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handoutMasterIdLst>
    <p:handoutMasterId r:id="rId14"/>
  </p:handoutMasterIdLst>
  <p:sldIdLst>
    <p:sldId id="265" r:id="rId2"/>
    <p:sldId id="272" r:id="rId3"/>
    <p:sldId id="273" r:id="rId4"/>
    <p:sldId id="266" r:id="rId5"/>
    <p:sldId id="267" r:id="rId6"/>
    <p:sldId id="268" r:id="rId7"/>
    <p:sldId id="269" r:id="rId8"/>
    <p:sldId id="270" r:id="rId9"/>
    <p:sldId id="271" r:id="rId10"/>
    <p:sldId id="274" r:id="rId11"/>
    <p:sldId id="275" r:id="rId12"/>
    <p:sldId id="276" r:id="rId13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prof" initials="m" lastIdx="1" clrIdx="0">
    <p:extLst>
      <p:ext uri="{19B8F6BF-5375-455C-9EA6-DF929625EA0E}">
        <p15:presenceInfo xmlns:p15="http://schemas.microsoft.com/office/powerpoint/2012/main" userId="mkpro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9E4F7-8C57-44A0-8915-A25986BD7AC6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D6993-B9E8-40FD-AE31-8C7A0ACEF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97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37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9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59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08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460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35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246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58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75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99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64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64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22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08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4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12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77044-9D35-4E6E-820F-95D2835EA978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0ADBEF-6A00-4198-BD9E-CBA562F7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0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3493" y="1864371"/>
            <a:ext cx="10806105" cy="43468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8000" dirty="0" smtClean="0">
                <a:solidFill>
                  <a:schemeClr val="tx1"/>
                </a:solidFill>
              </a:rPr>
              <a:t>例</a:t>
            </a:r>
            <a:r>
              <a:rPr lang="ja-JP" altLang="en-US" sz="8000" dirty="0">
                <a:solidFill>
                  <a:schemeClr val="tx1"/>
                </a:solidFill>
              </a:rPr>
              <a:t>　</a:t>
            </a:r>
            <a:r>
              <a:rPr lang="en-US" altLang="ja-JP" sz="8000" dirty="0" smtClean="0">
                <a:solidFill>
                  <a:schemeClr val="tx1"/>
                </a:solidFill>
              </a:rPr>
              <a:t>3x</a:t>
            </a:r>
            <a:r>
              <a:rPr lang="ja-JP" altLang="en-US" sz="8000" dirty="0">
                <a:solidFill>
                  <a:schemeClr val="tx1"/>
                </a:solidFill>
              </a:rPr>
              <a:t>＝</a:t>
            </a:r>
            <a:r>
              <a:rPr lang="en-US" altLang="ja-JP" sz="8000" dirty="0" smtClean="0">
                <a:solidFill>
                  <a:schemeClr val="tx1"/>
                </a:solidFill>
              </a:rPr>
              <a:t>2y  </a:t>
            </a:r>
            <a:r>
              <a:rPr lang="ja-JP" altLang="en-US" sz="4300" dirty="0" smtClean="0">
                <a:solidFill>
                  <a:schemeClr val="tx1"/>
                </a:solidFill>
              </a:rPr>
              <a:t>のとき</a:t>
            </a:r>
            <a:r>
              <a:rPr lang="en-US" altLang="ja-JP" sz="7100" dirty="0" smtClean="0">
                <a:solidFill>
                  <a:schemeClr val="tx1"/>
                </a:solidFill>
              </a:rPr>
              <a:t>(</a:t>
            </a:r>
            <a:r>
              <a:rPr lang="en-US" altLang="ja-JP" sz="7100" dirty="0" err="1" smtClean="0">
                <a:solidFill>
                  <a:schemeClr val="tx1"/>
                </a:solidFill>
              </a:rPr>
              <a:t>x,y</a:t>
            </a:r>
            <a:r>
              <a:rPr lang="en-US" altLang="ja-JP" sz="7100" dirty="0" smtClean="0">
                <a:solidFill>
                  <a:schemeClr val="tx1"/>
                </a:solidFill>
              </a:rPr>
              <a:t>)</a:t>
            </a:r>
            <a:r>
              <a:rPr lang="ja-JP" altLang="en-US" sz="4300" dirty="0" smtClean="0">
                <a:solidFill>
                  <a:schemeClr val="tx1"/>
                </a:solidFill>
              </a:rPr>
              <a:t>は？</a:t>
            </a:r>
            <a:endParaRPr lang="en-US" altLang="ja-JP" sz="43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8000" dirty="0" smtClean="0">
                <a:solidFill>
                  <a:schemeClr val="tx1"/>
                </a:solidFill>
              </a:rPr>
              <a:t>  (</a:t>
            </a:r>
            <a:r>
              <a:rPr lang="en-US" altLang="ja-JP" sz="8000" dirty="0" err="1" smtClean="0">
                <a:solidFill>
                  <a:schemeClr val="tx1"/>
                </a:solidFill>
              </a:rPr>
              <a:t>x,y</a:t>
            </a:r>
            <a:r>
              <a:rPr lang="en-US" altLang="ja-JP" sz="8000" dirty="0" smtClean="0">
                <a:solidFill>
                  <a:schemeClr val="tx1"/>
                </a:solidFill>
              </a:rPr>
              <a:t>)=(2,3)</a:t>
            </a:r>
            <a:r>
              <a:rPr lang="en-US" altLang="ja-JP" sz="8000" dirty="0">
                <a:solidFill>
                  <a:schemeClr val="tx1"/>
                </a:solidFill>
              </a:rPr>
              <a:t>,</a:t>
            </a:r>
            <a:r>
              <a:rPr lang="en-US" altLang="ja-JP" sz="8000" dirty="0" smtClean="0">
                <a:solidFill>
                  <a:schemeClr val="tx1"/>
                </a:solidFill>
              </a:rPr>
              <a:t>(4,6),(-2,-3)   </a:t>
            </a: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                            注：答えはたくさんある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6500" dirty="0" smtClean="0">
                <a:solidFill>
                  <a:schemeClr val="tx1"/>
                </a:solidFill>
              </a:rPr>
              <a:t>整数解</a:t>
            </a:r>
            <a:r>
              <a:rPr lang="ja-JP" altLang="en-US" sz="8000" dirty="0">
                <a:solidFill>
                  <a:schemeClr val="tx1"/>
                </a:solidFill>
              </a:rPr>
              <a:t> </a:t>
            </a:r>
            <a:r>
              <a:rPr lang="en-US" altLang="ja-JP" sz="8000" dirty="0" smtClean="0">
                <a:solidFill>
                  <a:srgbClr val="FF0000"/>
                </a:solidFill>
              </a:rPr>
              <a:t>x=2k, y=3k</a:t>
            </a:r>
            <a:r>
              <a:rPr lang="ja-JP" altLang="en-US" sz="5200" dirty="0" smtClean="0">
                <a:solidFill>
                  <a:srgbClr val="FF0000"/>
                </a:solidFill>
              </a:rPr>
              <a:t>（</a:t>
            </a:r>
            <a:r>
              <a:rPr lang="en-US" altLang="ja-JP" sz="5200" dirty="0" smtClean="0">
                <a:solidFill>
                  <a:srgbClr val="FF0000"/>
                </a:solidFill>
              </a:rPr>
              <a:t>k</a:t>
            </a:r>
            <a:r>
              <a:rPr lang="ja-JP" altLang="en-US" sz="5200" dirty="0" smtClean="0">
                <a:solidFill>
                  <a:srgbClr val="FF0000"/>
                </a:solidFill>
              </a:rPr>
              <a:t>は整数）</a:t>
            </a:r>
            <a:endParaRPr lang="en-US" altLang="ja-JP" sz="5200" dirty="0" smtClean="0">
              <a:solidFill>
                <a:srgbClr val="FF0000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4893" y="110045"/>
            <a:ext cx="99035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dirty="0" smtClean="0">
                <a:solidFill>
                  <a:schemeClr val="tx1"/>
                </a:solidFill>
              </a:rPr>
              <a:t>２元１次不定方程式　</a:t>
            </a:r>
            <a:r>
              <a:rPr lang="en-US" altLang="ja-JP" sz="5400" dirty="0" smtClean="0">
                <a:solidFill>
                  <a:schemeClr val="tx1"/>
                </a:solidFill>
              </a:rPr>
              <a:t/>
            </a:r>
            <a:br>
              <a:rPr lang="en-US" altLang="ja-JP" sz="5400" dirty="0" smtClean="0">
                <a:solidFill>
                  <a:schemeClr val="tx1"/>
                </a:solidFill>
              </a:rPr>
            </a:br>
            <a:r>
              <a:rPr lang="ja-JP" altLang="en-US" sz="5400" dirty="0" smtClean="0">
                <a:solidFill>
                  <a:schemeClr val="tx1"/>
                </a:solidFill>
              </a:rPr>
              <a:t>～１組でも求められたら勝ち～</a:t>
            </a:r>
            <a:endParaRPr kumimoji="1" lang="en-US" altLang="ja-JP" sz="5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57454" y="3407786"/>
            <a:ext cx="6090971" cy="2951017"/>
          </a:xfrm>
        </p:spPr>
        <p:txBody>
          <a:bodyPr/>
          <a:lstStyle/>
          <a:p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x=</a:t>
            </a:r>
            <a:r>
              <a:rPr lang="en-US" altLang="ja-JP" sz="9600" dirty="0" smtClean="0">
                <a:solidFill>
                  <a:schemeClr val="accent6"/>
                </a:solidFill>
                <a:ea typeface="ＤＦ平成ゴシック体W5" panose="02010609000101010101" pitchFamily="1" charset="-128"/>
              </a:rPr>
              <a:t>-</a:t>
            </a:r>
            <a:r>
              <a:rPr lang="en-US" altLang="ja-JP" sz="9600" dirty="0" err="1" smtClean="0">
                <a:solidFill>
                  <a:srgbClr val="92D050"/>
                </a:solidFill>
                <a:ea typeface="ＤＦ平成ゴシック体W5" panose="02010609000101010101" pitchFamily="1" charset="-128"/>
              </a:rPr>
              <a:t>b</a:t>
            </a:r>
            <a:r>
              <a:rPr lang="en-US" altLang="ja-JP" sz="9600" dirty="0" err="1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+</a:t>
            </a:r>
            <a:r>
              <a:rPr lang="ja-JP" altLang="en-US" sz="9600" dirty="0" err="1" smtClean="0">
                <a:solidFill>
                  <a:schemeClr val="accent3">
                    <a:lumMod val="75000"/>
                  </a:schemeClr>
                </a:solidFill>
                <a:ea typeface="ＤＦ平成ゴシック体W5" panose="02010609000101010101" pitchFamily="1" charset="-128"/>
              </a:rPr>
              <a:t>ｓ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/>
            </a:r>
            <a:br>
              <a:rPr lang="en-US" altLang="ja-JP" sz="9600" dirty="0" smtClean="0">
                <a:ea typeface="ＤＦ平成ゴシック体W5" panose="02010609000101010101" pitchFamily="1" charset="-128"/>
              </a:rPr>
            </a:b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y= </a:t>
            </a:r>
            <a:r>
              <a:rPr lang="en-US" altLang="ja-JP" sz="9600" dirty="0" err="1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a</a:t>
            </a:r>
            <a:r>
              <a:rPr lang="en-US" altLang="ja-JP" sz="9600" dirty="0" err="1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+</a:t>
            </a:r>
            <a:r>
              <a:rPr lang="ja-JP" altLang="en-US" sz="9600" dirty="0" smtClean="0">
                <a:solidFill>
                  <a:schemeClr val="accent3">
                    <a:lumMod val="75000"/>
                  </a:schemeClr>
                </a:solidFill>
                <a:ea typeface="ＤＦ平成ゴシック体W5" panose="02010609000101010101" pitchFamily="1" charset="-128"/>
              </a:rPr>
              <a:t>ｔ</a:t>
            </a:r>
            <a:endParaRPr kumimoji="1" lang="ja-JP" altLang="en-US" sz="9600" dirty="0">
              <a:solidFill>
                <a:schemeClr val="accent3">
                  <a:lumMod val="75000"/>
                </a:schemeClr>
              </a:solidFill>
              <a:ea typeface="ＤＦ平成ゴシック体W5" panose="02010609000101010101" pitchFamily="1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57429" y="-742950"/>
            <a:ext cx="11671839" cy="39394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9600" dirty="0">
                <a:solidFill>
                  <a:schemeClr val="tx1"/>
                </a:solidFill>
                <a:ea typeface="ＤＦ平成ゴシック体W5" panose="02010609000101010101" pitchFamily="1" charset="-128"/>
              </a:rPr>
              <a:t>整数</a:t>
            </a:r>
            <a:r>
              <a:rPr lang="ja-JP" altLang="en-US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解の答え方</a:t>
            </a:r>
            <a:endParaRPr lang="en-US" altLang="ja-JP" sz="9600" dirty="0" smtClean="0">
              <a:solidFill>
                <a:schemeClr val="tx1"/>
              </a:solidFill>
              <a:ea typeface="ＤＦ平成ゴシック体W5" panose="02010609000101010101" pitchFamily="1" charset="-128"/>
            </a:endParaRPr>
          </a:p>
          <a:p>
            <a:r>
              <a:rPr lang="en-US" altLang="ja-JP" sz="9600" dirty="0" err="1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a</a:t>
            </a:r>
            <a:r>
              <a:rPr lang="en-US" altLang="ja-JP" sz="9600" dirty="0" err="1" smtClean="0">
                <a:ea typeface="ＤＦ平成ゴシック体W5" panose="02010609000101010101" pitchFamily="1" charset="-128"/>
              </a:rPr>
              <a:t>x+</a:t>
            </a:r>
            <a:r>
              <a:rPr lang="en-US" altLang="ja-JP" sz="9600" dirty="0" err="1" smtClean="0">
                <a:solidFill>
                  <a:srgbClr val="92D050"/>
                </a:solidFill>
                <a:ea typeface="ＤＦ平成ゴシック体W5" panose="02010609000101010101" pitchFamily="1" charset="-128"/>
              </a:rPr>
              <a:t>b</a:t>
            </a:r>
            <a:r>
              <a:rPr lang="en-US" altLang="ja-JP" sz="9600" dirty="0" err="1" smtClean="0">
                <a:ea typeface="ＤＦ平成ゴシック体W5" panose="02010609000101010101" pitchFamily="1" charset="-128"/>
              </a:rPr>
              <a:t>y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=1  </a:t>
            </a:r>
            <a:r>
              <a:rPr lang="ja-JP" altLang="en-US" sz="9600" dirty="0" smtClean="0">
                <a:ea typeface="ＤＦ平成ゴシック体W5" panose="02010609000101010101" pitchFamily="1" charset="-128"/>
              </a:rPr>
              <a:t>解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(</a:t>
            </a:r>
            <a:r>
              <a:rPr lang="ja-JP" altLang="en-US" sz="9600" dirty="0" err="1" smtClean="0">
                <a:solidFill>
                  <a:schemeClr val="accent3">
                    <a:lumMod val="75000"/>
                  </a:schemeClr>
                </a:solidFill>
                <a:ea typeface="ＤＦ平成ゴシック体W5" panose="02010609000101010101" pitchFamily="1" charset="-128"/>
              </a:rPr>
              <a:t>ｓ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,</a:t>
            </a:r>
            <a:r>
              <a:rPr lang="ja-JP" altLang="en-US" sz="9600" dirty="0" err="1" smtClean="0">
                <a:solidFill>
                  <a:schemeClr val="accent3">
                    <a:lumMod val="75000"/>
                  </a:schemeClr>
                </a:solidFill>
                <a:ea typeface="ＤＦ平成ゴシック体W5" panose="02010609000101010101" pitchFamily="1" charset="-128"/>
              </a:rPr>
              <a:t>ｔ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)</a:t>
            </a:r>
            <a:endParaRPr lang="ja-JP" altLang="en-US" sz="9600" dirty="0">
              <a:ea typeface="ＤＦ平成ゴシック体W5" panose="02010609000101010101" pitchFamily="1" charset="-128"/>
            </a:endParaRPr>
          </a:p>
        </p:txBody>
      </p:sp>
      <p:sp>
        <p:nvSpPr>
          <p:cNvPr id="9" name="左中かっこ 8"/>
          <p:cNvSpPr/>
          <p:nvPr/>
        </p:nvSpPr>
        <p:spPr>
          <a:xfrm>
            <a:off x="157429" y="3688341"/>
            <a:ext cx="379101" cy="288174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66426" y="4667548"/>
            <a:ext cx="1285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or</a:t>
            </a:r>
            <a:endParaRPr kumimoji="1" lang="ja-JP" altLang="en-US" sz="54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810375" y="3407786"/>
            <a:ext cx="6090971" cy="29510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9600" dirty="0" smtClean="0">
                <a:ea typeface="ＤＦ平成ゴシック体W5" panose="02010609000101010101" pitchFamily="1" charset="-128"/>
              </a:rPr>
              <a:t>x=</a:t>
            </a:r>
            <a:r>
              <a:rPr lang="en-US" altLang="ja-JP" sz="9600" dirty="0" err="1" smtClean="0">
                <a:solidFill>
                  <a:srgbClr val="92D050"/>
                </a:solidFill>
                <a:ea typeface="ＤＦ平成ゴシック体W5" panose="02010609000101010101" pitchFamily="1" charset="-128"/>
              </a:rPr>
              <a:t>b</a:t>
            </a:r>
            <a:r>
              <a:rPr lang="en-US" altLang="ja-JP" sz="9600" dirty="0" err="1" smtClean="0"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+</a:t>
            </a:r>
            <a:r>
              <a:rPr lang="ja-JP" altLang="en-US" sz="9600" dirty="0" err="1" smtClean="0">
                <a:solidFill>
                  <a:schemeClr val="accent3">
                    <a:lumMod val="75000"/>
                  </a:schemeClr>
                </a:solidFill>
                <a:ea typeface="ＤＦ平成ゴシック体W5" panose="02010609000101010101" pitchFamily="1" charset="-128"/>
              </a:rPr>
              <a:t>ｓ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/>
            </a:r>
            <a:br>
              <a:rPr lang="en-US" altLang="ja-JP" sz="9600" dirty="0" smtClean="0">
                <a:ea typeface="ＤＦ平成ゴシック体W5" panose="02010609000101010101" pitchFamily="1" charset="-128"/>
              </a:rPr>
            </a:br>
            <a:r>
              <a:rPr lang="en-US" altLang="ja-JP" sz="9600" dirty="0" smtClean="0">
                <a:ea typeface="ＤＦ平成ゴシック体W5" panose="02010609000101010101" pitchFamily="1" charset="-128"/>
              </a:rPr>
              <a:t>y=</a:t>
            </a:r>
            <a:r>
              <a:rPr lang="en-US" altLang="ja-JP" sz="9600" dirty="0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-</a:t>
            </a:r>
            <a:r>
              <a:rPr lang="en-US" altLang="ja-JP" sz="9600" dirty="0" err="1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a</a:t>
            </a:r>
            <a:r>
              <a:rPr lang="en-US" altLang="ja-JP" sz="9600" dirty="0" err="1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+</a:t>
            </a:r>
            <a:r>
              <a:rPr lang="ja-JP" altLang="en-US" sz="9600" dirty="0" smtClean="0">
                <a:solidFill>
                  <a:schemeClr val="accent3">
                    <a:lumMod val="75000"/>
                  </a:schemeClr>
                </a:solidFill>
                <a:ea typeface="ＤＦ平成ゴシック体W5" panose="02010609000101010101" pitchFamily="1" charset="-128"/>
              </a:rPr>
              <a:t>ｔ</a:t>
            </a:r>
            <a:endParaRPr lang="ja-JP" altLang="en-US" sz="9600" dirty="0">
              <a:solidFill>
                <a:schemeClr val="accent3">
                  <a:lumMod val="75000"/>
                </a:schemeClr>
              </a:solidFill>
              <a:ea typeface="ＤＦ平成ゴシック体W5" panose="02010609000101010101" pitchFamily="1" charset="-128"/>
            </a:endParaRPr>
          </a:p>
        </p:txBody>
      </p:sp>
      <p:sp>
        <p:nvSpPr>
          <p:cNvPr id="12" name="左中かっこ 11"/>
          <p:cNvSpPr/>
          <p:nvPr/>
        </p:nvSpPr>
        <p:spPr>
          <a:xfrm>
            <a:off x="6620824" y="3688340"/>
            <a:ext cx="379101" cy="288174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03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889905" y="378836"/>
            <a:ext cx="9840008" cy="29510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例　</a:t>
            </a:r>
            <a:r>
              <a:rPr lang="en-US" altLang="ja-JP" sz="9600" dirty="0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3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x+</a:t>
            </a:r>
            <a:r>
              <a:rPr lang="en-US" altLang="ja-JP" sz="9600" dirty="0" smtClean="0">
                <a:solidFill>
                  <a:schemeClr val="accent4"/>
                </a:solidFill>
                <a:ea typeface="ＤＦ平成ゴシック体W5" panose="02010609000101010101" pitchFamily="1" charset="-128"/>
              </a:rPr>
              <a:t>4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y=1 </a:t>
            </a:r>
          </a:p>
          <a:p>
            <a:r>
              <a:rPr lang="ja-JP" altLang="en-US" sz="9600" dirty="0">
                <a:solidFill>
                  <a:schemeClr val="tx1"/>
                </a:solidFill>
                <a:ea typeface="ＤＦ平成ゴシック体W5" panose="02010609000101010101" pitchFamily="1" charset="-128"/>
              </a:rPr>
              <a:t>　</a:t>
            </a:r>
            <a:r>
              <a:rPr lang="ja-JP" altLang="en-US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解は 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(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3,-2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) </a:t>
            </a:r>
          </a:p>
          <a:p>
            <a:endParaRPr lang="ja-JP" altLang="en-US" sz="9600" dirty="0">
              <a:solidFill>
                <a:schemeClr val="tx1"/>
              </a:solidFill>
              <a:ea typeface="ＤＦ平成ゴシック体W5" panose="02010609000101010101" pitchFamily="1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46980" y="3407786"/>
            <a:ext cx="4896533" cy="29510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9600" dirty="0" smtClean="0">
                <a:ea typeface="ＤＦ平成ゴシック体W5" panose="02010609000101010101" pitchFamily="1" charset="-128"/>
              </a:rPr>
              <a:t>x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=</a:t>
            </a:r>
            <a:r>
              <a:rPr lang="en-US" altLang="ja-JP" sz="9600" dirty="0" smtClean="0">
                <a:solidFill>
                  <a:schemeClr val="accent4"/>
                </a:solidFill>
                <a:ea typeface="ＤＦ平成ゴシック体W5" panose="02010609000101010101" pitchFamily="1" charset="-128"/>
              </a:rPr>
              <a:t>-4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+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3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/>
            </a:r>
            <a:br>
              <a:rPr lang="en-US" altLang="ja-JP" sz="9600" dirty="0" smtClean="0">
                <a:ea typeface="ＤＦ平成ゴシック体W5" panose="02010609000101010101" pitchFamily="1" charset="-128"/>
              </a:rPr>
            </a:br>
            <a:r>
              <a:rPr lang="en-US" altLang="ja-JP" sz="9600" dirty="0" smtClean="0">
                <a:ea typeface="ＤＦ平成ゴシック体W5" panose="02010609000101010101" pitchFamily="1" charset="-128"/>
              </a:rPr>
              <a:t>y=</a:t>
            </a:r>
            <a:r>
              <a:rPr lang="en-US" altLang="ja-JP" sz="9600" dirty="0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3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>
                <a:solidFill>
                  <a:srgbClr val="00B0F0"/>
                </a:solidFill>
                <a:ea typeface="ＤＦ平成ゴシック体W5" panose="02010609000101010101" pitchFamily="1" charset="-128"/>
              </a:rPr>
              <a:t>-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2</a:t>
            </a:r>
            <a:endParaRPr lang="ja-JP" altLang="en-US" sz="9600" dirty="0">
              <a:solidFill>
                <a:srgbClr val="00B0F0"/>
              </a:solidFill>
              <a:ea typeface="ＤＦ平成ゴシック体W5" panose="02010609000101010101" pitchFamily="1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271530" y="3329853"/>
            <a:ext cx="4896533" cy="29510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9600" dirty="0" smtClean="0">
                <a:ea typeface="ＤＦ平成ゴシック体W5" panose="02010609000101010101" pitchFamily="1" charset="-128"/>
              </a:rPr>
              <a:t>x=</a:t>
            </a:r>
            <a:r>
              <a:rPr lang="en-US" altLang="ja-JP" sz="9600" dirty="0" smtClean="0">
                <a:solidFill>
                  <a:schemeClr val="accent4"/>
                </a:solidFill>
                <a:ea typeface="ＤＦ平成ゴシック体W5" panose="02010609000101010101" pitchFamily="1" charset="-128"/>
              </a:rPr>
              <a:t>4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+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3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/>
            </a:r>
            <a:br>
              <a:rPr lang="en-US" altLang="ja-JP" sz="9600" dirty="0" smtClean="0">
                <a:ea typeface="ＤＦ平成ゴシック体W5" panose="02010609000101010101" pitchFamily="1" charset="-128"/>
              </a:rPr>
            </a:br>
            <a:r>
              <a:rPr lang="en-US" altLang="ja-JP" sz="9600" dirty="0" smtClean="0">
                <a:ea typeface="ＤＦ平成ゴシック体W5" panose="02010609000101010101" pitchFamily="1" charset="-128"/>
              </a:rPr>
              <a:t>y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=</a:t>
            </a:r>
            <a:r>
              <a:rPr lang="en-US" altLang="ja-JP" sz="9600" dirty="0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-3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-2</a:t>
            </a:r>
            <a:endParaRPr lang="ja-JP" altLang="en-US" sz="9600" dirty="0">
              <a:solidFill>
                <a:srgbClr val="00B0F0"/>
              </a:solidFill>
              <a:ea typeface="ＤＦ平成ゴシック体W5" panose="02010609000101010101" pitchFamily="1" charset="-128"/>
            </a:endParaRPr>
          </a:p>
        </p:txBody>
      </p:sp>
      <p:sp>
        <p:nvSpPr>
          <p:cNvPr id="10" name="左中かっこ 9"/>
          <p:cNvSpPr/>
          <p:nvPr/>
        </p:nvSpPr>
        <p:spPr>
          <a:xfrm>
            <a:off x="157429" y="3688341"/>
            <a:ext cx="379101" cy="288174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左中かっこ 10"/>
          <p:cNvSpPr/>
          <p:nvPr/>
        </p:nvSpPr>
        <p:spPr>
          <a:xfrm>
            <a:off x="5958436" y="3688341"/>
            <a:ext cx="379101" cy="288174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85655" y="4538960"/>
            <a:ext cx="1285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or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1402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889905" y="378836"/>
            <a:ext cx="9840008" cy="29510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例　</a:t>
            </a:r>
            <a:r>
              <a:rPr lang="en-US" altLang="ja-JP" sz="9600" dirty="0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3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x+</a:t>
            </a:r>
            <a:r>
              <a:rPr lang="en-US" altLang="ja-JP" sz="9600" dirty="0" smtClean="0">
                <a:solidFill>
                  <a:schemeClr val="accent4"/>
                </a:solidFill>
                <a:ea typeface="ＤＦ平成ゴシック体W5" panose="02010609000101010101" pitchFamily="1" charset="-128"/>
              </a:rPr>
              <a:t>4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y=1 </a:t>
            </a:r>
          </a:p>
          <a:p>
            <a:r>
              <a:rPr lang="ja-JP" altLang="en-US" sz="9600" dirty="0">
                <a:solidFill>
                  <a:schemeClr val="tx1"/>
                </a:solidFill>
                <a:ea typeface="ＤＦ平成ゴシック体W5" panose="02010609000101010101" pitchFamily="1" charset="-128"/>
              </a:rPr>
              <a:t>　</a:t>
            </a:r>
            <a:r>
              <a:rPr lang="ja-JP" altLang="en-US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解は 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(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-1,1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) </a:t>
            </a:r>
          </a:p>
          <a:p>
            <a:endParaRPr lang="ja-JP" altLang="en-US" sz="9600" dirty="0">
              <a:solidFill>
                <a:schemeClr val="tx1"/>
              </a:solidFill>
              <a:ea typeface="ＤＦ平成ゴシック体W5" panose="02010609000101010101" pitchFamily="1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46980" y="3407786"/>
            <a:ext cx="4896533" cy="29510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9600" dirty="0" smtClean="0">
                <a:ea typeface="ＤＦ平成ゴシック体W5" panose="02010609000101010101" pitchFamily="1" charset="-128"/>
              </a:rPr>
              <a:t>x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=</a:t>
            </a:r>
            <a:r>
              <a:rPr lang="en-US" altLang="ja-JP" sz="9600" dirty="0" smtClean="0">
                <a:solidFill>
                  <a:schemeClr val="accent4"/>
                </a:solidFill>
                <a:ea typeface="ＤＦ平成ゴシック体W5" panose="02010609000101010101" pitchFamily="1" charset="-128"/>
              </a:rPr>
              <a:t>-4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-1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/>
            </a:r>
            <a:br>
              <a:rPr lang="en-US" altLang="ja-JP" sz="9600" dirty="0" smtClean="0">
                <a:ea typeface="ＤＦ平成ゴシック体W5" panose="02010609000101010101" pitchFamily="1" charset="-128"/>
              </a:rPr>
            </a:br>
            <a:r>
              <a:rPr lang="en-US" altLang="ja-JP" sz="9600" dirty="0" smtClean="0">
                <a:ea typeface="ＤＦ平成ゴシック体W5" panose="02010609000101010101" pitchFamily="1" charset="-128"/>
              </a:rPr>
              <a:t>y=</a:t>
            </a:r>
            <a:r>
              <a:rPr lang="en-US" altLang="ja-JP" sz="9600" dirty="0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3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+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1</a:t>
            </a:r>
            <a:endParaRPr lang="ja-JP" altLang="en-US" sz="9600" dirty="0">
              <a:solidFill>
                <a:srgbClr val="00B0F0"/>
              </a:solidFill>
              <a:ea typeface="ＤＦ平成ゴシック体W5" panose="02010609000101010101" pitchFamily="1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271530" y="3329853"/>
            <a:ext cx="4896533" cy="29510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9600" dirty="0" smtClean="0">
                <a:ea typeface="ＤＦ平成ゴシック体W5" panose="02010609000101010101" pitchFamily="1" charset="-128"/>
              </a:rPr>
              <a:t>x=</a:t>
            </a:r>
            <a:r>
              <a:rPr lang="en-US" altLang="ja-JP" sz="9600" dirty="0" smtClean="0">
                <a:solidFill>
                  <a:schemeClr val="accent4"/>
                </a:solidFill>
                <a:ea typeface="ＤＦ平成ゴシック体W5" panose="02010609000101010101" pitchFamily="1" charset="-128"/>
              </a:rPr>
              <a:t>4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-1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/>
            </a:r>
            <a:br>
              <a:rPr lang="en-US" altLang="ja-JP" sz="9600" dirty="0" smtClean="0">
                <a:ea typeface="ＤＦ平成ゴシック体W5" panose="02010609000101010101" pitchFamily="1" charset="-128"/>
              </a:rPr>
            </a:br>
            <a:r>
              <a:rPr lang="en-US" altLang="ja-JP" sz="9600" dirty="0" smtClean="0">
                <a:ea typeface="ＤＦ平成ゴシック体W5" panose="02010609000101010101" pitchFamily="1" charset="-128"/>
              </a:rPr>
              <a:t>y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=</a:t>
            </a:r>
            <a:r>
              <a:rPr lang="en-US" altLang="ja-JP" sz="9600" dirty="0" smtClean="0">
                <a:solidFill>
                  <a:srgbClr val="FF0000"/>
                </a:solidFill>
                <a:ea typeface="ＤＦ平成ゴシック体W5" panose="02010609000101010101" pitchFamily="1" charset="-128"/>
              </a:rPr>
              <a:t>-3</a:t>
            </a:r>
            <a:r>
              <a:rPr lang="en-US" altLang="ja-JP" sz="9600" dirty="0" smtClean="0">
                <a:solidFill>
                  <a:schemeClr val="tx1"/>
                </a:solidFill>
                <a:ea typeface="ＤＦ平成ゴシック体W5" panose="02010609000101010101" pitchFamily="1" charset="-128"/>
              </a:rPr>
              <a:t>k</a:t>
            </a:r>
            <a:r>
              <a:rPr lang="en-US" altLang="ja-JP" sz="9600" dirty="0" smtClean="0">
                <a:ea typeface="ＤＦ平成ゴシック体W5" panose="02010609000101010101" pitchFamily="1" charset="-128"/>
              </a:rPr>
              <a:t>+</a:t>
            </a:r>
            <a:r>
              <a:rPr lang="en-US" altLang="ja-JP" sz="9600" dirty="0" smtClean="0">
                <a:solidFill>
                  <a:srgbClr val="00B0F0"/>
                </a:solidFill>
                <a:ea typeface="ＤＦ平成ゴシック体W5" panose="02010609000101010101" pitchFamily="1" charset="-128"/>
              </a:rPr>
              <a:t>1</a:t>
            </a:r>
            <a:endParaRPr lang="ja-JP" altLang="en-US" sz="9600" dirty="0">
              <a:solidFill>
                <a:srgbClr val="00B0F0"/>
              </a:solidFill>
              <a:ea typeface="ＤＦ平成ゴシック体W5" panose="02010609000101010101" pitchFamily="1" charset="-128"/>
            </a:endParaRPr>
          </a:p>
        </p:txBody>
      </p:sp>
      <p:sp>
        <p:nvSpPr>
          <p:cNvPr id="10" name="左中かっこ 9"/>
          <p:cNvSpPr/>
          <p:nvPr/>
        </p:nvSpPr>
        <p:spPr>
          <a:xfrm>
            <a:off x="157429" y="3688341"/>
            <a:ext cx="379101" cy="288174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左中かっこ 10"/>
          <p:cNvSpPr/>
          <p:nvPr/>
        </p:nvSpPr>
        <p:spPr>
          <a:xfrm>
            <a:off x="5958436" y="3688341"/>
            <a:ext cx="379101" cy="288174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85655" y="4538960"/>
            <a:ext cx="1285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or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2386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1085" y="593046"/>
            <a:ext cx="11376120" cy="56652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5100" dirty="0" smtClean="0">
                <a:solidFill>
                  <a:srgbClr val="FF0000"/>
                </a:solidFill>
              </a:rPr>
              <a:t>＜チェック＞</a:t>
            </a:r>
            <a:r>
              <a:rPr lang="ja-JP" altLang="en-US" sz="8000" dirty="0">
                <a:solidFill>
                  <a:schemeClr val="tx1"/>
                </a:solidFill>
              </a:rPr>
              <a:t>　</a:t>
            </a:r>
            <a:endParaRPr lang="en-US" altLang="ja-JP" sz="8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8000" dirty="0">
                <a:solidFill>
                  <a:schemeClr val="tx1"/>
                </a:solidFill>
              </a:rPr>
              <a:t>　</a:t>
            </a:r>
            <a:r>
              <a:rPr lang="ja-JP" altLang="en-US" sz="8000" dirty="0" smtClean="0">
                <a:solidFill>
                  <a:schemeClr val="tx1"/>
                </a:solidFill>
              </a:rPr>
              <a:t>　　</a:t>
            </a:r>
            <a:r>
              <a:rPr lang="en-US" altLang="ja-JP" sz="8000" dirty="0" err="1" smtClean="0">
                <a:solidFill>
                  <a:srgbClr val="FF0000"/>
                </a:solidFill>
              </a:rPr>
              <a:t>a</a:t>
            </a:r>
            <a:r>
              <a:rPr lang="en-US" altLang="ja-JP" sz="8000" dirty="0" err="1" smtClean="0">
                <a:solidFill>
                  <a:schemeClr val="tx1"/>
                </a:solidFill>
              </a:rPr>
              <a:t>x+</a:t>
            </a:r>
            <a:r>
              <a:rPr lang="en-US" altLang="ja-JP" sz="8000" dirty="0" err="1" smtClean="0">
                <a:solidFill>
                  <a:srgbClr val="00B0F0"/>
                </a:solidFill>
              </a:rPr>
              <a:t>b</a:t>
            </a:r>
            <a:r>
              <a:rPr lang="en-US" altLang="ja-JP" sz="8000" dirty="0" err="1" smtClean="0">
                <a:solidFill>
                  <a:schemeClr val="tx1"/>
                </a:solidFill>
              </a:rPr>
              <a:t>y</a:t>
            </a:r>
            <a:r>
              <a:rPr lang="ja-JP" altLang="en-US" sz="8000" dirty="0" smtClean="0">
                <a:solidFill>
                  <a:schemeClr val="tx1"/>
                </a:solidFill>
              </a:rPr>
              <a:t>＝０</a:t>
            </a:r>
            <a:r>
              <a:rPr lang="en-US" altLang="ja-JP" sz="8000" dirty="0" smtClean="0">
                <a:solidFill>
                  <a:schemeClr val="tx1"/>
                </a:solidFill>
              </a:rPr>
              <a:t> </a:t>
            </a:r>
            <a:r>
              <a:rPr lang="ja-JP" altLang="en-US" sz="8000" dirty="0" smtClean="0">
                <a:solidFill>
                  <a:schemeClr val="tx1"/>
                </a:solidFill>
              </a:rPr>
              <a:t>のとき</a:t>
            </a:r>
            <a:r>
              <a:rPr lang="en-US" altLang="ja-JP" sz="80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ja-JP" sz="8000" dirty="0" smtClean="0">
                <a:solidFill>
                  <a:schemeClr val="tx1"/>
                </a:solidFill>
              </a:rPr>
              <a:t>  </a:t>
            </a:r>
            <a:r>
              <a:rPr lang="ja-JP" altLang="en-US" sz="8000" dirty="0" smtClean="0">
                <a:solidFill>
                  <a:schemeClr val="tx1"/>
                </a:solidFill>
              </a:rPr>
              <a:t>整数解は（方程式を解け）</a:t>
            </a:r>
            <a:endParaRPr lang="en-US" altLang="ja-JP" sz="8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                          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8000" dirty="0">
                <a:solidFill>
                  <a:schemeClr val="tx1"/>
                </a:solidFill>
              </a:rPr>
              <a:t> </a:t>
            </a:r>
            <a:r>
              <a:rPr lang="ja-JP" altLang="en-US" sz="5200" dirty="0">
                <a:solidFill>
                  <a:schemeClr val="tx1"/>
                </a:solidFill>
              </a:rPr>
              <a:t> </a:t>
            </a:r>
            <a:r>
              <a:rPr lang="ja-JP" altLang="en-US" sz="5200" dirty="0" smtClean="0">
                <a:solidFill>
                  <a:schemeClr val="tx1"/>
                </a:solidFill>
              </a:rPr>
              <a:t>     </a:t>
            </a:r>
            <a:r>
              <a:rPr lang="ja-JP" altLang="en-US" sz="8000" dirty="0" smtClean="0">
                <a:solidFill>
                  <a:schemeClr val="tx1"/>
                </a:solidFill>
              </a:rPr>
              <a:t>　</a:t>
            </a:r>
            <a:r>
              <a:rPr lang="en-US" altLang="ja-JP" sz="8000" dirty="0" smtClean="0">
                <a:solidFill>
                  <a:schemeClr val="tx1"/>
                </a:solidFill>
              </a:rPr>
              <a:t>x=</a:t>
            </a:r>
            <a:r>
              <a:rPr lang="en-US" altLang="ja-JP" sz="8000" dirty="0" err="1" smtClean="0">
                <a:solidFill>
                  <a:srgbClr val="00B0F0"/>
                </a:solidFill>
              </a:rPr>
              <a:t>b</a:t>
            </a:r>
            <a:r>
              <a:rPr lang="en-US" altLang="ja-JP" sz="8000" dirty="0" err="1" smtClean="0">
                <a:solidFill>
                  <a:schemeClr val="tx1"/>
                </a:solidFill>
              </a:rPr>
              <a:t>k</a:t>
            </a:r>
            <a:r>
              <a:rPr lang="en-US" altLang="ja-JP" sz="8000" dirty="0" smtClean="0">
                <a:solidFill>
                  <a:schemeClr val="tx1"/>
                </a:solidFill>
              </a:rPr>
              <a:t>,  y=</a:t>
            </a:r>
            <a:r>
              <a:rPr lang="en-US" altLang="ja-JP" sz="8000" dirty="0" smtClean="0">
                <a:solidFill>
                  <a:srgbClr val="FF0000"/>
                </a:solidFill>
              </a:rPr>
              <a:t>-</a:t>
            </a:r>
            <a:r>
              <a:rPr lang="en-US" altLang="ja-JP" sz="8000" dirty="0" err="1" smtClean="0">
                <a:solidFill>
                  <a:srgbClr val="FF0000"/>
                </a:solidFill>
              </a:rPr>
              <a:t>a</a:t>
            </a:r>
            <a:r>
              <a:rPr lang="en-US" altLang="ja-JP" sz="8000" dirty="0" err="1" smtClean="0">
                <a:solidFill>
                  <a:schemeClr val="tx1"/>
                </a:solidFill>
              </a:rPr>
              <a:t>k</a:t>
            </a:r>
            <a:r>
              <a:rPr lang="ja-JP" altLang="en-US" sz="5600" dirty="0" smtClean="0">
                <a:solidFill>
                  <a:schemeClr val="tx1"/>
                </a:solidFill>
              </a:rPr>
              <a:t>（</a:t>
            </a:r>
            <a:r>
              <a:rPr lang="en-US" altLang="ja-JP" sz="5600" dirty="0" smtClean="0">
                <a:solidFill>
                  <a:schemeClr val="tx1"/>
                </a:solidFill>
              </a:rPr>
              <a:t>k</a:t>
            </a:r>
            <a:r>
              <a:rPr lang="ja-JP" altLang="en-US" sz="5600" dirty="0" smtClean="0">
                <a:solidFill>
                  <a:schemeClr val="tx1"/>
                </a:solidFill>
              </a:rPr>
              <a:t>は整数）</a:t>
            </a:r>
            <a:endParaRPr lang="en-US" altLang="ja-JP" sz="5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5200" dirty="0">
                <a:solidFill>
                  <a:schemeClr val="tx1"/>
                </a:solidFill>
              </a:rPr>
              <a:t>　</a:t>
            </a:r>
            <a:r>
              <a:rPr lang="ja-JP" altLang="en-US" sz="5200" dirty="0" smtClean="0">
                <a:solidFill>
                  <a:schemeClr val="tx1"/>
                </a:solidFill>
              </a:rPr>
              <a:t>　　   </a:t>
            </a:r>
            <a:r>
              <a:rPr lang="en-US" altLang="ja-JP" sz="8000" dirty="0" smtClean="0">
                <a:solidFill>
                  <a:schemeClr val="tx1"/>
                </a:solidFill>
              </a:rPr>
              <a:t>x=</a:t>
            </a:r>
            <a:r>
              <a:rPr lang="en-US" altLang="ja-JP" sz="8000" dirty="0" smtClean="0">
                <a:solidFill>
                  <a:srgbClr val="00B0F0"/>
                </a:solidFill>
              </a:rPr>
              <a:t>-</a:t>
            </a:r>
            <a:r>
              <a:rPr lang="en-US" altLang="ja-JP" sz="8000" dirty="0" err="1" smtClean="0">
                <a:solidFill>
                  <a:srgbClr val="00B0F0"/>
                </a:solidFill>
              </a:rPr>
              <a:t>b</a:t>
            </a:r>
            <a:r>
              <a:rPr lang="en-US" altLang="ja-JP" sz="8000" dirty="0" err="1" smtClean="0">
                <a:solidFill>
                  <a:schemeClr val="tx1"/>
                </a:solidFill>
              </a:rPr>
              <a:t>k</a:t>
            </a:r>
            <a:r>
              <a:rPr lang="en-US" altLang="ja-JP" sz="8000" dirty="0" smtClean="0">
                <a:solidFill>
                  <a:schemeClr val="tx1"/>
                </a:solidFill>
              </a:rPr>
              <a:t>,</a:t>
            </a:r>
            <a:r>
              <a:rPr lang="ja-JP" altLang="en-US" sz="8000" dirty="0">
                <a:solidFill>
                  <a:schemeClr val="tx1"/>
                </a:solidFill>
              </a:rPr>
              <a:t> </a:t>
            </a:r>
            <a:r>
              <a:rPr lang="en-US" altLang="ja-JP" sz="8000" dirty="0" smtClean="0">
                <a:solidFill>
                  <a:schemeClr val="tx1"/>
                </a:solidFill>
              </a:rPr>
              <a:t> y=</a:t>
            </a:r>
            <a:r>
              <a:rPr lang="en-US" altLang="ja-JP" sz="8000" dirty="0" err="1" smtClean="0">
                <a:solidFill>
                  <a:srgbClr val="FF0000"/>
                </a:solidFill>
              </a:rPr>
              <a:t>a</a:t>
            </a:r>
            <a:r>
              <a:rPr lang="en-US" altLang="ja-JP" sz="8000" dirty="0" err="1" smtClean="0">
                <a:solidFill>
                  <a:schemeClr val="tx1"/>
                </a:solidFill>
              </a:rPr>
              <a:t>k</a:t>
            </a:r>
            <a:r>
              <a:rPr lang="ja-JP" altLang="en-US" sz="5700" dirty="0">
                <a:solidFill>
                  <a:schemeClr val="tx1"/>
                </a:solidFill>
              </a:rPr>
              <a:t>（</a:t>
            </a:r>
            <a:r>
              <a:rPr lang="en-US" altLang="ja-JP" sz="5700" dirty="0">
                <a:solidFill>
                  <a:schemeClr val="tx1"/>
                </a:solidFill>
              </a:rPr>
              <a:t>k</a:t>
            </a:r>
            <a:r>
              <a:rPr lang="ja-JP" altLang="en-US" sz="5700" dirty="0">
                <a:solidFill>
                  <a:schemeClr val="tx1"/>
                </a:solidFill>
              </a:rPr>
              <a:t>は整数）</a:t>
            </a:r>
            <a:endParaRPr lang="en-US" altLang="ja-JP" sz="5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5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81298" y="4788701"/>
            <a:ext cx="8258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or</a:t>
            </a:r>
            <a:endParaRPr kumimoji="1" lang="ja-JP" altLang="en-US" sz="5400" dirty="0"/>
          </a:p>
        </p:txBody>
      </p:sp>
      <p:sp>
        <p:nvSpPr>
          <p:cNvPr id="2" name="対角する 2 つの角を切り取った四角形 1"/>
          <p:cNvSpPr/>
          <p:nvPr/>
        </p:nvSpPr>
        <p:spPr>
          <a:xfrm>
            <a:off x="558140" y="593046"/>
            <a:ext cx="10664041" cy="5879006"/>
          </a:xfrm>
          <a:prstGeom prst="snip2Diag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5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548640"/>
            <a:ext cx="11118426" cy="56146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8000" dirty="0">
                <a:solidFill>
                  <a:schemeClr val="tx1"/>
                </a:solidFill>
              </a:rPr>
              <a:t>例　</a:t>
            </a:r>
            <a:r>
              <a:rPr lang="ja-JP" altLang="en-US" sz="8000" dirty="0" smtClean="0">
                <a:solidFill>
                  <a:schemeClr val="tx1"/>
                </a:solidFill>
              </a:rPr>
              <a:t>　　</a:t>
            </a:r>
            <a:r>
              <a:rPr lang="en-US" altLang="ja-JP" sz="8000" dirty="0" smtClean="0">
                <a:solidFill>
                  <a:srgbClr val="FF0000"/>
                </a:solidFill>
              </a:rPr>
              <a:t>3</a:t>
            </a:r>
            <a:r>
              <a:rPr lang="en-US" altLang="ja-JP" sz="8000" dirty="0" smtClean="0">
                <a:solidFill>
                  <a:schemeClr val="tx1"/>
                </a:solidFill>
              </a:rPr>
              <a:t>x+</a:t>
            </a:r>
            <a:r>
              <a:rPr lang="en-US" altLang="ja-JP" sz="8000" dirty="0" smtClean="0">
                <a:solidFill>
                  <a:srgbClr val="00B0F0"/>
                </a:solidFill>
              </a:rPr>
              <a:t>2</a:t>
            </a:r>
            <a:r>
              <a:rPr lang="en-US" altLang="ja-JP" sz="8000" dirty="0" smtClean="0">
                <a:solidFill>
                  <a:schemeClr val="tx1"/>
                </a:solidFill>
              </a:rPr>
              <a:t>y</a:t>
            </a:r>
            <a:r>
              <a:rPr lang="ja-JP" altLang="en-US" sz="8000" dirty="0" smtClean="0">
                <a:solidFill>
                  <a:schemeClr val="tx1"/>
                </a:solidFill>
              </a:rPr>
              <a:t>＝０</a:t>
            </a:r>
            <a:r>
              <a:rPr lang="en-US" altLang="ja-JP" sz="8000" dirty="0" smtClean="0">
                <a:solidFill>
                  <a:schemeClr val="tx1"/>
                </a:solidFill>
              </a:rPr>
              <a:t> </a:t>
            </a:r>
            <a:r>
              <a:rPr lang="ja-JP" altLang="en-US" sz="8000" dirty="0" smtClean="0">
                <a:solidFill>
                  <a:schemeClr val="tx1"/>
                </a:solidFill>
              </a:rPr>
              <a:t>のとき</a:t>
            </a:r>
            <a:r>
              <a:rPr lang="en-US" altLang="ja-JP" sz="80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ja-JP" sz="8000" dirty="0" smtClean="0">
                <a:solidFill>
                  <a:schemeClr val="tx1"/>
                </a:solidFill>
              </a:rPr>
              <a:t>  </a:t>
            </a:r>
            <a:r>
              <a:rPr lang="ja-JP" altLang="en-US" sz="8000" dirty="0" smtClean="0">
                <a:solidFill>
                  <a:schemeClr val="tx1"/>
                </a:solidFill>
              </a:rPr>
              <a:t>整数解は（方程式を解け）</a:t>
            </a:r>
            <a:endParaRPr lang="en-US" altLang="ja-JP" sz="8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                          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8000" dirty="0">
                <a:solidFill>
                  <a:schemeClr val="tx1"/>
                </a:solidFill>
              </a:rPr>
              <a:t> </a:t>
            </a:r>
            <a:r>
              <a:rPr lang="ja-JP" altLang="en-US" sz="5200" dirty="0">
                <a:solidFill>
                  <a:schemeClr val="tx1"/>
                </a:solidFill>
              </a:rPr>
              <a:t> </a:t>
            </a:r>
            <a:r>
              <a:rPr lang="ja-JP" altLang="en-US" sz="5200" dirty="0" smtClean="0">
                <a:solidFill>
                  <a:schemeClr val="tx1"/>
                </a:solidFill>
              </a:rPr>
              <a:t>   </a:t>
            </a:r>
            <a:endParaRPr lang="en-US" altLang="ja-JP" sz="5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5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5200" dirty="0" smtClean="0">
                <a:solidFill>
                  <a:schemeClr val="tx1"/>
                </a:solidFill>
              </a:rPr>
              <a:t>     </a:t>
            </a:r>
            <a:r>
              <a:rPr lang="ja-JP" altLang="en-US" sz="5200" dirty="0" smtClean="0">
                <a:solidFill>
                  <a:schemeClr val="tx1"/>
                </a:solidFill>
              </a:rPr>
              <a:t>  </a:t>
            </a:r>
            <a:r>
              <a:rPr lang="en-US" altLang="ja-JP" sz="8500" dirty="0" smtClean="0">
                <a:solidFill>
                  <a:schemeClr val="tx1"/>
                </a:solidFill>
              </a:rPr>
              <a:t>x=</a:t>
            </a:r>
            <a:r>
              <a:rPr lang="en-US" altLang="ja-JP" sz="8500" dirty="0" smtClean="0">
                <a:solidFill>
                  <a:schemeClr val="accent1"/>
                </a:solidFill>
              </a:rPr>
              <a:t>-</a:t>
            </a:r>
            <a:r>
              <a:rPr lang="en-US" altLang="ja-JP" sz="8500" dirty="0" smtClean="0">
                <a:solidFill>
                  <a:srgbClr val="00B0F0"/>
                </a:solidFill>
              </a:rPr>
              <a:t>2</a:t>
            </a:r>
            <a:r>
              <a:rPr lang="en-US" altLang="ja-JP" sz="8500" dirty="0" smtClean="0">
                <a:solidFill>
                  <a:schemeClr val="tx1"/>
                </a:solidFill>
              </a:rPr>
              <a:t>k,  y=</a:t>
            </a:r>
            <a:r>
              <a:rPr lang="en-US" altLang="ja-JP" sz="8500" dirty="0" smtClean="0">
                <a:solidFill>
                  <a:srgbClr val="FF0000"/>
                </a:solidFill>
              </a:rPr>
              <a:t>3</a:t>
            </a:r>
            <a:r>
              <a:rPr lang="en-US" altLang="ja-JP" sz="8500" dirty="0" smtClean="0">
                <a:solidFill>
                  <a:schemeClr val="tx1"/>
                </a:solidFill>
              </a:rPr>
              <a:t>k</a:t>
            </a:r>
            <a:r>
              <a:rPr lang="ja-JP" altLang="en-US" sz="8500" dirty="0" smtClean="0">
                <a:solidFill>
                  <a:schemeClr val="tx1"/>
                </a:solidFill>
              </a:rPr>
              <a:t>（</a:t>
            </a:r>
            <a:r>
              <a:rPr lang="en-US" altLang="ja-JP" sz="8500" dirty="0" smtClean="0">
                <a:solidFill>
                  <a:schemeClr val="tx1"/>
                </a:solidFill>
              </a:rPr>
              <a:t>k</a:t>
            </a:r>
            <a:r>
              <a:rPr lang="ja-JP" altLang="en-US" sz="8500" dirty="0" smtClean="0">
                <a:solidFill>
                  <a:schemeClr val="tx1"/>
                </a:solidFill>
              </a:rPr>
              <a:t>は整数）</a:t>
            </a:r>
            <a:endParaRPr lang="en-US" altLang="ja-JP" sz="8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8500" dirty="0">
                <a:solidFill>
                  <a:schemeClr val="tx1"/>
                </a:solidFill>
              </a:rPr>
              <a:t>　</a:t>
            </a:r>
            <a:r>
              <a:rPr lang="ja-JP" altLang="en-US" sz="8500" dirty="0" smtClean="0">
                <a:solidFill>
                  <a:schemeClr val="tx1"/>
                </a:solidFill>
              </a:rPr>
              <a:t> </a:t>
            </a:r>
            <a:r>
              <a:rPr lang="en-US" altLang="ja-JP" sz="8500" dirty="0" smtClean="0">
                <a:solidFill>
                  <a:schemeClr val="tx1"/>
                </a:solidFill>
              </a:rPr>
              <a:t>x=</a:t>
            </a:r>
            <a:r>
              <a:rPr lang="en-US" altLang="ja-JP" sz="8500" dirty="0" smtClean="0">
                <a:solidFill>
                  <a:srgbClr val="00B0F0"/>
                </a:solidFill>
              </a:rPr>
              <a:t>2</a:t>
            </a:r>
            <a:r>
              <a:rPr lang="en-US" altLang="ja-JP" sz="8500" dirty="0" smtClean="0">
                <a:solidFill>
                  <a:schemeClr val="tx1"/>
                </a:solidFill>
              </a:rPr>
              <a:t>k,</a:t>
            </a:r>
            <a:r>
              <a:rPr lang="ja-JP" altLang="en-US" sz="8500" dirty="0">
                <a:solidFill>
                  <a:schemeClr val="tx1"/>
                </a:solidFill>
              </a:rPr>
              <a:t> </a:t>
            </a:r>
            <a:r>
              <a:rPr lang="en-US" altLang="ja-JP" sz="8500" dirty="0" smtClean="0">
                <a:solidFill>
                  <a:schemeClr val="tx1"/>
                </a:solidFill>
              </a:rPr>
              <a:t> y=</a:t>
            </a:r>
            <a:r>
              <a:rPr lang="en-US" altLang="ja-JP" sz="8500" dirty="0" smtClean="0">
                <a:solidFill>
                  <a:srgbClr val="FF0000"/>
                </a:solidFill>
              </a:rPr>
              <a:t>-3</a:t>
            </a:r>
            <a:r>
              <a:rPr lang="en-US" altLang="ja-JP" sz="8500" dirty="0" smtClean="0">
                <a:solidFill>
                  <a:schemeClr val="tx1"/>
                </a:solidFill>
              </a:rPr>
              <a:t>k</a:t>
            </a:r>
            <a:r>
              <a:rPr lang="ja-JP" altLang="en-US" sz="8500" dirty="0">
                <a:solidFill>
                  <a:schemeClr val="tx1"/>
                </a:solidFill>
              </a:rPr>
              <a:t>（</a:t>
            </a:r>
            <a:r>
              <a:rPr lang="en-US" altLang="ja-JP" sz="8500" dirty="0">
                <a:solidFill>
                  <a:schemeClr val="tx1"/>
                </a:solidFill>
              </a:rPr>
              <a:t>k</a:t>
            </a:r>
            <a:r>
              <a:rPr lang="ja-JP" altLang="en-US" sz="8500" dirty="0">
                <a:solidFill>
                  <a:schemeClr val="tx1"/>
                </a:solidFill>
              </a:rPr>
              <a:t>は整数）</a:t>
            </a:r>
            <a:endParaRPr lang="en-US" altLang="ja-JP" sz="8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5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179" y="4358387"/>
            <a:ext cx="8258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or</a:t>
            </a:r>
            <a:endParaRPr kumimoji="1" lang="ja-JP" altLang="en-US" sz="54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718891" y="4923486"/>
            <a:ext cx="89948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612211" y="5953496"/>
            <a:ext cx="89948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004731" y="2328726"/>
            <a:ext cx="98844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/>
              <a:t>3x=-2y  </a:t>
            </a:r>
            <a:r>
              <a:rPr kumimoji="1" lang="ja-JP" altLang="en-US" sz="4400" dirty="0" smtClean="0"/>
              <a:t>なので</a:t>
            </a:r>
            <a:r>
              <a:rPr kumimoji="1" lang="ja-JP" altLang="en-US" sz="6000" dirty="0" smtClean="0"/>
              <a:t>　</a:t>
            </a:r>
            <a:r>
              <a:rPr kumimoji="1" lang="en-US" altLang="ja-JP" sz="6000" dirty="0" smtClean="0"/>
              <a:t>x</a:t>
            </a:r>
            <a:r>
              <a:rPr kumimoji="1" lang="ja-JP" altLang="en-US" sz="6000" dirty="0" smtClean="0"/>
              <a:t>は</a:t>
            </a:r>
            <a:r>
              <a:rPr kumimoji="1" lang="en-US" altLang="ja-JP" sz="6000" dirty="0" smtClean="0"/>
              <a:t>-</a:t>
            </a:r>
            <a:r>
              <a:rPr kumimoji="1" lang="en-US" altLang="ja-JP" sz="6000" dirty="0"/>
              <a:t>2</a:t>
            </a:r>
            <a:r>
              <a:rPr kumimoji="1" lang="ja-JP" altLang="en-US" sz="6000" dirty="0" smtClean="0"/>
              <a:t>の倍数</a:t>
            </a:r>
            <a:endParaRPr kumimoji="1" lang="en-US" altLang="ja-JP" sz="6000" dirty="0" smtClean="0"/>
          </a:p>
          <a:p>
            <a:r>
              <a:rPr kumimoji="1" lang="ja-JP" altLang="en-US" sz="6000" dirty="0"/>
              <a:t>　</a:t>
            </a:r>
            <a:r>
              <a:rPr kumimoji="1" lang="ja-JP" altLang="en-US" sz="6000" dirty="0" smtClean="0"/>
              <a:t>　　　　　   </a:t>
            </a:r>
            <a:r>
              <a:rPr kumimoji="1" lang="en-US" altLang="ja-JP" sz="6000" dirty="0" smtClean="0"/>
              <a:t>y</a:t>
            </a:r>
            <a:r>
              <a:rPr kumimoji="1" lang="ja-JP" altLang="en-US" sz="6000" dirty="0" smtClean="0"/>
              <a:t>は</a:t>
            </a:r>
            <a:r>
              <a:rPr kumimoji="1" lang="en-US" altLang="ja-JP" sz="6000" dirty="0"/>
              <a:t> </a:t>
            </a:r>
            <a:r>
              <a:rPr kumimoji="1" lang="en-US" altLang="ja-JP" sz="6000" dirty="0" smtClean="0"/>
              <a:t>3</a:t>
            </a:r>
            <a:r>
              <a:rPr kumimoji="1" lang="ja-JP" altLang="en-US" sz="6000" dirty="0" smtClean="0"/>
              <a:t>の倍数</a:t>
            </a:r>
            <a:endParaRPr kumimoji="1" lang="ja-JP" altLang="en-US" sz="6000" dirty="0"/>
          </a:p>
        </p:txBody>
      </p:sp>
      <p:sp>
        <p:nvSpPr>
          <p:cNvPr id="3" name="角丸四角形 2"/>
          <p:cNvSpPr/>
          <p:nvPr/>
        </p:nvSpPr>
        <p:spPr>
          <a:xfrm>
            <a:off x="677334" y="397459"/>
            <a:ext cx="10036386" cy="187075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59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 txBox="1">
            <a:spLocks/>
          </p:cNvSpPr>
          <p:nvPr/>
        </p:nvSpPr>
        <p:spPr>
          <a:xfrm>
            <a:off x="617958" y="297896"/>
            <a:ext cx="11352370" cy="674030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>
                <a:solidFill>
                  <a:schemeClr val="tx1"/>
                </a:solidFill>
              </a:rPr>
              <a:t>　</a:t>
            </a:r>
            <a:r>
              <a:rPr lang="ja-JP" altLang="en-US" sz="5400" dirty="0" smtClean="0">
                <a:solidFill>
                  <a:schemeClr val="tx1"/>
                </a:solidFill>
              </a:rPr>
              <a:t>例　</a:t>
            </a:r>
            <a:r>
              <a:rPr lang="en-US" altLang="ja-JP" sz="5400" dirty="0" smtClean="0">
                <a:solidFill>
                  <a:schemeClr val="tx1"/>
                </a:solidFill>
              </a:rPr>
              <a:t>3x+4y=1</a:t>
            </a:r>
          </a:p>
          <a:p>
            <a:r>
              <a:rPr lang="en-US" altLang="ja-JP" sz="5400" dirty="0" smtClean="0">
                <a:solidFill>
                  <a:schemeClr val="tx1"/>
                </a:solidFill>
              </a:rPr>
              <a:t>     (</a:t>
            </a:r>
            <a:r>
              <a:rPr lang="en-US" altLang="ja-JP" sz="5400" dirty="0" err="1" smtClean="0">
                <a:solidFill>
                  <a:schemeClr val="tx1"/>
                </a:solidFill>
              </a:rPr>
              <a:t>x,y</a:t>
            </a:r>
            <a:r>
              <a:rPr lang="en-US" altLang="ja-JP" sz="5400" dirty="0" smtClean="0">
                <a:solidFill>
                  <a:schemeClr val="tx1"/>
                </a:solidFill>
              </a:rPr>
              <a:t>) =(</a:t>
            </a:r>
            <a:r>
              <a:rPr lang="ja-JP" altLang="en-US" sz="5400" dirty="0" smtClean="0">
                <a:solidFill>
                  <a:schemeClr val="tx1"/>
                </a:solidFill>
              </a:rPr>
              <a:t>－</a:t>
            </a:r>
            <a:r>
              <a:rPr lang="en-US" altLang="ja-JP" sz="5400" dirty="0" smtClean="0">
                <a:solidFill>
                  <a:schemeClr val="tx1"/>
                </a:solidFill>
              </a:rPr>
              <a:t>1,1)</a:t>
            </a:r>
          </a:p>
          <a:p>
            <a:r>
              <a:rPr lang="ja-JP" altLang="en-US" sz="5400" dirty="0" smtClean="0">
                <a:solidFill>
                  <a:schemeClr val="tx1"/>
                </a:solidFill>
              </a:rPr>
              <a:t>より①に代入して</a:t>
            </a:r>
            <a:endParaRPr lang="en-US" altLang="ja-JP" sz="5400" dirty="0">
              <a:solidFill>
                <a:schemeClr val="tx1"/>
              </a:solidFill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</a:rPr>
              <a:t>　　</a:t>
            </a:r>
            <a:r>
              <a:rPr lang="ja-JP" altLang="en-US" sz="5400" dirty="0">
                <a:solidFill>
                  <a:schemeClr val="tx1"/>
                </a:solidFill>
              </a:rPr>
              <a:t> </a:t>
            </a:r>
            <a:r>
              <a:rPr lang="en-US" altLang="ja-JP" sz="5400" dirty="0" smtClean="0">
                <a:solidFill>
                  <a:schemeClr val="tx1"/>
                </a:solidFill>
              </a:rPr>
              <a:t>3(</a:t>
            </a:r>
            <a:r>
              <a:rPr lang="ja-JP" altLang="en-US" sz="5400" dirty="0" smtClean="0">
                <a:solidFill>
                  <a:schemeClr val="tx1"/>
                </a:solidFill>
              </a:rPr>
              <a:t>－</a:t>
            </a:r>
            <a:r>
              <a:rPr lang="en-US" altLang="ja-JP" sz="5400" dirty="0" smtClean="0">
                <a:solidFill>
                  <a:schemeClr val="tx1"/>
                </a:solidFill>
              </a:rPr>
              <a:t>1)+4(1)=1</a:t>
            </a:r>
          </a:p>
          <a:p>
            <a:r>
              <a:rPr lang="ja-JP" altLang="en-US" sz="5400" dirty="0" smtClean="0">
                <a:solidFill>
                  <a:schemeClr val="tx1"/>
                </a:solidFill>
              </a:rPr>
              <a:t>①</a:t>
            </a:r>
            <a:r>
              <a:rPr lang="ja-JP" altLang="en-US" sz="5400" dirty="0">
                <a:solidFill>
                  <a:schemeClr val="tx1"/>
                </a:solidFill>
              </a:rPr>
              <a:t>－</a:t>
            </a:r>
            <a:r>
              <a:rPr lang="ja-JP" altLang="en-US" sz="5400" dirty="0" smtClean="0">
                <a:solidFill>
                  <a:schemeClr val="tx1"/>
                </a:solidFill>
              </a:rPr>
              <a:t>②より</a:t>
            </a:r>
            <a:endParaRPr lang="en-US" altLang="ja-JP" sz="5400" dirty="0" smtClean="0">
              <a:solidFill>
                <a:schemeClr val="tx1"/>
              </a:solidFill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</a:rPr>
              <a:t>  </a:t>
            </a:r>
            <a:r>
              <a:rPr lang="ja-JP" altLang="en-US" sz="5400" dirty="0">
                <a:solidFill>
                  <a:schemeClr val="tx1"/>
                </a:solidFill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</a:rPr>
              <a:t>3(x+1)+4(y</a:t>
            </a:r>
            <a:r>
              <a:rPr lang="ja-JP" altLang="en-US" sz="5400" dirty="0" smtClean="0">
                <a:solidFill>
                  <a:schemeClr val="tx1"/>
                </a:solidFill>
              </a:rPr>
              <a:t>－</a:t>
            </a:r>
            <a:r>
              <a:rPr lang="en-US" altLang="ja-JP" sz="5400" dirty="0" smtClean="0">
                <a:solidFill>
                  <a:schemeClr val="tx1"/>
                </a:solidFill>
              </a:rPr>
              <a:t>1)=0</a:t>
            </a:r>
          </a:p>
          <a:p>
            <a:r>
              <a:rPr lang="ja-JP" altLang="en-US" sz="5400" dirty="0" smtClean="0">
                <a:solidFill>
                  <a:schemeClr val="tx1"/>
                </a:solidFill>
              </a:rPr>
              <a:t>より　</a:t>
            </a:r>
            <a:r>
              <a:rPr lang="en-US" altLang="ja-JP" sz="5400" dirty="0" smtClean="0">
                <a:solidFill>
                  <a:schemeClr val="tx1"/>
                </a:solidFill>
              </a:rPr>
              <a:t>x+1=4k,  y</a:t>
            </a:r>
            <a:r>
              <a:rPr lang="ja-JP" altLang="en-US" sz="5400" dirty="0" smtClean="0">
                <a:solidFill>
                  <a:schemeClr val="tx1"/>
                </a:solidFill>
              </a:rPr>
              <a:t>－</a:t>
            </a:r>
            <a:r>
              <a:rPr lang="en-US" altLang="ja-JP" sz="5400" dirty="0" smtClean="0">
                <a:solidFill>
                  <a:schemeClr val="tx1"/>
                </a:solidFill>
              </a:rPr>
              <a:t>1=</a:t>
            </a:r>
            <a:r>
              <a:rPr lang="ja-JP" altLang="en-US" sz="5400" dirty="0" smtClean="0">
                <a:solidFill>
                  <a:schemeClr val="tx1"/>
                </a:solidFill>
              </a:rPr>
              <a:t>－</a:t>
            </a:r>
            <a:r>
              <a:rPr lang="en-US" altLang="ja-JP" sz="5400" dirty="0" smtClean="0">
                <a:solidFill>
                  <a:schemeClr val="tx1"/>
                </a:solidFill>
              </a:rPr>
              <a:t>3k</a:t>
            </a:r>
          </a:p>
          <a:p>
            <a:r>
              <a:rPr lang="ja-JP" altLang="en-US" sz="5400" dirty="0">
                <a:solidFill>
                  <a:schemeClr val="tx1"/>
                </a:solidFill>
              </a:rPr>
              <a:t>　</a:t>
            </a:r>
            <a:r>
              <a:rPr lang="ja-JP" altLang="en-US" sz="5400" dirty="0" smtClean="0">
                <a:solidFill>
                  <a:schemeClr val="tx1"/>
                </a:solidFill>
              </a:rPr>
              <a:t>　整数解は　</a:t>
            </a:r>
            <a:r>
              <a:rPr lang="en-US" altLang="ja-JP" sz="5400" u="sng" dirty="0" smtClean="0">
                <a:solidFill>
                  <a:srgbClr val="FF0000"/>
                </a:solidFill>
              </a:rPr>
              <a:t>x=4k</a:t>
            </a:r>
            <a:r>
              <a:rPr lang="ja-JP" altLang="en-US" sz="5400" u="sng" dirty="0">
                <a:solidFill>
                  <a:srgbClr val="FF0000"/>
                </a:solidFill>
              </a:rPr>
              <a:t>－</a:t>
            </a:r>
            <a:r>
              <a:rPr lang="en-US" altLang="ja-JP" sz="5400" u="sng" dirty="0" smtClean="0">
                <a:solidFill>
                  <a:srgbClr val="FF0000"/>
                </a:solidFill>
              </a:rPr>
              <a:t>1,  y=</a:t>
            </a:r>
            <a:r>
              <a:rPr lang="ja-JP" altLang="en-US" sz="5400" u="sng" dirty="0" smtClean="0">
                <a:solidFill>
                  <a:srgbClr val="FF0000"/>
                </a:solidFill>
              </a:rPr>
              <a:t>－</a:t>
            </a:r>
            <a:r>
              <a:rPr lang="en-US" altLang="ja-JP" sz="5400" u="sng" dirty="0" smtClean="0">
                <a:solidFill>
                  <a:srgbClr val="FF0000"/>
                </a:solidFill>
              </a:rPr>
              <a:t>3k+1</a:t>
            </a:r>
            <a:r>
              <a:rPr lang="ja-JP" altLang="en-US" sz="5400" dirty="0" smtClean="0">
                <a:solidFill>
                  <a:schemeClr val="tx1"/>
                </a:solidFill>
              </a:rPr>
              <a:t>　</a:t>
            </a:r>
            <a:endParaRPr lang="en-US" altLang="ja-JP" sz="5400" dirty="0" smtClean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94143" y="281002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・・・</a:t>
            </a:r>
            <a:r>
              <a:rPr kumimoji="1" lang="ja-JP" altLang="en-US" sz="5400" dirty="0" smtClean="0"/>
              <a:t>①</a:t>
            </a:r>
            <a:endParaRPr kumimoji="1" lang="ja-JP" altLang="en-US" sz="5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94143" y="2815499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・・・</a:t>
            </a:r>
            <a:r>
              <a:rPr kumimoji="1" lang="ja-JP" altLang="en-US" sz="5400" dirty="0" smtClean="0"/>
              <a:t>②</a:t>
            </a:r>
            <a:endParaRPr kumimoji="1" lang="ja-JP" altLang="en-US" sz="5400" dirty="0"/>
          </a:p>
        </p:txBody>
      </p:sp>
      <p:sp>
        <p:nvSpPr>
          <p:cNvPr id="7" name="左矢印吹き出し 6"/>
          <p:cNvSpPr/>
          <p:nvPr/>
        </p:nvSpPr>
        <p:spPr>
          <a:xfrm>
            <a:off x="5958862" y="1221226"/>
            <a:ext cx="4587217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8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</a:rPr>
              <a:t>直観力！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2565070" y="1080655"/>
            <a:ext cx="6145119" cy="11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299540" y="3636843"/>
            <a:ext cx="6618829" cy="128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2299540" y="5181600"/>
            <a:ext cx="1373300" cy="15240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889505" y="5989320"/>
            <a:ext cx="905255" cy="0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4774452" y="5196840"/>
            <a:ext cx="1373300" cy="15240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608954" y="5989320"/>
            <a:ext cx="1310006" cy="0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8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352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dirty="0" smtClean="0">
                <a:solidFill>
                  <a:schemeClr val="tx1"/>
                </a:solidFill>
              </a:rPr>
              <a:t>答えを１</a:t>
            </a:r>
            <a:r>
              <a:rPr kumimoji="1" lang="ja-JP" altLang="en-US" sz="5400" dirty="0" smtClean="0">
                <a:solidFill>
                  <a:schemeClr val="tx1"/>
                </a:solidFill>
              </a:rPr>
              <a:t>組求める練習をしよう！</a:t>
            </a:r>
            <a:endParaRPr kumimoji="1" lang="en-US" altLang="ja-JP" sz="5400" dirty="0" smtClean="0">
              <a:solidFill>
                <a:schemeClr val="tx1"/>
              </a:solidFill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677334" y="1532930"/>
            <a:ext cx="11352370" cy="9233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>
                <a:solidFill>
                  <a:schemeClr val="tx1"/>
                </a:solidFill>
              </a:rPr>
              <a:t>　</a:t>
            </a:r>
            <a:endParaRPr lang="en-US" altLang="ja-JP" sz="5400" dirty="0" smtClean="0">
              <a:solidFill>
                <a:schemeClr val="tx1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839630" y="1523801"/>
            <a:ext cx="11352370" cy="203132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>
                <a:solidFill>
                  <a:schemeClr val="tx1"/>
                </a:solidFill>
              </a:rPr>
              <a:t>基本</a:t>
            </a:r>
            <a:r>
              <a:rPr lang="ja-JP" altLang="en-US" sz="5400" dirty="0" smtClean="0">
                <a:solidFill>
                  <a:schemeClr val="tx1"/>
                </a:solidFill>
              </a:rPr>
              <a:t>方法　</a:t>
            </a:r>
            <a:r>
              <a:rPr lang="ja-JP" altLang="en-US" sz="5400" dirty="0" smtClean="0">
                <a:solidFill>
                  <a:srgbClr val="FF0000"/>
                </a:solidFill>
              </a:rPr>
              <a:t>直観力！</a:t>
            </a:r>
            <a:endParaRPr lang="en-US" altLang="ja-JP" sz="4400" dirty="0">
              <a:solidFill>
                <a:srgbClr val="FF0000"/>
              </a:solidFill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</a:rPr>
              <a:t>例①　</a:t>
            </a:r>
            <a:r>
              <a:rPr lang="en-US" altLang="ja-JP" sz="7200" dirty="0" smtClean="0">
                <a:solidFill>
                  <a:schemeClr val="tx1"/>
                </a:solidFill>
              </a:rPr>
              <a:t>4x+7y=1</a:t>
            </a:r>
            <a:r>
              <a:rPr lang="en-US" altLang="ja-JP" sz="5400" dirty="0" smtClean="0">
                <a:solidFill>
                  <a:schemeClr val="tx1"/>
                </a:solidFill>
              </a:rPr>
              <a:t>    </a:t>
            </a:r>
            <a:endParaRPr lang="en-US" altLang="ja-JP" sz="5400" dirty="0" smtClean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30215" y="2270062"/>
            <a:ext cx="2811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(2,-1)</a:t>
            </a:r>
            <a:endParaRPr kumimoji="1" lang="ja-JP" altLang="en-US" sz="7200" dirty="0"/>
          </a:p>
        </p:txBody>
      </p:sp>
      <p:sp>
        <p:nvSpPr>
          <p:cNvPr id="8" name="右矢印 7"/>
          <p:cNvSpPr/>
          <p:nvPr/>
        </p:nvSpPr>
        <p:spPr>
          <a:xfrm>
            <a:off x="6370659" y="27819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3"/>
          <p:cNvSpPr txBox="1">
            <a:spLocks/>
          </p:cNvSpPr>
          <p:nvPr/>
        </p:nvSpPr>
        <p:spPr>
          <a:xfrm>
            <a:off x="839630" y="4006321"/>
            <a:ext cx="11352370" cy="120032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 smtClean="0">
                <a:solidFill>
                  <a:schemeClr val="tx1"/>
                </a:solidFill>
              </a:rPr>
              <a:t>例②</a:t>
            </a:r>
            <a:r>
              <a:rPr lang="ja-JP" altLang="en-US" sz="7200" dirty="0">
                <a:solidFill>
                  <a:schemeClr val="tx1"/>
                </a:solidFill>
              </a:rPr>
              <a:t> </a:t>
            </a:r>
            <a:r>
              <a:rPr lang="ja-JP" altLang="en-US" sz="7200" dirty="0" smtClean="0">
                <a:solidFill>
                  <a:schemeClr val="tx1"/>
                </a:solidFill>
              </a:rPr>
              <a:t> </a:t>
            </a:r>
            <a:r>
              <a:rPr lang="en-US" altLang="ja-JP" sz="7200" dirty="0" smtClean="0">
                <a:solidFill>
                  <a:schemeClr val="tx1"/>
                </a:solidFill>
              </a:rPr>
              <a:t>5x-7y=1    </a:t>
            </a:r>
            <a:endParaRPr lang="en-US" altLang="ja-JP" sz="7200" dirty="0" smtClean="0">
              <a:solidFill>
                <a:srgbClr val="FF000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6370659" y="43641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30215" y="4006321"/>
            <a:ext cx="2811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(3, 2)</a:t>
            </a:r>
            <a:endParaRPr kumimoji="1" lang="ja-JP" altLang="en-US" sz="7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25039" y="5206649"/>
            <a:ext cx="9777035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accent2">
                    <a:lumMod val="75000"/>
                  </a:schemeClr>
                </a:solidFill>
              </a:rPr>
              <a:t>簡単な問題は直観力で解きますが、</a:t>
            </a:r>
            <a:endParaRPr kumimoji="1" lang="en-US" altLang="ja-JP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kumimoji="1" lang="ja-JP" altLang="en-US" sz="4400" dirty="0" smtClean="0">
                <a:solidFill>
                  <a:schemeClr val="accent2">
                    <a:lumMod val="75000"/>
                  </a:schemeClr>
                </a:solidFill>
              </a:rPr>
              <a:t>解けない場合の方法を３つ紹介します</a:t>
            </a:r>
            <a:endParaRPr kumimoji="1" lang="ja-JP" alt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0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0" grpId="0"/>
      <p:bldP spid="11" grpId="0" animBg="1"/>
      <p:bldP spid="12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 txBox="1">
            <a:spLocks/>
          </p:cNvSpPr>
          <p:nvPr/>
        </p:nvSpPr>
        <p:spPr>
          <a:xfrm>
            <a:off x="677334" y="1532930"/>
            <a:ext cx="11352370" cy="9233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>
                <a:solidFill>
                  <a:schemeClr val="tx1"/>
                </a:solidFill>
              </a:rPr>
              <a:t>　</a:t>
            </a:r>
            <a:endParaRPr lang="en-US" altLang="ja-JP" sz="5400" dirty="0" smtClean="0">
              <a:solidFill>
                <a:schemeClr val="tx1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489110" y="250390"/>
            <a:ext cx="11352370" cy="203132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 smtClean="0">
                <a:solidFill>
                  <a:schemeClr val="tx1"/>
                </a:solidFill>
              </a:rPr>
              <a:t>方法①</a:t>
            </a:r>
            <a:r>
              <a:rPr lang="ja-JP" altLang="en-US" sz="5400" dirty="0" smtClean="0">
                <a:solidFill>
                  <a:srgbClr val="FF0000"/>
                </a:solidFill>
              </a:rPr>
              <a:t>互除法による解法</a:t>
            </a:r>
            <a:endParaRPr lang="en-US" altLang="ja-JP" sz="4400" dirty="0">
              <a:solidFill>
                <a:srgbClr val="FF0000"/>
              </a:solidFill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</a:rPr>
              <a:t>例　　</a:t>
            </a:r>
            <a:r>
              <a:rPr lang="en-US" altLang="ja-JP" sz="7200" dirty="0" smtClean="0">
                <a:solidFill>
                  <a:schemeClr val="tx1"/>
                </a:solidFill>
              </a:rPr>
              <a:t>24x+17y=1</a:t>
            </a:r>
            <a:r>
              <a:rPr lang="en-US" altLang="ja-JP" sz="5400" dirty="0" smtClean="0">
                <a:solidFill>
                  <a:schemeClr val="tx1"/>
                </a:solidFill>
              </a:rPr>
              <a:t>    </a:t>
            </a:r>
            <a:endParaRPr lang="en-US" altLang="ja-JP" sz="5400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3541" y="2281715"/>
            <a:ext cx="3853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24=17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1+7</a:t>
            </a:r>
            <a:endParaRPr kumimoji="1" lang="ja-JP" altLang="en-US" sz="5400" dirty="0"/>
          </a:p>
        </p:txBody>
      </p:sp>
      <p:sp>
        <p:nvSpPr>
          <p:cNvPr id="13" name="右矢印吹き出し 12"/>
          <p:cNvSpPr/>
          <p:nvPr/>
        </p:nvSpPr>
        <p:spPr>
          <a:xfrm>
            <a:off x="4248838" y="2281715"/>
            <a:ext cx="1866185" cy="74878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移行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96698" y="2286360"/>
            <a:ext cx="4210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7=24</a:t>
            </a:r>
            <a:r>
              <a:rPr kumimoji="1" lang="ja-JP" altLang="en-US" sz="5400" dirty="0" smtClean="0">
                <a:solidFill>
                  <a:schemeClr val="accent1">
                    <a:lumMod val="50000"/>
                  </a:schemeClr>
                </a:solidFill>
              </a:rPr>
              <a:t>－</a:t>
            </a:r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17</a:t>
            </a:r>
            <a:r>
              <a:rPr kumimoji="1" lang="ja-JP" altLang="en-US" sz="5400" dirty="0" smtClean="0">
                <a:solidFill>
                  <a:schemeClr val="accent1">
                    <a:lumMod val="50000"/>
                  </a:schemeClr>
                </a:solidFill>
              </a:rPr>
              <a:t>・</a:t>
            </a:r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kumimoji="1"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5075" y="3205045"/>
            <a:ext cx="3853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17=7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2+3</a:t>
            </a:r>
            <a:endParaRPr kumimoji="1" lang="ja-JP" altLang="en-US" sz="5400" dirty="0"/>
          </a:p>
        </p:txBody>
      </p:sp>
      <p:sp>
        <p:nvSpPr>
          <p:cNvPr id="16" name="右矢印吹き出し 15"/>
          <p:cNvSpPr/>
          <p:nvPr/>
        </p:nvSpPr>
        <p:spPr>
          <a:xfrm>
            <a:off x="4248997" y="3292317"/>
            <a:ext cx="1866185" cy="74878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移行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05164" y="3196474"/>
            <a:ext cx="3887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</a:rPr>
              <a:t>3=17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－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7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・</a:t>
            </a:r>
            <a:r>
              <a:rPr kumimoji="1" lang="en-US" altLang="ja-JP" sz="5400" dirty="0">
                <a:solidFill>
                  <a:srgbClr val="FF0000"/>
                </a:solidFill>
              </a:rPr>
              <a:t>2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06967" y="4119804"/>
            <a:ext cx="3206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7=3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2+1</a:t>
            </a:r>
            <a:endParaRPr kumimoji="1" lang="ja-JP" altLang="en-US" sz="5400" dirty="0"/>
          </a:p>
        </p:txBody>
      </p:sp>
      <p:sp>
        <p:nvSpPr>
          <p:cNvPr id="19" name="右矢印吹き出し 18"/>
          <p:cNvSpPr/>
          <p:nvPr/>
        </p:nvSpPr>
        <p:spPr>
          <a:xfrm>
            <a:off x="4245184" y="4215647"/>
            <a:ext cx="1866185" cy="74878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移行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13630" y="4128375"/>
            <a:ext cx="3887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1=7</a:t>
            </a:r>
            <a:r>
              <a:rPr kumimoji="1" lang="ja-JP" altLang="en-US" sz="5400" dirty="0" smtClean="0"/>
              <a:t>－</a:t>
            </a:r>
            <a:r>
              <a:rPr kumimoji="1" lang="en-US" altLang="ja-JP" sz="5400" dirty="0" smtClean="0"/>
              <a:t>3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2</a:t>
            </a:r>
            <a:endParaRPr kumimoji="1" lang="ja-JP" altLang="en-US" sz="5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75961" y="429995"/>
            <a:ext cx="226215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教科書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74753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 txBox="1">
            <a:spLocks/>
          </p:cNvSpPr>
          <p:nvPr/>
        </p:nvSpPr>
        <p:spPr>
          <a:xfrm>
            <a:off x="677334" y="1532930"/>
            <a:ext cx="11352370" cy="9233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>
                <a:solidFill>
                  <a:schemeClr val="tx1"/>
                </a:solidFill>
              </a:rPr>
              <a:t>　</a:t>
            </a:r>
            <a:endParaRPr lang="en-US" altLang="ja-JP" sz="5400" dirty="0" smtClean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6898" y="331051"/>
            <a:ext cx="4210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7=24</a:t>
            </a:r>
            <a:r>
              <a:rPr kumimoji="1" lang="ja-JP" altLang="en-US" sz="5400" dirty="0" smtClean="0">
                <a:solidFill>
                  <a:schemeClr val="accent1">
                    <a:lumMod val="50000"/>
                  </a:schemeClr>
                </a:solidFill>
              </a:rPr>
              <a:t>－</a:t>
            </a:r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17</a:t>
            </a:r>
            <a:r>
              <a:rPr kumimoji="1" lang="ja-JP" altLang="en-US" sz="5400" dirty="0" smtClean="0">
                <a:solidFill>
                  <a:schemeClr val="accent1">
                    <a:lumMod val="50000"/>
                  </a:schemeClr>
                </a:solidFill>
              </a:rPr>
              <a:t>・</a:t>
            </a:r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kumimoji="1"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6898" y="1071265"/>
            <a:ext cx="3887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</a:rPr>
              <a:t>3=17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－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7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・</a:t>
            </a:r>
            <a:r>
              <a:rPr kumimoji="1" lang="en-US" altLang="ja-JP" sz="5400" dirty="0">
                <a:solidFill>
                  <a:srgbClr val="FF0000"/>
                </a:solidFill>
              </a:rPr>
              <a:t>2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4870" y="1705473"/>
            <a:ext cx="3887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1=7</a:t>
            </a:r>
            <a:r>
              <a:rPr kumimoji="1" lang="ja-JP" altLang="en-US" sz="5400" dirty="0" smtClean="0"/>
              <a:t>－</a:t>
            </a:r>
            <a:r>
              <a:rPr kumimoji="1" lang="ja-JP" altLang="en-US" sz="5400" dirty="0"/>
              <a:t>　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2</a:t>
            </a:r>
            <a:endParaRPr kumimoji="1" lang="ja-JP" altLang="en-US" sz="5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33719" y="1665413"/>
            <a:ext cx="715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3</a:t>
            </a:r>
            <a:endParaRPr kumimoji="1" lang="ja-JP" altLang="en-US" sz="5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2432242"/>
            <a:ext cx="6873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⇔</a:t>
            </a:r>
            <a:r>
              <a:rPr kumimoji="1" lang="en-US" altLang="ja-JP" sz="5400" dirty="0" smtClean="0"/>
              <a:t>1=7</a:t>
            </a:r>
            <a:r>
              <a:rPr kumimoji="1" lang="ja-JP" altLang="en-US" sz="5400" dirty="0" smtClean="0"/>
              <a:t>－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(17</a:t>
            </a:r>
            <a:r>
              <a:rPr kumimoji="1" lang="ja-JP" altLang="en-US" sz="5400" dirty="0">
                <a:solidFill>
                  <a:srgbClr val="FF0000"/>
                </a:solidFill>
              </a:rPr>
              <a:t>－</a:t>
            </a:r>
            <a:r>
              <a:rPr kumimoji="1" lang="en-US" altLang="ja-JP" sz="5400" dirty="0">
                <a:solidFill>
                  <a:srgbClr val="FF0000"/>
                </a:solidFill>
              </a:rPr>
              <a:t>7</a:t>
            </a:r>
            <a:r>
              <a:rPr kumimoji="1" lang="ja-JP" altLang="en-US" sz="5400" dirty="0">
                <a:solidFill>
                  <a:srgbClr val="FF0000"/>
                </a:solidFill>
              </a:rPr>
              <a:t>・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2)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2</a:t>
            </a:r>
            <a:endParaRPr kumimoji="1" lang="ja-JP" altLang="en-US" sz="5400" dirty="0"/>
          </a:p>
        </p:txBody>
      </p:sp>
      <p:sp>
        <p:nvSpPr>
          <p:cNvPr id="2" name="左矢印吹き出し 1"/>
          <p:cNvSpPr/>
          <p:nvPr/>
        </p:nvSpPr>
        <p:spPr>
          <a:xfrm>
            <a:off x="4587240" y="1915795"/>
            <a:ext cx="4023361" cy="59956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ベースとなる式</a:t>
            </a:r>
            <a:endParaRPr kumimoji="1" lang="ja-JP" altLang="en-US" sz="3200" dirty="0"/>
          </a:p>
        </p:txBody>
      </p:sp>
      <p:sp>
        <p:nvSpPr>
          <p:cNvPr id="23" name="左矢印吹き出し 22"/>
          <p:cNvSpPr/>
          <p:nvPr/>
        </p:nvSpPr>
        <p:spPr>
          <a:xfrm>
            <a:off x="4594357" y="1187427"/>
            <a:ext cx="4023361" cy="59956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３に代入する式</a:t>
            </a:r>
            <a:endParaRPr kumimoji="1" lang="ja-JP" altLang="en-US" sz="3200" dirty="0"/>
          </a:p>
        </p:txBody>
      </p:sp>
      <p:sp>
        <p:nvSpPr>
          <p:cNvPr id="24" name="左矢印吹き出し 23"/>
          <p:cNvSpPr/>
          <p:nvPr/>
        </p:nvSpPr>
        <p:spPr>
          <a:xfrm>
            <a:off x="4594357" y="470686"/>
            <a:ext cx="4023361" cy="59956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７に代入する式</a:t>
            </a:r>
            <a:endParaRPr kumimoji="1" lang="ja-JP" altLang="en-US" sz="3200" dirty="0"/>
          </a:p>
        </p:txBody>
      </p:sp>
      <p:sp>
        <p:nvSpPr>
          <p:cNvPr id="25" name="左矢印吹き出し 24"/>
          <p:cNvSpPr/>
          <p:nvPr/>
        </p:nvSpPr>
        <p:spPr>
          <a:xfrm>
            <a:off x="6951212" y="2563854"/>
            <a:ext cx="4023361" cy="59956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３を代入した</a:t>
            </a:r>
            <a:endParaRPr kumimoji="1" lang="ja-JP" altLang="en-US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7334" y="3193671"/>
            <a:ext cx="6050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 </a:t>
            </a:r>
            <a:r>
              <a:rPr kumimoji="1" lang="en-US" altLang="ja-JP" sz="5400" dirty="0" smtClean="0"/>
              <a:t>=7</a:t>
            </a:r>
            <a:r>
              <a:rPr kumimoji="1" lang="ja-JP" altLang="en-US" sz="5400" dirty="0" smtClean="0"/>
              <a:t>－</a:t>
            </a:r>
            <a:r>
              <a:rPr kumimoji="1" lang="en-US" altLang="ja-JP" sz="5400" dirty="0" smtClean="0"/>
              <a:t>17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2 + 7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4</a:t>
            </a:r>
          </a:p>
        </p:txBody>
      </p:sp>
      <p:sp>
        <p:nvSpPr>
          <p:cNvPr id="27" name="左矢印吹き出し 26"/>
          <p:cNvSpPr/>
          <p:nvPr/>
        </p:nvSpPr>
        <p:spPr>
          <a:xfrm>
            <a:off x="6951212" y="3355572"/>
            <a:ext cx="4023361" cy="59956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u="sng" dirty="0" smtClean="0">
                <a:solidFill>
                  <a:srgbClr val="FF0000"/>
                </a:solidFill>
              </a:rPr>
              <a:t>１７と７を残す！</a:t>
            </a:r>
            <a:endParaRPr kumimoji="1" lang="ja-JP" altLang="en-US" sz="3200" u="sng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7334" y="3980866"/>
            <a:ext cx="5144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 </a:t>
            </a:r>
            <a:r>
              <a:rPr kumimoji="1" lang="en-US" altLang="ja-JP" sz="5400" dirty="0" smtClean="0"/>
              <a:t>=</a:t>
            </a:r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kumimoji="1" lang="ja-JP" altLang="en-US" sz="5400" dirty="0" smtClean="0"/>
              <a:t>・５－</a:t>
            </a:r>
            <a:r>
              <a:rPr kumimoji="1" lang="en-US" altLang="ja-JP" sz="5400" dirty="0" smtClean="0"/>
              <a:t>17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2 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77334" y="4681869"/>
            <a:ext cx="8359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 </a:t>
            </a:r>
            <a:r>
              <a:rPr kumimoji="1" lang="en-US" altLang="ja-JP" sz="5400" dirty="0" smtClean="0"/>
              <a:t>=</a:t>
            </a:r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(24</a:t>
            </a:r>
            <a:r>
              <a:rPr kumimoji="1" lang="ja-JP" altLang="en-US" sz="5400" dirty="0" smtClean="0">
                <a:solidFill>
                  <a:schemeClr val="accent1">
                    <a:lumMod val="50000"/>
                  </a:schemeClr>
                </a:solidFill>
              </a:rPr>
              <a:t>－</a:t>
            </a:r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17</a:t>
            </a:r>
            <a:r>
              <a:rPr kumimoji="1" lang="ja-JP" altLang="en-US" sz="5400" dirty="0" smtClean="0">
                <a:solidFill>
                  <a:schemeClr val="accent1">
                    <a:lumMod val="50000"/>
                  </a:schemeClr>
                </a:solidFill>
              </a:rPr>
              <a:t>・</a:t>
            </a:r>
            <a:r>
              <a:rPr kumimoji="1"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1)</a:t>
            </a:r>
            <a:r>
              <a:rPr kumimoji="1" lang="ja-JP" altLang="en-US" sz="5400" dirty="0" smtClean="0"/>
              <a:t>・５－</a:t>
            </a:r>
            <a:r>
              <a:rPr kumimoji="1" lang="en-US" altLang="ja-JP" sz="5400" dirty="0" smtClean="0"/>
              <a:t>17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2 </a:t>
            </a:r>
          </a:p>
        </p:txBody>
      </p:sp>
      <p:sp>
        <p:nvSpPr>
          <p:cNvPr id="32" name="左矢印吹き出し 31"/>
          <p:cNvSpPr/>
          <p:nvPr/>
        </p:nvSpPr>
        <p:spPr>
          <a:xfrm>
            <a:off x="8962892" y="4730361"/>
            <a:ext cx="3046228" cy="59956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７</a:t>
            </a:r>
            <a:r>
              <a:rPr kumimoji="1" lang="ja-JP" altLang="en-US" sz="3200" dirty="0" smtClean="0"/>
              <a:t>を代入した</a:t>
            </a:r>
            <a:endParaRPr kumimoji="1" lang="ja-JP" altLang="en-US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7334" y="5427518"/>
            <a:ext cx="5144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 </a:t>
            </a:r>
            <a:r>
              <a:rPr kumimoji="1" lang="en-US" altLang="ja-JP" sz="5400" dirty="0" smtClean="0"/>
              <a:t>=24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5</a:t>
            </a:r>
            <a:r>
              <a:rPr kumimoji="1" lang="ja-JP" altLang="en-US" sz="5400" dirty="0" smtClean="0"/>
              <a:t>－</a:t>
            </a:r>
            <a:r>
              <a:rPr kumimoji="1" lang="en-US" altLang="ja-JP" sz="5400" dirty="0" smtClean="0"/>
              <a:t>17</a:t>
            </a:r>
            <a:r>
              <a:rPr kumimoji="1" lang="ja-JP" altLang="en-US" sz="5400" dirty="0" smtClean="0"/>
              <a:t>・</a:t>
            </a:r>
            <a:r>
              <a:rPr kumimoji="1" lang="en-US" altLang="ja-JP" sz="5400" dirty="0" smtClean="0"/>
              <a:t>7 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340945" y="5918276"/>
            <a:ext cx="5144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     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(</a:t>
            </a:r>
            <a:r>
              <a:rPr kumimoji="1" lang="en-US" altLang="ja-JP" sz="5400" dirty="0" err="1" smtClean="0">
                <a:solidFill>
                  <a:srgbClr val="FF0000"/>
                </a:solidFill>
              </a:rPr>
              <a:t>x,y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)=(5,-7) </a:t>
            </a:r>
          </a:p>
        </p:txBody>
      </p:sp>
      <p:sp>
        <p:nvSpPr>
          <p:cNvPr id="35" name="左矢印吹き出し 34"/>
          <p:cNvSpPr/>
          <p:nvPr/>
        </p:nvSpPr>
        <p:spPr>
          <a:xfrm>
            <a:off x="5712631" y="5492544"/>
            <a:ext cx="3568529" cy="59956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u="sng" dirty="0" smtClean="0">
                <a:solidFill>
                  <a:srgbClr val="FF0000"/>
                </a:solidFill>
              </a:rPr>
              <a:t>24</a:t>
            </a:r>
            <a:r>
              <a:rPr kumimoji="1" lang="ja-JP" altLang="en-US" sz="3200" u="sng" dirty="0" smtClean="0">
                <a:solidFill>
                  <a:srgbClr val="FF0000"/>
                </a:solidFill>
              </a:rPr>
              <a:t>と</a:t>
            </a:r>
            <a:r>
              <a:rPr kumimoji="1" lang="en-US" altLang="ja-JP" sz="3200" u="sng" dirty="0" smtClean="0">
                <a:solidFill>
                  <a:srgbClr val="FF0000"/>
                </a:solidFill>
              </a:rPr>
              <a:t>17</a:t>
            </a:r>
            <a:r>
              <a:rPr kumimoji="1" lang="ja-JP" altLang="en-US" sz="3200" u="sng" dirty="0" smtClean="0">
                <a:solidFill>
                  <a:srgbClr val="FF0000"/>
                </a:solidFill>
              </a:rPr>
              <a:t>を残す！</a:t>
            </a:r>
            <a:endParaRPr kumimoji="1" lang="ja-JP" altLang="en-US" sz="3200" u="sng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531877" y="482917"/>
            <a:ext cx="226215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教科書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96868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2D0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 animBg="1"/>
      <p:bldP spid="26" grpId="0"/>
      <p:bldP spid="27" grpId="0" animBg="1"/>
      <p:bldP spid="31" grpId="0"/>
      <p:bldP spid="32" grpId="0" animBg="1"/>
      <p:bldP spid="33" grpId="0"/>
      <p:bldP spid="34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 txBox="1">
            <a:spLocks/>
          </p:cNvSpPr>
          <p:nvPr/>
        </p:nvSpPr>
        <p:spPr>
          <a:xfrm>
            <a:off x="888088" y="1486557"/>
            <a:ext cx="11352370" cy="9233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>
                <a:solidFill>
                  <a:schemeClr val="tx1"/>
                </a:solidFill>
              </a:rPr>
              <a:t>　</a:t>
            </a:r>
            <a:endParaRPr lang="en-US" altLang="ja-JP" sz="5400" dirty="0" smtClean="0">
              <a:solidFill>
                <a:schemeClr val="tx1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489110" y="250390"/>
            <a:ext cx="11352370" cy="203132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 smtClean="0">
                <a:solidFill>
                  <a:schemeClr val="tx1"/>
                </a:solidFill>
              </a:rPr>
              <a:t>方法②</a:t>
            </a:r>
            <a:r>
              <a:rPr lang="ja-JP" altLang="en-US" sz="5400" dirty="0" smtClean="0">
                <a:solidFill>
                  <a:srgbClr val="FF0000"/>
                </a:solidFill>
              </a:rPr>
              <a:t>次数を減らす法</a:t>
            </a:r>
            <a:endParaRPr lang="en-US" altLang="ja-JP" sz="4400" dirty="0">
              <a:solidFill>
                <a:srgbClr val="FF0000"/>
              </a:solidFill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</a:rPr>
              <a:t>例　　</a:t>
            </a:r>
            <a:r>
              <a:rPr lang="en-US" altLang="ja-JP" sz="7200" dirty="0" smtClean="0">
                <a:solidFill>
                  <a:schemeClr val="tx1"/>
                </a:solidFill>
              </a:rPr>
              <a:t>24x+17y=1</a:t>
            </a:r>
            <a:r>
              <a:rPr lang="en-US" altLang="ja-JP" sz="5400" dirty="0" smtClean="0">
                <a:solidFill>
                  <a:schemeClr val="tx1"/>
                </a:solidFill>
              </a:rPr>
              <a:t>    </a:t>
            </a:r>
            <a:endParaRPr lang="en-US" altLang="ja-JP" sz="5400" dirty="0" smtClean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34853" y="2194443"/>
            <a:ext cx="54186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17(</a:t>
            </a:r>
            <a:r>
              <a:rPr kumimoji="1" lang="en-US" altLang="ja-JP" sz="6600" dirty="0" err="1" smtClean="0"/>
              <a:t>x+y</a:t>
            </a:r>
            <a:r>
              <a:rPr kumimoji="1" lang="en-US" altLang="ja-JP" sz="6600" dirty="0" smtClean="0"/>
              <a:t>)+7x=1</a:t>
            </a:r>
            <a:endParaRPr kumimoji="1" lang="ja-JP" altLang="en-US" sz="6600" dirty="0"/>
          </a:p>
        </p:txBody>
      </p:sp>
      <p:sp>
        <p:nvSpPr>
          <p:cNvPr id="22" name="左矢印吹き出し 21"/>
          <p:cNvSpPr/>
          <p:nvPr/>
        </p:nvSpPr>
        <p:spPr>
          <a:xfrm>
            <a:off x="6353519" y="2194443"/>
            <a:ext cx="3588305" cy="110799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小さいほうの</a:t>
            </a:r>
            <a:endParaRPr kumimoji="1" lang="en-US" altLang="ja-JP" sz="3200" dirty="0" smtClean="0"/>
          </a:p>
          <a:p>
            <a:pPr algn="ctr"/>
            <a:r>
              <a:rPr kumimoji="1" lang="en-US" altLang="ja-JP" sz="3200" dirty="0" smtClean="0"/>
              <a:t>17</a:t>
            </a:r>
            <a:r>
              <a:rPr kumimoji="1" lang="ja-JP" altLang="en-US" sz="3200" dirty="0" smtClean="0"/>
              <a:t>でくくる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34853" y="3302439"/>
            <a:ext cx="38352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17A+7x=1</a:t>
            </a:r>
            <a:r>
              <a:rPr kumimoji="1" lang="ja-JP" altLang="en-US" sz="6600" dirty="0" smtClean="0"/>
              <a:t>　</a:t>
            </a:r>
            <a:endParaRPr kumimoji="1" lang="en-US" altLang="ja-JP" sz="6600" dirty="0" smtClean="0"/>
          </a:p>
          <a:p>
            <a:r>
              <a:rPr kumimoji="1" lang="ja-JP" altLang="en-US" sz="4400" dirty="0" smtClean="0"/>
              <a:t>とする</a:t>
            </a:r>
            <a:endParaRPr kumimoji="1" lang="ja-JP" altLang="en-US" sz="4400" dirty="0"/>
          </a:p>
        </p:txBody>
      </p:sp>
      <p:sp>
        <p:nvSpPr>
          <p:cNvPr id="24" name="左矢印吹き出し 23"/>
          <p:cNvSpPr/>
          <p:nvPr/>
        </p:nvSpPr>
        <p:spPr>
          <a:xfrm>
            <a:off x="4770121" y="3354885"/>
            <a:ext cx="3588305" cy="8401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err="1" smtClean="0"/>
              <a:t>x+y</a:t>
            </a:r>
            <a:r>
              <a:rPr kumimoji="1" lang="en-US" altLang="ja-JP" sz="5400" dirty="0" smtClean="0"/>
              <a:t>=A</a:t>
            </a:r>
            <a:endParaRPr kumimoji="1" lang="ja-JP" altLang="en-US" sz="5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34854" y="4750239"/>
            <a:ext cx="52068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(</a:t>
            </a:r>
            <a:r>
              <a:rPr kumimoji="1" lang="en-US" altLang="ja-JP" sz="6600" dirty="0" err="1" smtClean="0"/>
              <a:t>A,x</a:t>
            </a:r>
            <a:r>
              <a:rPr kumimoji="1" lang="en-US" altLang="ja-JP" sz="6600" dirty="0" smtClean="0"/>
              <a:t>)=(</a:t>
            </a:r>
            <a:r>
              <a:rPr kumimoji="1" lang="ja-JP" altLang="en-US" sz="6600" dirty="0" smtClean="0"/>
              <a:t>－</a:t>
            </a:r>
            <a:r>
              <a:rPr kumimoji="1" lang="en-US" altLang="ja-JP" sz="6600" dirty="0" smtClean="0"/>
              <a:t>2,5)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77912" y="5642791"/>
            <a:ext cx="6061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err="1" smtClean="0"/>
              <a:t>x+y</a:t>
            </a:r>
            <a:r>
              <a:rPr kumimoji="1" lang="en-US" altLang="ja-JP" sz="6600" dirty="0" smtClean="0"/>
              <a:t>=</a:t>
            </a:r>
            <a:r>
              <a:rPr kumimoji="1" lang="ja-JP" altLang="en-US" sz="6600" dirty="0" smtClean="0"/>
              <a:t>－</a:t>
            </a:r>
            <a:r>
              <a:rPr kumimoji="1" lang="en-US" altLang="ja-JP" sz="6600" dirty="0" smtClean="0"/>
              <a:t>2</a:t>
            </a:r>
            <a:r>
              <a:rPr kumimoji="1" lang="ja-JP" altLang="en-US" sz="6600" dirty="0" smtClean="0"/>
              <a:t>　</a:t>
            </a:r>
            <a:r>
              <a:rPr kumimoji="1" lang="ja-JP" altLang="en-US" sz="4400" dirty="0" smtClean="0"/>
              <a:t>なので</a:t>
            </a:r>
            <a:r>
              <a:rPr kumimoji="1" lang="en-US" altLang="ja-JP" sz="4400" dirty="0" smtClean="0"/>
              <a:t> 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41720" y="5642791"/>
            <a:ext cx="5144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     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(</a:t>
            </a:r>
            <a:r>
              <a:rPr kumimoji="1" lang="en-US" altLang="ja-JP" sz="5400" dirty="0" err="1" smtClean="0">
                <a:solidFill>
                  <a:srgbClr val="FF0000"/>
                </a:solidFill>
              </a:rPr>
              <a:t>x,y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)=(5,-7) </a:t>
            </a:r>
          </a:p>
        </p:txBody>
      </p:sp>
      <p:sp>
        <p:nvSpPr>
          <p:cNvPr id="28" name="左矢印吹き出し 27"/>
          <p:cNvSpPr/>
          <p:nvPr/>
        </p:nvSpPr>
        <p:spPr>
          <a:xfrm>
            <a:off x="6165295" y="4750239"/>
            <a:ext cx="3115865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8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</a:rPr>
              <a:t>直観力！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026566" y="331058"/>
            <a:ext cx="15696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5400" dirty="0"/>
              <a:t>別</a:t>
            </a:r>
            <a:r>
              <a:rPr kumimoji="1" lang="ja-JP" altLang="en-US" sz="5400" dirty="0" smtClean="0"/>
              <a:t>解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5634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 animBg="1"/>
      <p:bldP spid="25" grpId="0"/>
      <p:bldP spid="26" grpId="0"/>
      <p:bldP spid="2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 txBox="1">
            <a:spLocks/>
          </p:cNvSpPr>
          <p:nvPr/>
        </p:nvSpPr>
        <p:spPr>
          <a:xfrm>
            <a:off x="677334" y="1532930"/>
            <a:ext cx="11352370" cy="9233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>
                <a:solidFill>
                  <a:schemeClr val="tx1"/>
                </a:solidFill>
              </a:rPr>
              <a:t>　</a:t>
            </a:r>
            <a:endParaRPr lang="en-US" altLang="ja-JP" sz="5400" dirty="0" smtClean="0">
              <a:solidFill>
                <a:schemeClr val="tx1"/>
              </a:solidFill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489110" y="250390"/>
            <a:ext cx="11352370" cy="203132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 smtClean="0">
                <a:solidFill>
                  <a:schemeClr val="tx1"/>
                </a:solidFill>
              </a:rPr>
              <a:t>方法③</a:t>
            </a:r>
            <a:r>
              <a:rPr lang="ja-JP" altLang="en-US" sz="5400" dirty="0" smtClean="0">
                <a:solidFill>
                  <a:srgbClr val="FF0000"/>
                </a:solidFill>
              </a:rPr>
              <a:t>連立方程式を応用した方法</a:t>
            </a:r>
            <a:endParaRPr lang="en-US" altLang="ja-JP" sz="4400" dirty="0">
              <a:solidFill>
                <a:srgbClr val="FF0000"/>
              </a:solidFill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</a:rPr>
              <a:t>例　</a:t>
            </a:r>
            <a:r>
              <a:rPr lang="en-US" altLang="ja-JP" sz="7200" dirty="0" smtClean="0">
                <a:solidFill>
                  <a:schemeClr val="tx1"/>
                </a:solidFill>
              </a:rPr>
              <a:t>24x+17y=1</a:t>
            </a:r>
            <a:r>
              <a:rPr lang="en-US" altLang="ja-JP" sz="5400" dirty="0" smtClean="0">
                <a:solidFill>
                  <a:schemeClr val="tx1"/>
                </a:solidFill>
              </a:rPr>
              <a:t>    </a:t>
            </a:r>
            <a:endParaRPr lang="en-US" altLang="ja-JP" sz="5400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9110" y="2134315"/>
            <a:ext cx="6322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24x+17y=a </a:t>
            </a:r>
          </a:p>
          <a:p>
            <a:r>
              <a:rPr kumimoji="1" lang="ja-JP" altLang="en-US" sz="3600" dirty="0" smtClean="0"/>
              <a:t>とおく</a:t>
            </a:r>
            <a:endParaRPr kumimoji="1" lang="ja-JP" altLang="en-US" sz="3600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876244" y="3018593"/>
            <a:ext cx="4450080" cy="153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353519" y="2456260"/>
            <a:ext cx="16801" cy="41731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7772329" y="2456260"/>
            <a:ext cx="44231" cy="41731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206789" y="1903125"/>
            <a:ext cx="816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x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84064" y="1839338"/>
            <a:ext cx="816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/>
              <a:t>y</a:t>
            </a:r>
            <a:endParaRPr kumimoji="1" lang="en-US" altLang="ja-JP" sz="72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288444" y="1856095"/>
            <a:ext cx="816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/>
              <a:t>a</a:t>
            </a:r>
            <a:endParaRPr kumimoji="1" lang="en-US" altLang="ja-JP" sz="72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21024" y="2909263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</a:t>
            </a:r>
            <a:endParaRPr kumimoji="1" lang="en-US" altLang="ja-JP" sz="5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47617" y="2934535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0</a:t>
            </a:r>
            <a:endParaRPr kumimoji="1" lang="en-US" altLang="ja-JP" sz="54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114837" y="2964090"/>
            <a:ext cx="1337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24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06789" y="3630979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1</a:t>
            </a:r>
            <a:endParaRPr kumimoji="1" lang="en-US" altLang="ja-JP" sz="5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39018" y="3627188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-1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224642" y="3627188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7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21024" y="4340185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3</a:t>
            </a:r>
            <a:endParaRPr kumimoji="1" lang="en-US" altLang="ja-JP" sz="54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86908" y="4340185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-3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086774" y="4299721"/>
            <a:ext cx="1091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21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993201" y="5075457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-2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47617" y="5075457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3</a:t>
            </a:r>
            <a:endParaRPr kumimoji="1" lang="en-US" altLang="ja-JP" sz="5400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253050" y="5075457"/>
            <a:ext cx="703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3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43734" y="5803999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 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557769" y="5803999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</a:rPr>
              <a:t>-7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085795" y="5798429"/>
            <a:ext cx="81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 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987173" y="2949312"/>
            <a:ext cx="2632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…</a:t>
            </a:r>
            <a:r>
              <a:rPr kumimoji="1" lang="ja-JP" altLang="en-US" sz="5400" dirty="0" smtClean="0"/>
              <a:t>①</a:t>
            </a:r>
            <a:endParaRPr kumimoji="1" lang="en-US" altLang="ja-JP" sz="5400" dirty="0" smtClean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987173" y="3657504"/>
            <a:ext cx="2632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…</a:t>
            </a:r>
            <a:r>
              <a:rPr kumimoji="1" lang="ja-JP" altLang="en-US" sz="5400" dirty="0"/>
              <a:t>②</a:t>
            </a:r>
            <a:endParaRPr kumimoji="1" lang="en-US" altLang="ja-JP" sz="5400" dirty="0" smtClean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014001" y="4335380"/>
            <a:ext cx="2632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…</a:t>
            </a:r>
            <a:r>
              <a:rPr kumimoji="1" lang="ja-JP" altLang="en-US" sz="5400" dirty="0" smtClean="0"/>
              <a:t>③</a:t>
            </a:r>
            <a:endParaRPr kumimoji="1" lang="en-US" altLang="ja-JP" sz="5400" dirty="0" smtClean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987173" y="5098080"/>
            <a:ext cx="3630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…</a:t>
            </a:r>
            <a:r>
              <a:rPr kumimoji="1" lang="ja-JP" altLang="en-US" sz="5400" dirty="0" smtClean="0"/>
              <a:t>④</a:t>
            </a:r>
            <a:endParaRPr kumimoji="1" lang="en-US" altLang="ja-JP" sz="5400" dirty="0" smtClean="0"/>
          </a:p>
        </p:txBody>
      </p:sp>
      <p:sp>
        <p:nvSpPr>
          <p:cNvPr id="55" name="右矢印吹き出し 54"/>
          <p:cNvSpPr/>
          <p:nvPr/>
        </p:nvSpPr>
        <p:spPr>
          <a:xfrm>
            <a:off x="2301240" y="4431472"/>
            <a:ext cx="2526621" cy="64398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81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/>
              <a:t>②</a:t>
            </a:r>
            <a:r>
              <a:rPr kumimoji="1" lang="en-US" altLang="ja-JP" sz="4800" dirty="0" smtClean="0"/>
              <a:t>×3</a:t>
            </a:r>
            <a:endParaRPr kumimoji="1" lang="ja-JP" altLang="en-US" sz="4800" dirty="0"/>
          </a:p>
        </p:txBody>
      </p:sp>
      <p:sp>
        <p:nvSpPr>
          <p:cNvPr id="56" name="右矢印吹き出し 55"/>
          <p:cNvSpPr/>
          <p:nvPr/>
        </p:nvSpPr>
        <p:spPr>
          <a:xfrm>
            <a:off x="2301240" y="5223051"/>
            <a:ext cx="2526621" cy="67223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81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①</a:t>
            </a:r>
            <a:r>
              <a:rPr kumimoji="1" lang="ja-JP" altLang="en-US" sz="4800" dirty="0" smtClean="0"/>
              <a:t>－③</a:t>
            </a:r>
            <a:endParaRPr kumimoji="1" lang="ja-JP" altLang="en-US" sz="4800" dirty="0"/>
          </a:p>
        </p:txBody>
      </p:sp>
      <p:sp>
        <p:nvSpPr>
          <p:cNvPr id="57" name="右矢印吹き出し 56"/>
          <p:cNvSpPr/>
          <p:nvPr/>
        </p:nvSpPr>
        <p:spPr>
          <a:xfrm>
            <a:off x="1779515" y="5956476"/>
            <a:ext cx="3426879" cy="66735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1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/>
              <a:t>②－④</a:t>
            </a:r>
            <a:r>
              <a:rPr kumimoji="1" lang="en-US" altLang="ja-JP" sz="4800" dirty="0" smtClean="0"/>
              <a:t>×2</a:t>
            </a:r>
            <a:endParaRPr kumimoji="1" lang="ja-JP" altLang="en-US" sz="4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158993" y="1097790"/>
            <a:ext cx="15696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5400" dirty="0"/>
              <a:t>別解</a:t>
            </a:r>
          </a:p>
        </p:txBody>
      </p:sp>
    </p:spTree>
    <p:extLst>
      <p:ext uri="{BB962C8B-B14F-4D97-AF65-F5344CB8AC3E}">
        <p14:creationId xmlns:p14="http://schemas.microsoft.com/office/powerpoint/2010/main" val="169589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25" grpId="0"/>
      <p:bldP spid="26" grpId="0"/>
      <p:bldP spid="27" grpId="0"/>
      <p:bldP spid="28" grpId="0"/>
      <p:bldP spid="33" grpId="0"/>
      <p:bldP spid="34" grpId="0"/>
      <p:bldP spid="35" grpId="0"/>
      <p:bldP spid="36" grpId="0"/>
      <p:bldP spid="37" grpId="0"/>
      <p:bldP spid="38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5" grpId="0" animBg="1"/>
      <p:bldP spid="56" grpId="0" animBg="1"/>
      <p:bldP spid="57" grpId="0" animBg="1"/>
    </p:bld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902</TotalTime>
  <Words>330</Words>
  <Application>Microsoft Office PowerPoint</Application>
  <PresentationFormat>ワイド画面</PresentationFormat>
  <Paragraphs>134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ＤＦ平成ゴシック体W5</vt:lpstr>
      <vt:lpstr>メイリオ</vt:lpstr>
      <vt:lpstr>游ゴシック</vt:lpstr>
      <vt:lpstr>Arial</vt:lpstr>
      <vt:lpstr>Trebuchet MS</vt:lpstr>
      <vt:lpstr>Wingdings 3</vt:lpstr>
      <vt:lpstr>ファセット</vt:lpstr>
      <vt:lpstr>２元１次不定方程式　 ～１組でも求められたら勝ち～</vt:lpstr>
      <vt:lpstr>PowerPoint プレゼンテーション</vt:lpstr>
      <vt:lpstr>PowerPoint プレゼンテーション</vt:lpstr>
      <vt:lpstr>PowerPoint プレゼンテーション</vt:lpstr>
      <vt:lpstr>答えを１組求める練習をしよう！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x=-bk+ｓ y= ak+ｔ</vt:lpstr>
      <vt:lpstr>PowerPoint プレゼンテーション</vt:lpstr>
      <vt:lpstr>PowerPoint プレゼンテーション</vt:lpstr>
    </vt:vector>
  </TitlesOfParts>
  <Company>沖縄県立総合教育センター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素因数分解しよう</dc:title>
  <dc:creator>mkprof</dc:creator>
  <cp:lastModifiedBy>mkprof</cp:lastModifiedBy>
  <cp:revision>74</cp:revision>
  <cp:lastPrinted>2018-06-11T04:25:17Z</cp:lastPrinted>
  <dcterms:created xsi:type="dcterms:W3CDTF">2018-05-02T04:27:32Z</dcterms:created>
  <dcterms:modified xsi:type="dcterms:W3CDTF">2018-06-11T08:04:06Z</dcterms:modified>
</cp:coreProperties>
</file>