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2" r:id="rId10"/>
    <p:sldId id="263" r:id="rId11"/>
    <p:sldId id="264" r:id="rId12"/>
    <p:sldId id="269" r:id="rId13"/>
    <p:sldId id="270" r:id="rId14"/>
    <p:sldId id="271" r:id="rId15"/>
    <p:sldId id="272" r:id="rId16"/>
    <p:sldId id="268" r:id="rId17"/>
  </p:sldIdLst>
  <p:sldSz cx="6858000" cy="9144000" type="screen4x3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14" y="122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297FA-97E2-4A65-8A7C-C7EA5EF6875B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4CD9A-EBBA-46E6-B7FF-5385451237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2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CD9A-EBBA-46E6-B7FF-53854512373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38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46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6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84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96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23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8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28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35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86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358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5DCEA-4A7A-4AF4-87F2-83FDE3005203}" type="datetimeFigureOut">
              <a:rPr kumimoji="1" lang="ja-JP" altLang="en-US" smtClean="0"/>
              <a:t>2012/3/12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9A3B-7C69-49B8-B0D6-6D1CC5637A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60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2" y="2413682"/>
            <a:ext cx="2525677" cy="1894258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リュウキュウコスミレ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スミレ科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9" cy="22625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7" y="611560"/>
            <a:ext cx="3648405" cy="2736304"/>
          </a:xfrm>
          <a:prstGeom prst="rect">
            <a:avLst/>
          </a:prstGeom>
        </p:spPr>
      </p:pic>
      <p:sp>
        <p:nvSpPr>
          <p:cNvPr id="8" name="雲形吹き出し 7"/>
          <p:cNvSpPr/>
          <p:nvPr/>
        </p:nvSpPr>
        <p:spPr>
          <a:xfrm>
            <a:off x="126597" y="2123728"/>
            <a:ext cx="2438308" cy="750342"/>
          </a:xfrm>
          <a:prstGeom prst="cloudCallout">
            <a:avLst>
              <a:gd name="adj1" fmla="val 8703"/>
              <a:gd name="adj2" fmla="val -1024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こんなところにも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endParaRPr lang="en-US" altLang="ja-JP" sz="300" b="1" dirty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生えているよ！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7048" y="2383483"/>
            <a:ext cx="271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5" t="24045" r="30077" b="27206"/>
          <a:stretch/>
        </p:blipFill>
        <p:spPr>
          <a:xfrm>
            <a:off x="2652273" y="959891"/>
            <a:ext cx="1122014" cy="128701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1" name="円/楕円 10"/>
          <p:cNvSpPr/>
          <p:nvPr/>
        </p:nvSpPr>
        <p:spPr>
          <a:xfrm>
            <a:off x="2826851" y="1266721"/>
            <a:ext cx="386429" cy="339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endCxn id="11" idx="0"/>
          </p:cNvCxnSpPr>
          <p:nvPr/>
        </p:nvCxnSpPr>
        <p:spPr>
          <a:xfrm flipH="1">
            <a:off x="3020066" y="959891"/>
            <a:ext cx="754221" cy="3068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/>
          <p:cNvSpPr/>
          <p:nvPr/>
        </p:nvSpPr>
        <p:spPr>
          <a:xfrm>
            <a:off x="3620512" y="600613"/>
            <a:ext cx="3069572" cy="6661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花の後ろに，長く飛び出した距（きょ）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と呼ばれる部分があります。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61360" y="570828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0007" y="580286"/>
            <a:ext cx="3545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うし</a:t>
            </a:r>
            <a:endParaRPr kumimoji="1" lang="ja-JP" altLang="en-US" sz="9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4780" y="590483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なが</a:t>
            </a:r>
            <a:endParaRPr kumimoji="1" lang="ja-JP" altLang="en-US" sz="9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06452" y="580958"/>
            <a:ext cx="272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と</a:t>
            </a:r>
            <a:endParaRPr kumimoji="1" lang="ja-JP" altLang="en-US" sz="9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32463" y="580353"/>
            <a:ext cx="292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だ</a:t>
            </a:r>
            <a:endParaRPr kumimoji="1" lang="ja-JP" altLang="en-US" sz="9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54743" y="905771"/>
            <a:ext cx="2840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よ</a:t>
            </a:r>
            <a:endParaRPr kumimoji="1" lang="ja-JP" altLang="en-US" sz="9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522190" y="873166"/>
            <a:ext cx="6030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ぶ　ぶん</a:t>
            </a:r>
            <a:endParaRPr kumimoji="1" lang="ja-JP" altLang="en-US" sz="900" b="1" dirty="0"/>
          </a:p>
        </p:txBody>
      </p:sp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きれいな紫色の花を咲かせます。花が咲</a:t>
            </a:r>
            <a:r>
              <a:rPr kumimoji="1" lang="ja-JP" altLang="en-US" sz="1600" b="1" dirty="0" err="1" smtClean="0">
                <a:solidFill>
                  <a:schemeClr val="tx1"/>
                </a:solidFill>
              </a:rPr>
              <a:t>い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た後は，実がふくらんで３つにさけて，丸い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種子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（たね）を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はじいて飛ばします。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15443" y="3089794"/>
            <a:ext cx="8883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むらさきいろ</a:t>
            </a:r>
            <a:endParaRPr kumimoji="1" lang="ja-JP" altLang="en-US" sz="9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58062" y="3088138"/>
            <a:ext cx="400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558889" y="3072749"/>
            <a:ext cx="264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さ</a:t>
            </a:r>
            <a:endParaRPr kumimoji="1" lang="ja-JP" altLang="en-US" sz="10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20952" y="3072749"/>
            <a:ext cx="400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79831" y="3080443"/>
            <a:ext cx="264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さ</a:t>
            </a:r>
            <a:endParaRPr kumimoji="1" lang="ja-JP" altLang="en-US" sz="10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948947" y="3416532"/>
            <a:ext cx="378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あと</a:t>
            </a:r>
            <a:endParaRPr kumimoji="1" lang="ja-JP" altLang="en-US" sz="9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524212" y="3417250"/>
            <a:ext cx="291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み</a:t>
            </a:r>
            <a:endParaRPr kumimoji="1" lang="ja-JP" altLang="en-US" sz="10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949280" y="3433713"/>
            <a:ext cx="4848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まる</a:t>
            </a:r>
            <a:endParaRPr kumimoji="1" lang="ja-JP" altLang="en-US" sz="10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800515" y="3752270"/>
            <a:ext cx="675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しゅし</a:t>
            </a:r>
            <a:endParaRPr kumimoji="1" lang="ja-JP" altLang="en-US" sz="10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65211" y="3752270"/>
            <a:ext cx="264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と</a:t>
            </a:r>
            <a:endParaRPr kumimoji="1" lang="ja-JP" altLang="en-US" sz="1000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41093" y="3432639"/>
            <a:ext cx="530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みっ</a:t>
            </a:r>
            <a:endParaRPr kumimoji="1" lang="ja-JP" altLang="en-US" sz="900" b="1" dirty="0"/>
          </a:p>
        </p:txBody>
      </p:sp>
      <p:sp>
        <p:nvSpPr>
          <p:cNvPr id="35" name="角丸四角形 34"/>
          <p:cNvSpPr/>
          <p:nvPr/>
        </p:nvSpPr>
        <p:spPr>
          <a:xfrm>
            <a:off x="85485" y="3969990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葉は，細長いハート形です。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63104" y="396999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42561" y="3969990"/>
            <a:ext cx="625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ほそなが</a:t>
            </a:r>
            <a:endParaRPr kumimoji="1" lang="ja-JP" altLang="en-US" sz="900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754041" y="3995936"/>
            <a:ext cx="4058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がた</a:t>
            </a:r>
            <a:endParaRPr kumimoji="1" lang="ja-JP" altLang="en-US" sz="9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4" y="6893879"/>
            <a:ext cx="2808505" cy="2106378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セイヨウタンポポ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0" t="23469" r="12851" b="6137"/>
          <a:stretch/>
        </p:blipFill>
        <p:spPr>
          <a:xfrm>
            <a:off x="336627" y="5273174"/>
            <a:ext cx="1823293" cy="1620705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5" cy="2736303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1" y="5826288"/>
            <a:ext cx="1687990" cy="126599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かわいい黄色の花を咲かせます。英語では，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その葉の形からダンデライオン（ライオンの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歯という意味）と呼ばれます。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27908" y="8662307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葉は，ギザギザしています。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49" name="円/楕円 48"/>
          <p:cNvSpPr/>
          <p:nvPr/>
        </p:nvSpPr>
        <p:spPr>
          <a:xfrm>
            <a:off x="1101787" y="6300192"/>
            <a:ext cx="485329" cy="525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矢印コネクタ 49"/>
          <p:cNvCxnSpPr>
            <a:stCxn id="51" idx="1"/>
            <a:endCxn id="49" idx="0"/>
          </p:cNvCxnSpPr>
          <p:nvPr/>
        </p:nvCxnSpPr>
        <p:spPr>
          <a:xfrm flipH="1">
            <a:off x="1344452" y="5605663"/>
            <a:ext cx="2436389" cy="6945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角丸四角形 50"/>
          <p:cNvSpPr/>
          <p:nvPr/>
        </p:nvSpPr>
        <p:spPr>
          <a:xfrm>
            <a:off x="3780841" y="5273174"/>
            <a:ext cx="2861988" cy="6649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綿毛が着いた種子（たね）は，風に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吹かれて遠くへ運ばれます。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843960" y="5273174"/>
            <a:ext cx="4828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b="1" dirty="0" smtClean="0"/>
              <a:t>わたげ</a:t>
            </a:r>
            <a:endParaRPr kumimoji="1" lang="ja-JP" altLang="en-US" sz="800" b="1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444081" y="5273174"/>
            <a:ext cx="2824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b="1" dirty="0" smtClean="0"/>
              <a:t>つ</a:t>
            </a:r>
            <a:endParaRPr kumimoji="1" lang="ja-JP" altLang="en-US" sz="8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941137" y="5273174"/>
            <a:ext cx="4283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b="1" dirty="0" smtClean="0"/>
              <a:t>しゅし</a:t>
            </a:r>
            <a:endParaRPr kumimoji="1" lang="ja-JP" altLang="en-US" sz="800" b="1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061501" y="527317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b="1" dirty="0" smtClean="0"/>
              <a:t>かぜ</a:t>
            </a:r>
            <a:endParaRPr kumimoji="1" lang="ja-JP" altLang="en-US" sz="800" b="1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861684" y="5595456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ふ</a:t>
            </a:r>
            <a:endParaRPr kumimoji="1" lang="ja-JP" altLang="en-US" sz="900" b="1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551703" y="5586421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とお</a:t>
            </a:r>
            <a:endParaRPr kumimoji="1" lang="ja-JP" altLang="en-US" sz="900" b="1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030037" y="5586421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はこ</a:t>
            </a:r>
            <a:endParaRPr kumimoji="1" lang="ja-JP" altLang="en-US" sz="9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06966" y="8660372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645828" y="7744645"/>
            <a:ext cx="489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きいろ</a:t>
            </a:r>
            <a:endParaRPr kumimoji="1" lang="ja-JP" altLang="en-US" sz="9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232290" y="7758440"/>
            <a:ext cx="400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624716" y="7729256"/>
            <a:ext cx="264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さ</a:t>
            </a:r>
            <a:endParaRPr kumimoji="1" lang="ja-JP" altLang="en-US" sz="1000" b="1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740672" y="7758440"/>
            <a:ext cx="5020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えいご</a:t>
            </a:r>
            <a:endParaRPr kumimoji="1" lang="ja-JP" altLang="en-US" sz="900" b="1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3206951" y="810325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564077" y="8099754"/>
            <a:ext cx="505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かたち</a:t>
            </a:r>
            <a:endParaRPr kumimoji="1" lang="ja-JP" altLang="en-US" sz="900" b="1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809071" y="844285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564077" y="8442850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い　み</a:t>
            </a:r>
            <a:endParaRPr kumimoji="1" lang="ja-JP" altLang="en-US" sz="9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216449" y="8445717"/>
            <a:ext cx="2840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よ</a:t>
            </a:r>
            <a:endParaRPr kumimoji="1" lang="ja-JP" altLang="en-US" sz="900" b="1" dirty="0"/>
          </a:p>
        </p:txBody>
      </p:sp>
      <p:sp>
        <p:nvSpPr>
          <p:cNvPr id="73" name="雲形吹き出し 72"/>
          <p:cNvSpPr/>
          <p:nvPr/>
        </p:nvSpPr>
        <p:spPr>
          <a:xfrm>
            <a:off x="409276" y="6919032"/>
            <a:ext cx="2355680" cy="750342"/>
          </a:xfrm>
          <a:prstGeom prst="cloudCallout">
            <a:avLst>
              <a:gd name="adj1" fmla="val 47020"/>
              <a:gd name="adj2" fmla="val -8089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白くてふわふわ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r>
              <a:rPr lang="ja-JP" altLang="en-US" sz="1400" b="1" dirty="0">
                <a:solidFill>
                  <a:schemeClr val="tx1"/>
                </a:solidFill>
              </a:rPr>
              <a:t>　</a:t>
            </a:r>
            <a:r>
              <a:rPr lang="ja-JP" altLang="en-US" sz="1400" b="1" dirty="0" smtClean="0">
                <a:solidFill>
                  <a:schemeClr val="tx1"/>
                </a:solidFill>
              </a:rPr>
              <a:t>　　</a:t>
            </a:r>
            <a:r>
              <a:rPr kumimoji="1" lang="ja-JP" altLang="en-US" sz="1400" b="1" dirty="0" smtClean="0">
                <a:solidFill>
                  <a:schemeClr val="tx1"/>
                </a:solidFill>
              </a:rPr>
              <a:t>しているよ！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24598" y="6976864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しろ</a:t>
            </a:r>
            <a:endParaRPr kumimoji="1" lang="ja-JP" altLang="en-US" sz="900" b="1" dirty="0"/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27641" r="31134" b="30548"/>
          <a:stretch/>
        </p:blipFill>
        <p:spPr>
          <a:xfrm>
            <a:off x="5586211" y="2113920"/>
            <a:ext cx="1011141" cy="8555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46466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図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2" y="5297526"/>
            <a:ext cx="3263138" cy="2447354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ヤエムグラ　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アカネ科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263139" cy="24473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28" y="611561"/>
            <a:ext cx="3209924" cy="2407442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葉のまわりには細かなとげがあり，この野草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の中を歩いていると，服などにくっつきます。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このようして種子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（たね）を遠くへ運びます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63104" y="396999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42561" y="3969990"/>
            <a:ext cx="6254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ほそなが</a:t>
            </a:r>
            <a:endParaRPr kumimoji="1" lang="ja-JP" altLang="en-US" sz="900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754041" y="3995936"/>
            <a:ext cx="4058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がた</a:t>
            </a:r>
            <a:endParaRPr kumimoji="1" lang="ja-JP" altLang="en-US" sz="9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4274" r="15502" b="22238"/>
          <a:stretch/>
        </p:blipFill>
        <p:spPr>
          <a:xfrm>
            <a:off x="140442" y="7065168"/>
            <a:ext cx="2213922" cy="1796201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シロツメクサ　　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マメ科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別名はクローバー。贈り物がわれないように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詰められていたことが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『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白詰草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』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の名前の由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来です。四つ葉のクローバーはあるかな？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27908" y="8604448"/>
            <a:ext cx="2580634" cy="4757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葉には白いもようがあるよ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41527" y="8598296"/>
            <a:ext cx="947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err="1" smtClean="0"/>
              <a:t>は　　　　　</a:t>
            </a:r>
            <a:r>
              <a:rPr kumimoji="1" lang="ja-JP" altLang="en-US" sz="900" b="1" dirty="0" smtClean="0"/>
              <a:t>　しろ</a:t>
            </a:r>
            <a:endParaRPr kumimoji="1" lang="ja-JP" altLang="en-US" sz="9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 b="20267"/>
          <a:stretch/>
        </p:blipFill>
        <p:spPr>
          <a:xfrm>
            <a:off x="140442" y="2874069"/>
            <a:ext cx="2525677" cy="1260000"/>
          </a:xfrm>
          <a:prstGeom prst="rect">
            <a:avLst/>
          </a:prstGeom>
        </p:spPr>
      </p:pic>
      <p:sp>
        <p:nvSpPr>
          <p:cNvPr id="35" name="角丸四角形 34"/>
          <p:cNvSpPr/>
          <p:nvPr/>
        </p:nvSpPr>
        <p:spPr>
          <a:xfrm>
            <a:off x="463186" y="3969990"/>
            <a:ext cx="1957702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葉のつきかた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9794" y="3969990"/>
            <a:ext cx="271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64956" y="3072021"/>
            <a:ext cx="3927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　　　　　　　　　　　　　　　こま　　　　　　　　　　　　　　　　　　　　　やそう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56059" y="3392048"/>
            <a:ext cx="20569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なか　ある　　　　　　　　　　　　　ふく</a:t>
            </a:r>
            <a:endParaRPr kumimoji="1" lang="ja-JP" altLang="en-US" sz="1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17448" y="3763432"/>
            <a:ext cx="2133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しゅし　　　　　　　　　　と</a:t>
            </a:r>
            <a:r>
              <a:rPr kumimoji="1" lang="ja-JP" altLang="en-US" sz="1000" b="1" dirty="0" err="1" smtClean="0"/>
              <a:t>お</a:t>
            </a:r>
            <a:r>
              <a:rPr kumimoji="1" lang="ja-JP" altLang="en-US" sz="1000" b="1" dirty="0" smtClean="0"/>
              <a:t>　　　　はこ</a:t>
            </a:r>
            <a:endParaRPr kumimoji="1" lang="ja-JP" altLang="en-US" sz="10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02192" y="7744880"/>
            <a:ext cx="2475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err="1" smtClean="0"/>
              <a:t>べつめい</a:t>
            </a:r>
            <a:r>
              <a:rPr kumimoji="1" lang="ja-JP" altLang="en-US" sz="1000" b="1" dirty="0" smtClean="0"/>
              <a:t>　　　　　　　　　　　　　　おく　　もの</a:t>
            </a:r>
            <a:endParaRPr kumimoji="1" lang="ja-JP" altLang="en-US" sz="1000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14371" y="8098900"/>
            <a:ext cx="3882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つ　　　　　　　　　　　　　　　　　　　　　　</a:t>
            </a:r>
            <a:r>
              <a:rPr kumimoji="1" lang="ja-JP" altLang="en-US" sz="1000" b="1" dirty="0" err="1" smtClean="0"/>
              <a:t>しろ</a:t>
            </a:r>
            <a:r>
              <a:rPr kumimoji="1" lang="ja-JP" altLang="en-US" sz="1000" b="1" dirty="0" smtClean="0"/>
              <a:t>つめくさ　　　　なまえ　　　ゆ</a:t>
            </a:r>
            <a:endParaRPr kumimoji="1" lang="ja-JP" altLang="en-US" sz="1000" b="1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776668" y="8457732"/>
            <a:ext cx="1499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err="1" smtClean="0"/>
              <a:t>らい</a:t>
            </a:r>
            <a:r>
              <a:rPr kumimoji="1" lang="ja-JP" altLang="en-US" sz="1000" b="1" dirty="0" smtClean="0"/>
              <a:t>　　　　　　よ　　　　ば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09712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シマキツネノボタン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キンポウゲ科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9" cy="2262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4" t="23709" r="24914" b="24980"/>
          <a:stretch/>
        </p:blipFill>
        <p:spPr>
          <a:xfrm>
            <a:off x="3151330" y="611560"/>
            <a:ext cx="2992208" cy="2431169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黄色い花びらが５枚ありますが，実が大きく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なると白色に変わります。やがて花びらが落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ちると実だけになります。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409275" y="3969990"/>
            <a:ext cx="1939605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実の形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4" y="6893879"/>
            <a:ext cx="2808504" cy="2106378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ツワブキ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894954" y="7711319"/>
            <a:ext cx="3886826" cy="1238534"/>
          </a:xfrm>
          <a:prstGeom prst="wedgeRoundRectCallout">
            <a:avLst>
              <a:gd name="adj1" fmla="val -13420"/>
              <a:gd name="adj2" fmla="val -615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冬に咲く黄色い花があざやかです。若い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葉の葉柄は，あくぬきをすると食べること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ができます。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27908" y="8662307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葉は大きく，つやがあるよ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83065" y="8660372"/>
            <a:ext cx="7489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おお</a:t>
            </a:r>
            <a:endParaRPr kumimoji="1" lang="ja-JP" altLang="en-US" sz="900" b="1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24598" y="6976864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しろ</a:t>
            </a:r>
            <a:endParaRPr kumimoji="1" lang="ja-JP" altLang="en-US" sz="9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30321" r="21467" b="22161"/>
          <a:stretch/>
        </p:blipFill>
        <p:spPr>
          <a:xfrm>
            <a:off x="347517" y="2561164"/>
            <a:ext cx="2141416" cy="1408826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75" name="図 7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7949" r="20349" b="14624"/>
          <a:stretch/>
        </p:blipFill>
        <p:spPr>
          <a:xfrm>
            <a:off x="2200710" y="1279230"/>
            <a:ext cx="1388488" cy="133508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2786249" y="3047739"/>
            <a:ext cx="3672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きいろ　　　は</a:t>
            </a:r>
            <a:r>
              <a:rPr kumimoji="1" lang="ja-JP" altLang="en-US" sz="1000" b="1" dirty="0" err="1" smtClean="0"/>
              <a:t>な</a:t>
            </a:r>
            <a:r>
              <a:rPr kumimoji="1" lang="ja-JP" altLang="en-US" sz="1000" b="1" dirty="0" smtClean="0"/>
              <a:t>　　　　　　　　まい　　　　　　　　　　　　み　　　 おお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58705" y="3415290"/>
            <a:ext cx="3413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err="1" smtClean="0"/>
              <a:t>しろ</a:t>
            </a:r>
            <a:r>
              <a:rPr kumimoji="1" lang="ja-JP" altLang="en-US" sz="1000" b="1" dirty="0" smtClean="0"/>
              <a:t>いろ　　　か　　　　　　　　　　　　　　　　　はな　　　　　　　お</a:t>
            </a:r>
            <a:endParaRPr kumimoji="1" lang="ja-JP" altLang="en-US" sz="1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87544" y="372376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み</a:t>
            </a:r>
            <a:endParaRPr kumimoji="1" lang="ja-JP" altLang="en-US" sz="1000" b="1" dirty="0"/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6" y="5303877"/>
            <a:ext cx="2808504" cy="210637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89" y="6548786"/>
            <a:ext cx="1449316" cy="108698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2967357" y="7711319"/>
            <a:ext cx="3589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ふゆ　　　さ　　きいろ　　　は</a:t>
            </a:r>
            <a:r>
              <a:rPr kumimoji="1" lang="ja-JP" altLang="en-US" sz="1000" b="1" dirty="0" err="1" smtClean="0"/>
              <a:t>な</a:t>
            </a:r>
            <a:r>
              <a:rPr kumimoji="1" lang="ja-JP" altLang="en-US" sz="1000" b="1" dirty="0" smtClean="0"/>
              <a:t>　　　　　　　　　　　　　　　　　わか</a:t>
            </a:r>
            <a:endParaRPr kumimoji="1" lang="ja-JP" altLang="en-US" sz="1000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041366" y="8084365"/>
            <a:ext cx="2837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　　　ようへい　　　　　　　　　　　　　　　　　　　　た</a:t>
            </a:r>
            <a:endParaRPr kumimoji="1" lang="ja-JP" altLang="en-US" sz="1000" b="1" dirty="0"/>
          </a:p>
        </p:txBody>
      </p:sp>
      <p:sp>
        <p:nvSpPr>
          <p:cNvPr id="49" name="正方形/長方形 48"/>
          <p:cNvSpPr/>
          <p:nvPr/>
        </p:nvSpPr>
        <p:spPr>
          <a:xfrm>
            <a:off x="1031988" y="5364088"/>
            <a:ext cx="856305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葉柄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H="1">
            <a:off x="947751" y="5740155"/>
            <a:ext cx="431326" cy="9074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043889" y="3969990"/>
            <a:ext cx="840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み　　かたち</a:t>
            </a:r>
            <a:endParaRPr kumimoji="1" lang="ja-JP" altLang="en-US" sz="1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45679" y="5338901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ようへい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09712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アメリカフウロ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フウロソウ科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8" cy="2262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30" y="580729"/>
            <a:ext cx="3157990" cy="2368493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３～６月頃６～８㎜の白や薄紅色の花を咲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かせます。実が熟すと種子（たね）がはじけ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て飛んでいきます。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124289" y="3969990"/>
            <a:ext cx="2541830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葉は深く切れ込みがあるよ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8" r="5145" b="12"/>
          <a:stretch/>
        </p:blipFill>
        <p:spPr>
          <a:xfrm>
            <a:off x="182864" y="7452000"/>
            <a:ext cx="2664000" cy="154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テッポウユリ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ユリ科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894954" y="7711319"/>
            <a:ext cx="3886826" cy="1238534"/>
          </a:xfrm>
          <a:prstGeom prst="wedgeRoundRectCallout">
            <a:avLst>
              <a:gd name="adj1" fmla="val -13420"/>
              <a:gd name="adj2" fmla="val -615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４～５月頃，白くて大きなラッパのような花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を咲かせます。野山の緑の中にたくさん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群れて咲いている様子はとても素敵です。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507048" y="8662307"/>
            <a:ext cx="1931617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下を向いたつぼみ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01166" y="8644497"/>
            <a:ext cx="7248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した　　　む</a:t>
            </a:r>
            <a:endParaRPr kumimoji="1" lang="ja-JP" altLang="en-US" sz="900" b="1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24598" y="6976864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しろ</a:t>
            </a:r>
            <a:endParaRPr kumimoji="1" lang="ja-JP" altLang="en-US" sz="9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8" y="2561164"/>
            <a:ext cx="1878434" cy="1408826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75" name="図 7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t="37055" r="42559" b="34561"/>
          <a:stretch/>
        </p:blipFill>
        <p:spPr>
          <a:xfrm>
            <a:off x="2438665" y="1547664"/>
            <a:ext cx="1175638" cy="9405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3258705" y="3047739"/>
            <a:ext cx="3268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がつごろ　　　　　　　　　　しろ　　</a:t>
            </a:r>
            <a:r>
              <a:rPr kumimoji="1" lang="ja-JP" altLang="en-US" sz="1000" b="1" dirty="0" err="1" smtClean="0"/>
              <a:t>う</a:t>
            </a:r>
            <a:r>
              <a:rPr kumimoji="1" lang="ja-JP" altLang="en-US" sz="1000" b="1" dirty="0" smtClean="0"/>
              <a:t>すべにいろ　　はな　　さ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35117" y="3415290"/>
            <a:ext cx="14157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み　　じゅく　　　　しゅし</a:t>
            </a:r>
            <a:endParaRPr kumimoji="1" lang="ja-JP" altLang="en-US" sz="1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98941" y="3723769"/>
            <a:ext cx="2840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と</a:t>
            </a:r>
            <a:endParaRPr kumimoji="1" lang="ja-JP" altLang="en-US" sz="1000" b="1" dirty="0"/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6" y="5303877"/>
            <a:ext cx="2808504" cy="210637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480303" y="7716913"/>
            <a:ext cx="3312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がつごろ　しろ　　　おお　　　　　　　　　　　　　　　　　　　はな</a:t>
            </a:r>
            <a:endParaRPr kumimoji="1" lang="ja-JP" altLang="en-US" sz="1000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179104" y="8085445"/>
            <a:ext cx="2768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さ　　　　　　　　　　　　　のやま　みどり　　なか　　</a:t>
            </a:r>
            <a:endParaRPr kumimoji="1" lang="ja-JP" altLang="en-US" sz="10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2438665" y="2498899"/>
            <a:ext cx="1175637" cy="312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>
                <a:solidFill>
                  <a:schemeClr val="tx1"/>
                </a:solidFill>
              </a:rPr>
              <a:t>小さく白い花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32968" y="8416086"/>
            <a:ext cx="3238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む　　　　　 さ　　　　　　　　　　ようす　　　　　　　　　 すてき</a:t>
            </a:r>
            <a:endParaRPr kumimoji="1" lang="ja-JP" altLang="en-US" sz="1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2864" y="3936791"/>
            <a:ext cx="1489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　　　ふか　　き　　　 こ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52577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ヤブガラシ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ブドウ科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8" cy="22625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30" y="580729"/>
            <a:ext cx="3157990" cy="2368492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いろんなものに巻きついて，光をうばってし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まい，藪も枯らしてしまうほど繁殖力が強い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ことからこの名前が付けられました。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124289" y="3969990"/>
            <a:ext cx="2541830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1600" b="1" dirty="0" smtClean="0">
                <a:solidFill>
                  <a:schemeClr val="tx1"/>
                </a:solidFill>
              </a:rPr>
              <a:t>葉は５枚で１つの葉（複葉）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4" y="7452000"/>
            <a:ext cx="2064000" cy="154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ススキ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イネ科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894954" y="7711319"/>
            <a:ext cx="3886826" cy="1238534"/>
          </a:xfrm>
          <a:prstGeom prst="wedgeRoundRectCallout">
            <a:avLst>
              <a:gd name="adj1" fmla="val -13420"/>
              <a:gd name="adj2" fmla="val -615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草原や道ばたなどの日当たりのよいとこ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err="1" smtClean="0">
                <a:solidFill>
                  <a:schemeClr val="tx1"/>
                </a:solidFill>
              </a:rPr>
              <a:t>ろに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生えています。高さ１～２メートルです。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枯れた穂をたばねてほうきが作れるよ。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507048" y="8662307"/>
            <a:ext cx="1931617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細長い葉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001542" y="8644497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ほそなが　　 は</a:t>
            </a:r>
            <a:endParaRPr kumimoji="1" lang="ja-JP" altLang="en-US" sz="900" b="1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24598" y="6976864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しろ</a:t>
            </a:r>
            <a:endParaRPr kumimoji="1" lang="ja-JP" altLang="en-US" sz="9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8" y="2561164"/>
            <a:ext cx="1878434" cy="14088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4092829" y="3047739"/>
            <a:ext cx="1582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ま　　　　　　　　　　　ひかり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41124" y="3411104"/>
            <a:ext cx="3233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やぶ　　 か　　　　　　　　　　　　　　　　はんしょくりょく　つよ</a:t>
            </a:r>
            <a:endParaRPr kumimoji="1" lang="ja-JP" altLang="en-US" sz="1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88168" y="3723769"/>
            <a:ext cx="912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なまえ　　　つ</a:t>
            </a:r>
            <a:endParaRPr kumimoji="1" lang="ja-JP" altLang="en-US" sz="1000" b="1" dirty="0"/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6" y="5303877"/>
            <a:ext cx="2808504" cy="210637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963994" y="7716913"/>
            <a:ext cx="2348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そうげん　　みち　　　　　　　　　　　  ひ  あ</a:t>
            </a:r>
            <a:endParaRPr kumimoji="1" lang="ja-JP" altLang="en-US" sz="1000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364607" y="8084364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b="1" dirty="0" smtClean="0"/>
              <a:t>は　　　　　　　　　　　　　たか</a:t>
            </a:r>
            <a:r>
              <a:rPr kumimoji="1" lang="ja-JP" altLang="en-US" sz="1000" b="1" dirty="0" smtClean="0"/>
              <a:t>　　</a:t>
            </a:r>
            <a:endParaRPr kumimoji="1" lang="ja-JP" altLang="en-US" sz="1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91370" y="8429464"/>
            <a:ext cx="2850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か　　　　　　ほ　　　　　　　　　　　　　　　　　　　　つく</a:t>
            </a:r>
            <a:endParaRPr kumimoji="1" lang="ja-JP" altLang="en-US" sz="1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3530" y="3965475"/>
            <a:ext cx="23599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　　　　まい　　　　　　　　　は　　ふくよう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8169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ノカラムシ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イラクサ科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7" cy="22625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30" y="580729"/>
            <a:ext cx="3157989" cy="2368492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lang="ja-JP" altLang="en-US" sz="1600" b="1" dirty="0">
                <a:solidFill>
                  <a:schemeClr val="tx1"/>
                </a:solidFill>
              </a:rPr>
              <a:t>葉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の</a:t>
            </a:r>
            <a:r>
              <a:rPr lang="ja-JP" altLang="en-US" sz="1600" b="1" dirty="0">
                <a:solidFill>
                  <a:schemeClr val="tx1"/>
                </a:solidFill>
              </a:rPr>
              <a:t>まわり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はギザギザしていています。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葉の裏には細かな白い毛がたくさんあり，洋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服などにくっつきます。あそんでみよう。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124289" y="3969990"/>
            <a:ext cx="2422575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000" dirty="0">
                <a:solidFill>
                  <a:schemeClr val="tx1"/>
                </a:solidFill>
              </a:rPr>
              <a:t>葉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の裏は白っぽい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ホシダ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オシダ科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894954" y="7711319"/>
            <a:ext cx="3886826" cy="1238534"/>
          </a:xfrm>
          <a:prstGeom prst="wedgeRoundRectCallout">
            <a:avLst>
              <a:gd name="adj1" fmla="val -13420"/>
              <a:gd name="adj2" fmla="val -615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野山や道ばたなどでよく見ることのできる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シダで，群れをなして生えています。葉の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先はだんだん細くなっています。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96700" y="8662307"/>
            <a:ext cx="269825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葉の裏には胞子嚢があるよ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17049" y="8644497"/>
            <a:ext cx="17267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うら　　　　　　　ほうしの</a:t>
            </a:r>
            <a:r>
              <a:rPr kumimoji="1" lang="ja-JP" altLang="en-US" sz="900" b="1" dirty="0" err="1" smtClean="0"/>
              <a:t>う</a:t>
            </a:r>
            <a:endParaRPr kumimoji="1" lang="ja-JP" altLang="en-US" sz="900" b="1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24598" y="6976864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しろ</a:t>
            </a:r>
            <a:endParaRPr kumimoji="1" lang="ja-JP" altLang="en-US" sz="9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8" y="2561164"/>
            <a:ext cx="1878433" cy="1408825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2782536" y="304773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37630" y="3392048"/>
            <a:ext cx="3950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 は　　　うら　　　　　 こま　　　　しろ　　　け　　　　　　　　　　　　　　　　よう</a:t>
            </a:r>
            <a:endParaRPr kumimoji="1" lang="ja-JP" altLang="en-US" sz="1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37630" y="3723769"/>
            <a:ext cx="389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ふく</a:t>
            </a:r>
            <a:endParaRPr kumimoji="1" lang="ja-JP" altLang="en-US" sz="1000" b="1" dirty="0"/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6" y="5303877"/>
            <a:ext cx="2808504" cy="210637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963994" y="7716913"/>
            <a:ext cx="2452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のやま　　　みち　　　　　　　　　　　　　　　み</a:t>
            </a:r>
            <a:endParaRPr kumimoji="1" lang="ja-JP" altLang="en-US" sz="1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91370" y="8429464"/>
            <a:ext cx="1540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さき　　　　　　　　　　　　ほ</a:t>
            </a:r>
            <a:endParaRPr kumimoji="1" lang="ja-JP" altLang="en-US" sz="1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5753" y="3936791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　　　　うら　　　 しろ</a:t>
            </a:r>
            <a:endParaRPr kumimoji="1" lang="ja-JP" altLang="en-US" sz="10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6" y="6857775"/>
            <a:ext cx="2478960" cy="17719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690398" y="8080112"/>
            <a:ext cx="2776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む　　　　　　　　　　　　は　　　　　　　　　　　　　　は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24087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5" y="5303877"/>
            <a:ext cx="3648404" cy="2736303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オキナワスズメウリ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ウリ科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7" cy="226250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5" y="530424"/>
            <a:ext cx="2462056" cy="2880831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lang="ja-JP" altLang="en-US" sz="1600" b="1" dirty="0" smtClean="0">
                <a:solidFill>
                  <a:schemeClr val="tx1"/>
                </a:solidFill>
              </a:rPr>
              <a:t>スイカによく似た小さな実を付け，緑色から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lang="ja-JP" altLang="en-US" sz="1600" b="1" dirty="0" smtClean="0">
                <a:solidFill>
                  <a:schemeClr val="tx1"/>
                </a:solidFill>
              </a:rPr>
              <a:t>赤色へと変わります。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『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沖縄に生える雀の</a:t>
            </a:r>
            <a:r>
              <a:rPr lang="ja-JP" altLang="en-US" sz="1600" b="1" dirty="0" err="1" smtClean="0">
                <a:solidFill>
                  <a:schemeClr val="tx1"/>
                </a:solidFill>
              </a:rPr>
              <a:t>よ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lang="ja-JP" altLang="en-US" sz="1600" b="1" dirty="0" err="1" smtClean="0">
                <a:solidFill>
                  <a:schemeClr val="tx1"/>
                </a:solidFill>
              </a:rPr>
              <a:t>うに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小さなウリ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』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というのが名前の由来です。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124289" y="3969990"/>
            <a:ext cx="2422575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熟した赤い実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カッコウアザミ　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894954" y="7711319"/>
            <a:ext cx="3886826" cy="1238534"/>
          </a:xfrm>
          <a:prstGeom prst="wedgeRoundRectCallout">
            <a:avLst>
              <a:gd name="adj1" fmla="val -13420"/>
              <a:gd name="adj2" fmla="val -615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白くて小さな花をたくさんつけます。農業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試験場から広まった草ということから方言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名は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『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シケンジョウグサ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』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になったそうです。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0" y="8344193"/>
            <a:ext cx="2963993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葉の周りはギザギザしているよ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30692" y="8326383"/>
            <a:ext cx="12875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まわ　　　　　　　</a:t>
            </a:r>
            <a:endParaRPr kumimoji="1" lang="ja-JP" altLang="en-US" sz="9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8" y="2561164"/>
            <a:ext cx="1878433" cy="1408824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3799478" y="3057003"/>
            <a:ext cx="2549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に　　　ちい　　　　み　　　つ　　　　みどりいろ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37630" y="3392048"/>
            <a:ext cx="3672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 </a:t>
            </a:r>
            <a:r>
              <a:rPr kumimoji="1" lang="ja-JP" altLang="en-US" sz="1000" b="1" dirty="0" err="1" smtClean="0"/>
              <a:t>あか</a:t>
            </a:r>
            <a:r>
              <a:rPr kumimoji="1" lang="ja-JP" altLang="en-US" sz="1000" b="1" dirty="0" smtClean="0"/>
              <a:t>いろ　　　　か　　　　　　　　　　　　おきなわ　　は　　　　すずめ</a:t>
            </a:r>
            <a:endParaRPr kumimoji="1" lang="ja-JP" altLang="en-US" sz="1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23105" y="3732788"/>
            <a:ext cx="1141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なまえ　　　ゆらい</a:t>
            </a:r>
            <a:endParaRPr kumimoji="1" lang="ja-JP" altLang="en-US" sz="10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63994" y="7716913"/>
            <a:ext cx="36856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しろ　　　　ちい　　　は</a:t>
            </a:r>
            <a:r>
              <a:rPr kumimoji="1" lang="ja-JP" altLang="en-US" sz="1000" b="1" dirty="0" err="1" smtClean="0"/>
              <a:t>な</a:t>
            </a:r>
            <a:r>
              <a:rPr kumimoji="1" lang="ja-JP" altLang="en-US" sz="1000" b="1" dirty="0" smtClean="0"/>
              <a:t>　　　　　　　　　　　　　　　　　　　　のうぎょう</a:t>
            </a:r>
            <a:endParaRPr kumimoji="1" lang="ja-JP" altLang="en-US" sz="1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91370" y="8429464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めい</a:t>
            </a:r>
            <a:endParaRPr kumimoji="1" lang="ja-JP" altLang="en-US" sz="1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8286" y="3936791"/>
            <a:ext cx="13019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じゅく　　　あか　　 み</a:t>
            </a:r>
            <a:endParaRPr kumimoji="1" lang="ja-JP" altLang="en-US" sz="10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27300" r="24295" b="23216"/>
          <a:stretch/>
        </p:blipFill>
        <p:spPr>
          <a:xfrm>
            <a:off x="1748167" y="5508104"/>
            <a:ext cx="2013606" cy="147148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2991370" y="8080112"/>
            <a:ext cx="3815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しけんじょう　　　　ひろ　　　　　　くさ　　　　　　　　　　　　　　　ほうげん</a:t>
            </a:r>
            <a:endParaRPr kumimoji="1" lang="ja-JP" altLang="en-US" sz="1000" b="1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19" y="1152865"/>
            <a:ext cx="1878432" cy="1408824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cxnSp>
        <p:nvCxnSpPr>
          <p:cNvPr id="12" name="直線矢印コネクタ 11"/>
          <p:cNvCxnSpPr/>
          <p:nvPr/>
        </p:nvCxnSpPr>
        <p:spPr>
          <a:xfrm flipV="1">
            <a:off x="1436704" y="7613713"/>
            <a:ext cx="553313" cy="7304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6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25404"/>
            <a:ext cx="619268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1" y="4716016"/>
            <a:ext cx="617809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747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図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4" y="2564762"/>
            <a:ext cx="2396522" cy="1797392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41" y="622330"/>
            <a:ext cx="3575001" cy="2681251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7" y="580958"/>
            <a:ext cx="2993759" cy="2245319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ベニバナボロギク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3620512" y="600613"/>
            <a:ext cx="3069572" cy="3709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高さは３０～１００㎝くらいになります。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61360" y="570828"/>
            <a:ext cx="4074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たか</a:t>
            </a:r>
            <a:endParaRPr kumimoji="1" lang="ja-JP" altLang="en-US" sz="900" b="1" dirty="0"/>
          </a:p>
        </p:txBody>
      </p:sp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47812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tx1"/>
                </a:solidFill>
              </a:rPr>
              <a:t>紅色の花を下向きに咲かせます。花が咲</a:t>
            </a:r>
            <a:r>
              <a:rPr lang="ja-JP" altLang="en-US" sz="1600" b="1" dirty="0" err="1" smtClean="0">
                <a:solidFill>
                  <a:schemeClr val="tx1"/>
                </a:solidFill>
              </a:rPr>
              <a:t>い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lang="ja-JP" altLang="en-US" sz="1600" b="1" dirty="0" smtClean="0">
                <a:solidFill>
                  <a:schemeClr val="tx1"/>
                </a:solidFill>
              </a:rPr>
              <a:t>た</a:t>
            </a:r>
            <a:r>
              <a:rPr lang="ja-JP" altLang="en-US" sz="1600" b="1" dirty="0">
                <a:solidFill>
                  <a:schemeClr val="tx1"/>
                </a:solidFill>
              </a:rPr>
              <a:t>後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は綿毛</a:t>
            </a:r>
            <a:r>
              <a:rPr lang="ja-JP" altLang="en-US" sz="1600" b="1" dirty="0">
                <a:solidFill>
                  <a:schemeClr val="tx1"/>
                </a:solidFill>
              </a:rPr>
              <a:t>がつき，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ボロボロと崩れるよう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lang="ja-JP" altLang="en-US" sz="1600" b="1" dirty="0" smtClean="0">
                <a:solidFill>
                  <a:schemeClr val="tx1"/>
                </a:solidFill>
              </a:rPr>
              <a:t>にして</a:t>
            </a:r>
            <a:r>
              <a:rPr lang="ja-JP" altLang="en-US" sz="1600" b="1" dirty="0">
                <a:solidFill>
                  <a:schemeClr val="tx1"/>
                </a:solidFill>
              </a:rPr>
              <a:t>風で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飛んでいきます</a:t>
            </a:r>
            <a:r>
              <a:rPr lang="ja-JP" altLang="en-US" sz="1600" b="1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オニタビラコ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8" name="雲形吹き出し 7"/>
          <p:cNvSpPr/>
          <p:nvPr/>
        </p:nvSpPr>
        <p:spPr>
          <a:xfrm>
            <a:off x="172758" y="2992947"/>
            <a:ext cx="2438308" cy="750342"/>
          </a:xfrm>
          <a:prstGeom prst="cloudCallout">
            <a:avLst>
              <a:gd name="adj1" fmla="val 8703"/>
              <a:gd name="adj2" fmla="val -1024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こんなところにも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endParaRPr lang="en-US" altLang="ja-JP" sz="300" b="1" dirty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生えているよ！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5520" y="3252702"/>
            <a:ext cx="271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19691" y="3018863"/>
            <a:ext cx="6158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べにいろ</a:t>
            </a:r>
            <a:endParaRPr kumimoji="1" lang="ja-JP" altLang="en-US" sz="9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56992" y="3018863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78493" y="2992947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したむ</a:t>
            </a:r>
            <a:endParaRPr kumimoji="1" lang="ja-JP" altLang="en-US" sz="9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08745" y="2992947"/>
            <a:ext cx="272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さ</a:t>
            </a:r>
            <a:endParaRPr kumimoji="1" lang="ja-JP" altLang="en-US" sz="900" b="1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626612" y="3018863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161227" y="2992947"/>
            <a:ext cx="272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さ</a:t>
            </a:r>
            <a:endParaRPr kumimoji="1" lang="ja-JP" altLang="en-US" sz="900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928738" y="3369552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あと</a:t>
            </a:r>
            <a:endParaRPr kumimoji="1" lang="ja-JP" altLang="en-US" sz="900" b="1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367983" y="3348042"/>
            <a:ext cx="5196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わたげ</a:t>
            </a:r>
            <a:endParaRPr kumimoji="1" lang="ja-JP" altLang="en-US" sz="900" b="1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394792" y="3369552"/>
            <a:ext cx="431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くず</a:t>
            </a:r>
            <a:endParaRPr kumimoji="1" lang="ja-JP" altLang="en-US" sz="900" b="1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268382" y="372277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かぜ</a:t>
            </a:r>
            <a:endParaRPr kumimoji="1" lang="ja-JP" altLang="en-US" sz="9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769708" y="3722773"/>
            <a:ext cx="272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と</a:t>
            </a:r>
            <a:endParaRPr kumimoji="1" lang="ja-JP" altLang="en-US" sz="900" b="1" dirty="0"/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9" t="16296" r="16180" b="1230"/>
          <a:stretch/>
        </p:blipFill>
        <p:spPr>
          <a:xfrm>
            <a:off x="192341" y="5292930"/>
            <a:ext cx="2424145" cy="2359502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9" y="7267497"/>
            <a:ext cx="2261877" cy="1696408"/>
          </a:xfrm>
          <a:prstGeom prst="rect">
            <a:avLst/>
          </a:prstGeom>
        </p:spPr>
      </p:pic>
      <p:sp>
        <p:nvSpPr>
          <p:cNvPr id="47" name="角丸四角形 46"/>
          <p:cNvSpPr/>
          <p:nvPr/>
        </p:nvSpPr>
        <p:spPr>
          <a:xfrm>
            <a:off x="127908" y="8662307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葉は，ギザギザしています。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71" y="5339840"/>
            <a:ext cx="3701148" cy="2775861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2" t="24548" r="34373" b="29067"/>
          <a:stretch/>
        </p:blipFill>
        <p:spPr>
          <a:xfrm>
            <a:off x="2156013" y="5937957"/>
            <a:ext cx="1211970" cy="12119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3981542" cy="1230372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 smtClean="0">
                <a:solidFill>
                  <a:schemeClr val="tx1"/>
                </a:solidFill>
              </a:rPr>
              <a:t>長い茎の先に小さな黄色い花をたくさん咲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lang="ja-JP" altLang="en-US" sz="1600" b="1" dirty="0" smtClean="0">
                <a:solidFill>
                  <a:schemeClr val="tx1"/>
                </a:solidFill>
              </a:rPr>
              <a:t>かせます。葉はニワトリやウサギのえさに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lang="ja-JP" altLang="en-US" sz="1600" b="1" dirty="0" smtClean="0">
                <a:solidFill>
                  <a:schemeClr val="tx1"/>
                </a:solidFill>
              </a:rPr>
              <a:t>もなります。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799604" y="7711319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なが</a:t>
            </a:r>
            <a:endParaRPr kumimoji="1" lang="ja-JP" altLang="en-US" sz="900" b="1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224527" y="7711319"/>
            <a:ext cx="3497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くき</a:t>
            </a:r>
            <a:endParaRPr kumimoji="1" lang="ja-JP" altLang="en-US" sz="9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616445" y="7711319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さき</a:t>
            </a:r>
            <a:endParaRPr kumimoji="1" lang="ja-JP" altLang="en-US" sz="900" b="1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021330" y="7711319"/>
            <a:ext cx="393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ちい</a:t>
            </a:r>
            <a:endParaRPr kumimoji="1" lang="ja-JP" altLang="en-US" sz="900" b="1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594040" y="7711319"/>
            <a:ext cx="4892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きいろ</a:t>
            </a:r>
            <a:endParaRPr kumimoji="1" lang="ja-JP" altLang="en-US" sz="900" b="1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155298" y="7711319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250010" y="7706561"/>
            <a:ext cx="272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さ</a:t>
            </a:r>
            <a:endParaRPr kumimoji="1" lang="ja-JP" altLang="en-US" sz="900" b="1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789798" y="8056858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16202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2" y="2413682"/>
            <a:ext cx="2525677" cy="189425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シロノセンダングサ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9" cy="2262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7" y="611560"/>
            <a:ext cx="3648405" cy="273630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07048" y="2383483"/>
            <a:ext cx="271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4" t="24312" r="14830" b="26979"/>
          <a:stretch/>
        </p:blipFill>
        <p:spPr>
          <a:xfrm>
            <a:off x="2348880" y="1188000"/>
            <a:ext cx="1251120" cy="11067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一年中，白い花を咲かせます。種子の先に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とげが</a:t>
            </a:r>
            <a:r>
              <a:rPr lang="ja-JP" altLang="en-US" sz="1600" b="1" dirty="0">
                <a:solidFill>
                  <a:schemeClr val="tx1"/>
                </a:solidFill>
              </a:rPr>
              <a:t>あり，人間の着ている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服</a:t>
            </a:r>
            <a:r>
              <a:rPr lang="ja-JP" altLang="en-US" sz="1600" b="1" dirty="0">
                <a:solidFill>
                  <a:schemeClr val="tx1"/>
                </a:solidFill>
              </a:rPr>
              <a:t>や</a:t>
            </a:r>
            <a:r>
              <a:rPr lang="ja-JP" altLang="en-US" sz="1600" b="1" dirty="0" smtClean="0">
                <a:solidFill>
                  <a:schemeClr val="tx1"/>
                </a:solidFill>
              </a:rPr>
              <a:t>動物の体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lang="ja-JP" altLang="en-US" sz="1600" b="1" dirty="0">
                <a:solidFill>
                  <a:schemeClr val="tx1"/>
                </a:solidFill>
              </a:rPr>
              <a:t>にくっついて種子を遠くへ運びます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30739" y="3065054"/>
            <a:ext cx="400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はな</a:t>
            </a:r>
            <a:endParaRPr kumimoji="1" lang="ja-JP" altLang="en-US" sz="9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334095" y="3065054"/>
            <a:ext cx="264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/>
              <a:t>さ</a:t>
            </a:r>
            <a:endParaRPr kumimoji="1" lang="ja-JP" altLang="en-US" sz="10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79831" y="3080443"/>
            <a:ext cx="445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さき</a:t>
            </a:r>
            <a:endParaRPr kumimoji="1" lang="ja-JP" altLang="en-US" sz="900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97721" y="3440856"/>
            <a:ext cx="484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ふく</a:t>
            </a:r>
            <a:endParaRPr kumimoji="1" lang="ja-JP" altLang="en-US" sz="9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52822" y="3080443"/>
            <a:ext cx="556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しゅし</a:t>
            </a:r>
            <a:endParaRPr kumimoji="1" lang="ja-JP" altLang="en-US" sz="900" b="1" dirty="0"/>
          </a:p>
        </p:txBody>
      </p:sp>
      <p:sp>
        <p:nvSpPr>
          <p:cNvPr id="35" name="角丸四角形 34"/>
          <p:cNvSpPr/>
          <p:nvPr/>
        </p:nvSpPr>
        <p:spPr>
          <a:xfrm>
            <a:off x="85485" y="3969990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葉のまわりはギザギザです。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0442" y="396999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</a:t>
            </a:r>
            <a:endParaRPr kumimoji="1" lang="ja-JP" altLang="en-US" sz="9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ヘビイチゴ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バラ科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2" y="5303877"/>
            <a:ext cx="3016678" cy="2262509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赤く丸い実を付けますが，甘味もなくおいしく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ありません。おいしくないので，人間は食べ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ず，ヘビが食べるという意味だそうです。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8" name="雲形吹き出し 7"/>
          <p:cNvSpPr/>
          <p:nvPr/>
        </p:nvSpPr>
        <p:spPr>
          <a:xfrm>
            <a:off x="136540" y="2005385"/>
            <a:ext cx="2438308" cy="816593"/>
          </a:xfrm>
          <a:prstGeom prst="cloudCallout">
            <a:avLst>
              <a:gd name="adj1" fmla="val 46595"/>
              <a:gd name="adj2" fmla="val -758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種子の先には２本のとげがあります。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86466" y="2152651"/>
            <a:ext cx="556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しゅし</a:t>
            </a:r>
            <a:endParaRPr kumimoji="1" lang="ja-JP" altLang="en-US" sz="900" b="1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046086" y="2152651"/>
            <a:ext cx="445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さき</a:t>
            </a:r>
            <a:endParaRPr kumimoji="1" lang="ja-JP" altLang="en-US" sz="9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75051" y="2152651"/>
            <a:ext cx="4106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ほん</a:t>
            </a:r>
            <a:endParaRPr kumimoji="1" lang="ja-JP" altLang="en-US" sz="9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19224" y="3065054"/>
            <a:ext cx="886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err="1" smtClean="0"/>
              <a:t>いち</a:t>
            </a:r>
            <a:r>
              <a:rPr kumimoji="1" lang="ja-JP" altLang="en-US" sz="900" b="1" dirty="0" smtClean="0"/>
              <a:t>ねんじゅう</a:t>
            </a:r>
            <a:endParaRPr kumimoji="1" lang="ja-JP" altLang="en-US" sz="9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54005" y="3080443"/>
            <a:ext cx="370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しろ</a:t>
            </a:r>
            <a:endParaRPr kumimoji="1" lang="ja-JP" altLang="en-US" sz="9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55066" y="3441889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どうぶつ</a:t>
            </a:r>
            <a:endParaRPr kumimoji="1" lang="ja-JP" altLang="en-US" sz="900" b="1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872872" y="3400342"/>
            <a:ext cx="6286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にんげん</a:t>
            </a:r>
            <a:endParaRPr kumimoji="1" lang="ja-JP" altLang="en-US" sz="900" b="1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01570" y="3393100"/>
            <a:ext cx="2824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き</a:t>
            </a:r>
            <a:endParaRPr kumimoji="1" lang="ja-JP" altLang="en-US" sz="900" b="1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138370" y="3440856"/>
            <a:ext cx="4988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からだ</a:t>
            </a:r>
            <a:endParaRPr kumimoji="1" lang="ja-JP" altLang="en-US" sz="900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860357" y="3745258"/>
            <a:ext cx="556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/>
              <a:t>しゅし</a:t>
            </a:r>
            <a:endParaRPr kumimoji="1" lang="ja-JP" altLang="en-US" sz="900" b="1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416833" y="3771251"/>
            <a:ext cx="3818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とお</a:t>
            </a:r>
            <a:endParaRPr kumimoji="1" lang="ja-JP" altLang="en-US" sz="900" b="1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918006" y="3771251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はこ</a:t>
            </a:r>
            <a:endParaRPr kumimoji="1" lang="ja-JP" altLang="en-US" sz="900" b="1" dirty="0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2743" r="18740" b="23398"/>
          <a:stretch/>
        </p:blipFill>
        <p:spPr>
          <a:xfrm>
            <a:off x="431510" y="7191540"/>
            <a:ext cx="1888584" cy="148024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7" name="角丸四角形 46"/>
          <p:cNvSpPr/>
          <p:nvPr/>
        </p:nvSpPr>
        <p:spPr>
          <a:xfrm>
            <a:off x="127908" y="8662307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３枚で１つの葉（複葉）です。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0483" y="8639268"/>
            <a:ext cx="18357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err="1" smtClean="0"/>
              <a:t>まい</a:t>
            </a:r>
            <a:r>
              <a:rPr kumimoji="1" lang="ja-JP" altLang="en-US" sz="1000" b="1" dirty="0" smtClean="0"/>
              <a:t>　　　　　　　　　は　 ふくよう</a:t>
            </a:r>
            <a:endParaRPr kumimoji="1" lang="ja-JP" altLang="en-US" sz="10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89080" y="7729134"/>
            <a:ext cx="2853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あか　まる　　み　　　　　　　　　　　　　　　　あまみ</a:t>
            </a:r>
            <a:endParaRPr kumimoji="1" lang="ja-JP" altLang="en-US" sz="10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54877" y="8067030"/>
            <a:ext cx="968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にんげん　　た</a:t>
            </a:r>
            <a:endParaRPr kumimoji="1" lang="ja-JP" altLang="en-US" sz="10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739312" y="8425561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た　　　　　　　　　　　　いみ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16202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ギシギシ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タデ科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8" y="941231"/>
            <a:ext cx="3552394" cy="26642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39" y="611560"/>
            <a:ext cx="4035612" cy="3026709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203848"/>
            <a:ext cx="4073238" cy="1053688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長さ３０㎝くらいの大きな葉をつけています。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根は太く，根元からすぐ葉が広がって伸びて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います。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85485" y="3831491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とても大きな葉です。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5" y="7105999"/>
            <a:ext cx="2525677" cy="1894257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ハルノノゲシ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2" y="5303877"/>
            <a:ext cx="3016679" cy="2262509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 b="-18941"/>
          <a:stretch/>
        </p:blipFill>
        <p:spPr>
          <a:xfrm>
            <a:off x="3786846" y="5303877"/>
            <a:ext cx="2519862" cy="3384000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43" y="5620046"/>
            <a:ext cx="1448016" cy="19306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23943"/>
              <a:gd name="adj2" fmla="val -9923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ウサギが好んで食べる野草です。黄色くて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かわいい花を咲かせます。葉をちぎると，白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い汁が出ます。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597948" y="7751689"/>
            <a:ext cx="26484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この　　　　　 た　　　　　　 やそう　　　　　　　　 きいろ</a:t>
            </a:r>
            <a:endParaRPr kumimoji="1" lang="ja-JP" altLang="en-US" sz="9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24948" y="8109914"/>
            <a:ext cx="3102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はな　　さ　　　　　　　　　　　　　　は　　　　　　　　　　　　　　しろ</a:t>
            </a:r>
            <a:endParaRPr kumimoji="1" lang="ja-JP" altLang="en-US" sz="9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72189" y="8457045"/>
            <a:ext cx="7328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しる　　 　で</a:t>
            </a:r>
            <a:endParaRPr kumimoji="1" lang="ja-JP" altLang="en-US" sz="9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5267" y="379829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おお　　　　は</a:t>
            </a:r>
            <a:endParaRPr kumimoji="1" lang="ja-JP" altLang="en-US" sz="1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83281" y="3188246"/>
            <a:ext cx="2416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なが　　　　　　　　　　　　　　　おお　　　　は</a:t>
            </a:r>
            <a:endParaRPr kumimoji="1" lang="ja-JP" altLang="en-US" sz="1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83281" y="3515158"/>
            <a:ext cx="35702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ね　　ふと　　　　ねもと　　　　　　　　　　は　　　ひろ　　　　　　　の</a:t>
            </a:r>
            <a:endParaRPr kumimoji="1" lang="ja-JP" altLang="en-US" sz="1000" b="1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51" y="755576"/>
            <a:ext cx="1381670" cy="184222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6202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ヨモギ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1085354"/>
            <a:ext cx="3016679" cy="24785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7" y="611560"/>
            <a:ext cx="3648405" cy="2736303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2915816"/>
            <a:ext cx="4073238" cy="1169590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方言名はフーチバーで，フーチバージュー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シーと言えば，わかるでしょう。ヨモギは昔か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ら薬草として用いられてきました。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85485" y="3763317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葉の裏は白いです。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48715" y="3745507"/>
            <a:ext cx="1199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　うら　　　しろ</a:t>
            </a:r>
            <a:endParaRPr kumimoji="1" lang="ja-JP" altLang="en-US" sz="9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5" y="7105999"/>
            <a:ext cx="2525677" cy="1894257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タイワンハチジョウナ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2" y="5303877"/>
            <a:ext cx="3016679" cy="2262509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5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ウサギが好んで食べる野草のひとつです。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葉の表面は水をよくはじき，水玉ができます。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高さは１メートルくらいになります。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63104" y="7380312"/>
            <a:ext cx="2998854" cy="39909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葉は，ウサギの耳と似ています。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3003" y="7369224"/>
            <a:ext cx="20249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　　　　　　　　　　　　　みみ　　に</a:t>
            </a:r>
            <a:endParaRPr kumimoji="1" lang="ja-JP" altLang="en-US" sz="9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94407" y="7774371"/>
            <a:ext cx="17540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この　　　　　 た　　　　　　　やそう</a:t>
            </a:r>
            <a:endParaRPr kumimoji="1" lang="ja-JP" altLang="en-US" sz="9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00431" y="8085206"/>
            <a:ext cx="30091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ひょうめん　　みず　　　　　　　　　　　　　　みずたま</a:t>
            </a:r>
            <a:endParaRPr kumimoji="1" lang="ja-JP" altLang="en-US" sz="9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46007" y="8460432"/>
            <a:ext cx="4058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たか</a:t>
            </a:r>
            <a:endParaRPr kumimoji="1" lang="ja-JP" altLang="en-US" sz="9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90987" y="2915816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ほうげんめい</a:t>
            </a:r>
            <a:endParaRPr kumimoji="1" lang="ja-JP" altLang="en-US" sz="1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56992" y="3254390"/>
            <a:ext cx="3294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い　　　　　　　　　　　　　　　　　　　　　　　　　　　　　　　むかし</a:t>
            </a:r>
            <a:endParaRPr kumimoji="1" lang="ja-JP" altLang="en-US" sz="1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38412" y="3614702"/>
            <a:ext cx="1324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やくそう　　　　　　もち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16202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2" y="2413682"/>
            <a:ext cx="2525677" cy="189425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アメリカハマグルマ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キク科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9" cy="2262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7" y="611560"/>
            <a:ext cx="3648405" cy="273630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1" y="1742814"/>
            <a:ext cx="1641385" cy="12310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北アメリカから伝わった野草で，茎が地面を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はうようにして伸びます。黄色の花を年中咲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かせます。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764704" y="3969990"/>
            <a:ext cx="1364018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b="1" dirty="0" smtClean="0">
                <a:solidFill>
                  <a:schemeClr val="tx1"/>
                </a:solidFill>
              </a:rPr>
              <a:t>　　は　　　かたち</a:t>
            </a:r>
            <a:endParaRPr kumimoji="1" lang="en-US" altLang="ja-JP" sz="10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葉の形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4" y="6893879"/>
            <a:ext cx="2808504" cy="2106378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オオバコ　　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オオバコ科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3" y="5303877"/>
            <a:ext cx="2423454" cy="181759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15" y="5303877"/>
            <a:ext cx="3648404" cy="2736303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99" y="5316056"/>
            <a:ext cx="1687989" cy="126599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err="1" smtClean="0">
                <a:solidFill>
                  <a:schemeClr val="tx1"/>
                </a:solidFill>
              </a:rPr>
              <a:t>踏まれても踏まれても</a:t>
            </a:r>
            <a:r>
              <a:rPr lang="ja-JP" altLang="en-US" sz="1600" b="1" dirty="0">
                <a:solidFill>
                  <a:schemeClr val="tx1"/>
                </a:solidFill>
              </a:rPr>
              <a:t>，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たくましく育つ野草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です。大きな葉なので「大葉子」の名がつけ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err="1" smtClean="0">
                <a:solidFill>
                  <a:schemeClr val="tx1"/>
                </a:solidFill>
              </a:rPr>
              <a:t>られま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した。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27908" y="8662307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葉に，強さの秘密が・・・・・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06966" y="8660372"/>
            <a:ext cx="16930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　　　つよ　　　　　ひみつ</a:t>
            </a:r>
            <a:endParaRPr kumimoji="1" lang="ja-JP" altLang="en-US" sz="9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76450" y="3054937"/>
            <a:ext cx="37257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きた　　　　　　　　　　　　　 つた　　　　　　　やそう　　　　　　くき　　　　じめん</a:t>
            </a:r>
            <a:endParaRPr kumimoji="1" lang="ja-JP" altLang="en-US" sz="9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99661" y="3407437"/>
            <a:ext cx="26372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の　　　　　　　　　　　きいろ　　　は</a:t>
            </a:r>
            <a:r>
              <a:rPr kumimoji="1" lang="ja-JP" altLang="en-US" sz="900" b="1" dirty="0" err="1" smtClean="0"/>
              <a:t>な</a:t>
            </a:r>
            <a:r>
              <a:rPr kumimoji="1" lang="ja-JP" altLang="en-US" sz="900" b="1" dirty="0" smtClean="0"/>
              <a:t>　　ねんじゅうさ</a:t>
            </a:r>
            <a:endParaRPr kumimoji="1" lang="ja-JP" altLang="en-US" sz="9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58187" y="7774324"/>
            <a:ext cx="37048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ふ　　　　　　　　　　　ふ　　　　　　　　　　　　　　　　　　　　　　そだ　　　やそう</a:t>
            </a:r>
            <a:endParaRPr kumimoji="1" lang="ja-JP" altLang="en-US" sz="9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95849" y="8099754"/>
            <a:ext cx="2741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おお　　　　　は　　　　　　　　　    おおば</a:t>
            </a:r>
            <a:r>
              <a:rPr kumimoji="1" lang="ja-JP" altLang="en-US" sz="900" b="1" dirty="0" err="1" smtClean="0"/>
              <a:t>こ</a:t>
            </a:r>
            <a:r>
              <a:rPr kumimoji="1" lang="ja-JP" altLang="en-US" sz="900" b="1" dirty="0" smtClean="0"/>
              <a:t>　　　  　　　な</a:t>
            </a:r>
            <a:endParaRPr kumimoji="1" lang="ja-JP" alt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097125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2" y="2413682"/>
            <a:ext cx="2525676" cy="189425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ルリハコベ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サクラソウ科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8" cy="2262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7" y="611560"/>
            <a:ext cx="3648404" cy="273630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1" y="1742814"/>
            <a:ext cx="1641384" cy="12310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１～４月頃，小さな瑠璃色の花を咲かせます。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花が咲き終わると，下向きになって実をつけ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91447" y="3638269"/>
            <a:ext cx="2405308" cy="7507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茎は四角形です。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400" b="1" dirty="0" smtClean="0">
                <a:solidFill>
                  <a:schemeClr val="tx1"/>
                </a:solidFill>
              </a:rPr>
              <a:t>よく見て，さわってごらん。</a:t>
            </a:r>
            <a:endParaRPr kumimoji="1" lang="en-US" altLang="ja-JP" sz="1400" b="1" dirty="0" smtClean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4" y="6893879"/>
            <a:ext cx="2808504" cy="2106378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オオイヌノフグリ　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ゴマノハグサ科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3" y="5303877"/>
            <a:ext cx="2423453" cy="181759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15" y="5303877"/>
            <a:ext cx="3648404" cy="2736303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1" t="26531" r="31208" b="30813"/>
          <a:stretch/>
        </p:blipFill>
        <p:spPr>
          <a:xfrm>
            <a:off x="2168541" y="5340465"/>
            <a:ext cx="1601563" cy="16015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瑠璃色のかわいい花をつけます。イヌノフグ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リとは，犬の陰嚢という意味で実の形からつ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けられました。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6098" y="3047173"/>
            <a:ext cx="26757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がつごろ　　ちい　　　　　る　り　いろ　　　はな　　　さ</a:t>
            </a:r>
            <a:endParaRPr kumimoji="1" lang="ja-JP" altLang="en-US" sz="9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71668" y="3407437"/>
            <a:ext cx="33345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はな　　　さ　　　　お　　　　　　　　　　した</a:t>
            </a:r>
            <a:r>
              <a:rPr kumimoji="1" lang="ja-JP" altLang="en-US" sz="900" b="1" dirty="0" err="1" smtClean="0"/>
              <a:t>む</a:t>
            </a:r>
            <a:r>
              <a:rPr kumimoji="1" lang="ja-JP" altLang="en-US" sz="900" b="1" dirty="0" smtClean="0"/>
              <a:t>　　　　　　　　　　　　　み</a:t>
            </a:r>
            <a:endParaRPr kumimoji="1" lang="ja-JP" altLang="en-US" sz="9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3146" y="3609413"/>
            <a:ext cx="10967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くき　　　しかっけい</a:t>
            </a:r>
            <a:endParaRPr kumimoji="1" lang="ja-JP" altLang="en-US" sz="9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4622" y="389822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み</a:t>
            </a:r>
            <a:endParaRPr kumimoji="1" lang="ja-JP" altLang="en-US" sz="9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80183" y="7768023"/>
            <a:ext cx="20249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b="1" dirty="0" err="1" smtClean="0"/>
              <a:t>るり</a:t>
            </a:r>
            <a:r>
              <a:rPr lang="ja-JP" altLang="en-US" sz="1000" b="1" dirty="0" smtClean="0"/>
              <a:t>いろ　　　　　　　　　　　　　　　は</a:t>
            </a:r>
            <a:endParaRPr kumimoji="1" lang="ja-JP" altLang="en-US" sz="10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55244" y="8084365"/>
            <a:ext cx="2824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いぬ　　いんのう　　　　　　いみ　　　　み　　かたち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76748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2" y="2413682"/>
            <a:ext cx="2525676" cy="189425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トキワハゼ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ゴマノハグサ科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8" cy="2262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7" y="611560"/>
            <a:ext cx="3648404" cy="273630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茎の先にかわいい薄紫色の花を咲かせ</a:t>
            </a:r>
            <a:r>
              <a:rPr kumimoji="1" lang="ja-JP" altLang="en-US" sz="1600" b="1" dirty="0" err="1" smtClean="0">
                <a:solidFill>
                  <a:schemeClr val="tx1"/>
                </a:solidFill>
              </a:rPr>
              <a:t>ま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す。花の咲く期間が長いです。さがしてみ</a:t>
            </a:r>
            <a:r>
              <a:rPr kumimoji="1" lang="ja-JP" altLang="en-US" sz="1600" b="1" dirty="0" err="1" smtClean="0">
                <a:solidFill>
                  <a:schemeClr val="tx1"/>
                </a:solidFill>
              </a:rPr>
              <a:t>ま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しょう。見つかるかな？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85485" y="3969990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花の形は，くちびる形です。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チガヤ　　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イネ科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0" y="5645400"/>
            <a:ext cx="3276698" cy="2457524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15" y="5303877"/>
            <a:ext cx="3648404" cy="273630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46" name="角丸四角形吹き出し 45"/>
          <p:cNvSpPr/>
          <p:nvPr/>
        </p:nvSpPr>
        <p:spPr>
          <a:xfrm>
            <a:off x="2708542" y="7711319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秋から冬にかけて白い穂が風に揺れる様子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がとてもきれいです。チガヤは増える力がと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err="1" smtClean="0">
                <a:solidFill>
                  <a:schemeClr val="tx1"/>
                </a:solidFill>
              </a:rPr>
              <a:t>ても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強い野草です。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08542" y="3075153"/>
            <a:ext cx="3252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くき　　　さき　　　　　　　　　　うすむらさきいろ　はな　　　さ</a:t>
            </a:r>
            <a:endParaRPr kumimoji="1" lang="ja-JP" altLang="en-US" sz="1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16715" y="3406583"/>
            <a:ext cx="181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はな　　さ　　　きかん　　　なが</a:t>
            </a:r>
            <a:endParaRPr kumimoji="1" lang="ja-JP" altLang="en-US" sz="1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99415" y="372376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み</a:t>
            </a:r>
            <a:endParaRPr kumimoji="1" lang="ja-JP" altLang="en-US" sz="10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289" y="396999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はな　かたち　　　　　　　　　　　がた</a:t>
            </a:r>
            <a:endParaRPr kumimoji="1" lang="ja-JP" altLang="en-US" sz="10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61594" y="7731448"/>
            <a:ext cx="39244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あき　　　　ふゆ　　　　　　　　　しろ　　　ほ　　　かぜ　　ゆ　　　　　ようす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45224" y="8073069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ふ　　　　ちから</a:t>
            </a:r>
            <a:endParaRPr kumimoji="1" lang="ja-JP" altLang="en-US" sz="10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96385" y="8466129"/>
            <a:ext cx="1011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つよ　　　やそう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76748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7" y="5430911"/>
            <a:ext cx="2622485" cy="19668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2" y="2413682"/>
            <a:ext cx="2525677" cy="1894257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764704" y="35496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カタバミ　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カタバミ科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9" y="611560"/>
            <a:ext cx="3016679" cy="22625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t="25009" r="27880" b="23685"/>
          <a:stretch/>
        </p:blipFill>
        <p:spPr>
          <a:xfrm>
            <a:off x="3241185" y="602474"/>
            <a:ext cx="3103471" cy="2814776"/>
          </a:xfrm>
          <a:prstGeom prst="rect">
            <a:avLst/>
          </a:prstGeom>
        </p:spPr>
      </p:pic>
      <p:sp>
        <p:nvSpPr>
          <p:cNvPr id="23" name="角丸四角形吹き出し 22"/>
          <p:cNvSpPr/>
          <p:nvPr/>
        </p:nvSpPr>
        <p:spPr>
          <a:xfrm>
            <a:off x="2666119" y="3019002"/>
            <a:ext cx="4073238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畑や道ばたでよく見られる野草で，小さくて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黄色い花を咲かせます。この葉で１０円玉を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みがくときれいになります。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85485" y="3969990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ハート形が３つです。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49093" y="3968055"/>
            <a:ext cx="4058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がた</a:t>
            </a:r>
            <a:endParaRPr kumimoji="1" lang="ja-JP" altLang="en-US" sz="9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211835" y="4257536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9" y="6939098"/>
            <a:ext cx="2574051" cy="1930539"/>
          </a:xfrm>
          <a:prstGeom prst="rect">
            <a:avLst/>
          </a:prstGeom>
        </p:spPr>
      </p:pic>
      <p:sp>
        <p:nvSpPr>
          <p:cNvPr id="41" name="角丸四角形 40"/>
          <p:cNvSpPr/>
          <p:nvPr/>
        </p:nvSpPr>
        <p:spPr>
          <a:xfrm>
            <a:off x="807127" y="4727813"/>
            <a:ext cx="5184576" cy="49492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  <a:ea typeface="ＤＦ特太ゴシック体" pitchFamily="1" charset="-128"/>
              </a:rPr>
              <a:t>ムラサキカタバミ　</a:t>
            </a:r>
            <a:r>
              <a:rPr kumimoji="1" lang="ja-JP" altLang="en-US" dirty="0" smtClean="0">
                <a:solidFill>
                  <a:schemeClr val="tx1"/>
                </a:solidFill>
                <a:ea typeface="ＤＦ特太ゴシック体" pitchFamily="1" charset="-128"/>
              </a:rPr>
              <a:t>カタバミ科</a:t>
            </a:r>
            <a:endParaRPr kumimoji="1" lang="ja-JP" altLang="en-US" dirty="0">
              <a:solidFill>
                <a:schemeClr val="tx1"/>
              </a:solidFill>
              <a:ea typeface="ＤＦ特太ゴシック体" pitchFamily="1" charset="-128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70" y="5303877"/>
            <a:ext cx="3648404" cy="2736303"/>
          </a:xfrm>
          <a:prstGeom prst="rect">
            <a:avLst/>
          </a:prstGeom>
        </p:spPr>
      </p:pic>
      <p:sp>
        <p:nvSpPr>
          <p:cNvPr id="46" name="角丸四角形吹き出し 45"/>
          <p:cNvSpPr/>
          <p:nvPr/>
        </p:nvSpPr>
        <p:spPr>
          <a:xfrm>
            <a:off x="2759984" y="7711319"/>
            <a:ext cx="4016864" cy="1238534"/>
          </a:xfrm>
          <a:prstGeom prst="wedgeRoundRectCallout">
            <a:avLst>
              <a:gd name="adj1" fmla="val -7574"/>
              <a:gd name="adj2" fmla="val -8231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ヤファタという方言名でよく知られている野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 smtClean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草です。長い葉柄の中の糸状の筋をからめ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endParaRPr lang="en-US" altLang="ja-JP" sz="7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tx1"/>
                </a:solidFill>
              </a:rPr>
              <a:t>て，引っ張り合って遊ぶことができます。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27908" y="8662307"/>
            <a:ext cx="2580634" cy="4260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7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カタバミの葉より大きいよ。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301589" y="8941691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平成２４年３月作成</a:t>
            </a:r>
            <a:endParaRPr kumimoji="1" lang="ja-JP" altLang="en-US" sz="1200" b="1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095927" y="8660372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b="1" dirty="0" smtClean="0"/>
              <a:t>は　　　　　おお</a:t>
            </a:r>
            <a:endParaRPr kumimoji="1" lang="ja-JP" altLang="en-US" sz="9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99445" y="3076066"/>
            <a:ext cx="34451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はたけ　みち　　　　　　　　　　　み　　　　　　　やそう　　　　ちい</a:t>
            </a:r>
            <a:endParaRPr kumimoji="1" lang="ja-JP" altLang="en-US" sz="1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59984" y="3401292"/>
            <a:ext cx="3850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きいろ　　　は</a:t>
            </a:r>
            <a:r>
              <a:rPr kumimoji="1" lang="ja-JP" altLang="en-US" sz="1000" b="1" dirty="0" err="1" smtClean="0"/>
              <a:t>な</a:t>
            </a:r>
            <a:r>
              <a:rPr kumimoji="1" lang="ja-JP" altLang="en-US" sz="1000" b="1" dirty="0" smtClean="0"/>
              <a:t>　　さ　　　　　　　　　　　　　　　　　は　　　　　　えんだま</a:t>
            </a:r>
            <a:endParaRPr kumimoji="1" lang="ja-JP" altLang="en-US" sz="1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043941" y="7725854"/>
            <a:ext cx="2666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ほうげんめい　　　　　し　　　　　　　　　　　　や</a:t>
            </a:r>
            <a:endParaRPr kumimoji="1" lang="ja-JP" altLang="en-US" sz="10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32561" y="8084365"/>
            <a:ext cx="3254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そう　　　　　　</a:t>
            </a:r>
            <a:r>
              <a:rPr kumimoji="1" lang="ja-JP" altLang="en-US" sz="1000" b="1" dirty="0" err="1" smtClean="0"/>
              <a:t>な</a:t>
            </a:r>
            <a:r>
              <a:rPr kumimoji="1" lang="ja-JP" altLang="en-US" sz="1000" b="1" dirty="0" smtClean="0"/>
              <a:t>が　　ようへい　　なか　　いとじょう　　すじ</a:t>
            </a:r>
            <a:endParaRPr kumimoji="1" lang="ja-JP" altLang="en-US" sz="1000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172966" y="8428686"/>
            <a:ext cx="169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b="1" dirty="0" smtClean="0"/>
              <a:t>ひ　　　　ぱ　　　　　　　　あそ</a:t>
            </a:r>
            <a:endParaRPr kumimoji="1" lang="ja-JP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097125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1452</Words>
  <Application>Microsoft Office PowerPoint</Application>
  <PresentationFormat>画面に合わせる (4:3)</PresentationFormat>
  <Paragraphs>495</Paragraphs>
  <Slides>16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tyouken</dc:creator>
  <cp:lastModifiedBy>tyouken</cp:lastModifiedBy>
  <cp:revision>79</cp:revision>
  <cp:lastPrinted>2012-03-12T06:33:03Z</cp:lastPrinted>
  <dcterms:created xsi:type="dcterms:W3CDTF">2012-02-23T07:52:09Z</dcterms:created>
  <dcterms:modified xsi:type="dcterms:W3CDTF">2012-03-12T06:40:41Z</dcterms:modified>
</cp:coreProperties>
</file>