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2.xml" ContentType="application/vnd.openxmlformats-officedocument.drawingml.chart+xml"/>
  <Override PartName="/ppt/notesSlides/notesSlide22.xml" ContentType="application/vnd.openxmlformats-officedocument.presentationml.notesSlide+xml"/>
  <Override PartName="/ppt/charts/chart3.xml" ContentType="application/vnd.openxmlformats-officedocument.drawingml.chart+xml"/>
  <Override PartName="/ppt/notesSlides/notesSlide23.xml" ContentType="application/vnd.openxmlformats-officedocument.presentationml.notesSlide+xml"/>
  <Override PartName="/ppt/charts/chart4.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76" r:id="rId19"/>
    <p:sldId id="266" r:id="rId20"/>
    <p:sldId id="265" r:id="rId21"/>
    <p:sldId id="267" r:id="rId22"/>
    <p:sldId id="268" r:id="rId23"/>
    <p:sldId id="269" r:id="rId24"/>
    <p:sldId id="294" r:id="rId25"/>
    <p:sldId id="307" r:id="rId26"/>
    <p:sldId id="296" r:id="rId27"/>
    <p:sldId id="257" r:id="rId28"/>
    <p:sldId id="297" r:id="rId29"/>
    <p:sldId id="258" r:id="rId30"/>
    <p:sldId id="259" r:id="rId31"/>
    <p:sldId id="303" r:id="rId32"/>
    <p:sldId id="306" r:id="rId33"/>
    <p:sldId id="261" r:id="rId34"/>
    <p:sldId id="263" r:id="rId35"/>
    <p:sldId id="271" r:id="rId36"/>
    <p:sldId id="311" r:id="rId37"/>
    <p:sldId id="272" r:id="rId38"/>
    <p:sldId id="299" r:id="rId39"/>
    <p:sldId id="300" r:id="rId40"/>
    <p:sldId id="301" r:id="rId41"/>
    <p:sldId id="302" r:id="rId42"/>
    <p:sldId id="309" r:id="rId43"/>
    <p:sldId id="308" r:id="rId4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99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79" autoAdjust="0"/>
    <p:restoredTop sz="84663" autoAdjust="0"/>
  </p:normalViewPr>
  <p:slideViewPr>
    <p:cSldViewPr>
      <p:cViewPr>
        <p:scale>
          <a:sx n="75" d="100"/>
          <a:sy n="75" d="100"/>
        </p:scale>
        <p:origin x="-1014" y="-360"/>
      </p:cViewPr>
      <p:guideLst>
        <p:guide orient="horz" pos="2160"/>
        <p:guide pos="2880"/>
      </p:guideLst>
    </p:cSldViewPr>
  </p:slideViewPr>
  <p:notesTextViewPr>
    <p:cViewPr>
      <p:scale>
        <a:sx n="1" d="1"/>
        <a:sy n="1" d="1"/>
      </p:scale>
      <p:origin x="0" y="0"/>
    </p:cViewPr>
  </p:notesTextViewPr>
  <p:sorterViewPr>
    <p:cViewPr>
      <p:scale>
        <a:sx n="100" d="100"/>
        <a:sy n="100" d="100"/>
      </p:scale>
      <p:origin x="0" y="3906"/>
    </p:cViewPr>
  </p:sorterViewPr>
  <p:notesViewPr>
    <p:cSldViewPr>
      <p:cViewPr varScale="1">
        <p:scale>
          <a:sx n="76" d="100"/>
          <a:sy n="76" d="100"/>
        </p:scale>
        <p:origin x="-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tyouken\Desktop\&#26032;&#12375;&#12356;&#12501;&#12457;&#12523;&#12480;&#12540;\&#30740;&#20462;&#35336;&#30011;&#12503;&#12524;&#12476;&#12531;&#12487;&#12540;&#1247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tyouken\AppData\Local\Temp\Temp1_StatChiiki_20120112135000.zip\StatChiiki_20120112135000.csv"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tyouken\AppData\Local\Temp\Temp1_StatChiiki_20120112135000.zip\StatChiiki_20120112135000.csv"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tyouken\AppData\Local\Temp\Temp1_StatChiiki_20120112135000.zip\StatChiiki_20120112135000.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t>主要国の</a:t>
            </a:r>
            <a:r>
              <a:rPr lang="en-US"/>
              <a:t>65</a:t>
            </a:r>
            <a:r>
              <a:rPr lang="ja-JP"/>
              <a:t>歳以上人口の割合（高齢化率）</a:t>
            </a:r>
          </a:p>
        </c:rich>
      </c:tx>
      <c:layout>
        <c:manualLayout>
          <c:xMode val="edge"/>
          <c:yMode val="edge"/>
          <c:x val="0.17450104451229331"/>
          <c:y val="2.572347266881031E-2"/>
        </c:manualLayout>
      </c:layout>
      <c:overlay val="0"/>
    </c:title>
    <c:autoTitleDeleted val="0"/>
    <c:plotArea>
      <c:layout>
        <c:manualLayout>
          <c:layoutTarget val="inner"/>
          <c:xMode val="edge"/>
          <c:yMode val="edge"/>
          <c:x val="5.992344202192474E-2"/>
          <c:y val="0.10191549229572779"/>
          <c:w val="0.75116619555932751"/>
          <c:h val="0.80786109235725945"/>
        </c:manualLayout>
      </c:layout>
      <c:lineChart>
        <c:grouping val="standard"/>
        <c:varyColors val="0"/>
        <c:ser>
          <c:idx val="0"/>
          <c:order val="0"/>
          <c:tx>
            <c:strRef>
              <c:f>Sheet3!$B$30</c:f>
              <c:strCache>
                <c:ptCount val="1"/>
                <c:pt idx="0">
                  <c:v>日本</c:v>
                </c:pt>
              </c:strCache>
            </c:strRef>
          </c:tx>
          <c:spPr>
            <a:ln>
              <a:solidFill>
                <a:srgbClr val="FF0000"/>
              </a:solidFill>
            </a:ln>
            <a:effectLst>
              <a:glow rad="63500">
                <a:schemeClr val="accent2">
                  <a:satMod val="175000"/>
                  <a:alpha val="40000"/>
                </a:schemeClr>
              </a:glow>
            </a:effectLst>
          </c:spPr>
          <c:marker>
            <c:symbol val="diamond"/>
            <c:size val="7"/>
            <c:spPr>
              <a:solidFill>
                <a:srgbClr val="FF0000"/>
              </a:solidFill>
              <a:ln>
                <a:solidFill>
                  <a:srgbClr val="FF0000"/>
                </a:solidFill>
              </a:ln>
              <a:effectLst>
                <a:glow rad="63500">
                  <a:schemeClr val="accent2">
                    <a:satMod val="175000"/>
                    <a:alpha val="40000"/>
                  </a:schemeClr>
                </a:glow>
              </a:effectLst>
            </c:spPr>
          </c:marker>
          <c:cat>
            <c:numRef>
              <c:f>Sheet3!$A$31:$A$46</c:f>
              <c:numCache>
                <c:formatCode>General</c:formatCode>
                <c:ptCount val="11"/>
                <c:pt idx="0">
                  <c:v>1950</c:v>
                </c:pt>
                <c:pt idx="1">
                  <c:v>1960</c:v>
                </c:pt>
                <c:pt idx="2">
                  <c:v>1970</c:v>
                </c:pt>
                <c:pt idx="3">
                  <c:v>1980</c:v>
                </c:pt>
                <c:pt idx="4">
                  <c:v>1990</c:v>
                </c:pt>
                <c:pt idx="5">
                  <c:v>2000</c:v>
                </c:pt>
                <c:pt idx="6">
                  <c:v>2010</c:v>
                </c:pt>
                <c:pt idx="7">
                  <c:v>2020</c:v>
                </c:pt>
                <c:pt idx="8">
                  <c:v>2030</c:v>
                </c:pt>
                <c:pt idx="9">
                  <c:v>2040</c:v>
                </c:pt>
                <c:pt idx="10">
                  <c:v>2050</c:v>
                </c:pt>
              </c:numCache>
            </c:numRef>
          </c:cat>
          <c:val>
            <c:numRef>
              <c:f>Sheet3!$B$31:$B$46</c:f>
              <c:numCache>
                <c:formatCode>General</c:formatCode>
                <c:ptCount val="11"/>
                <c:pt idx="0">
                  <c:v>4.9400000000000004</c:v>
                </c:pt>
                <c:pt idx="1">
                  <c:v>5.73</c:v>
                </c:pt>
                <c:pt idx="2">
                  <c:v>7.07</c:v>
                </c:pt>
                <c:pt idx="3">
                  <c:v>9.1</c:v>
                </c:pt>
                <c:pt idx="4">
                  <c:v>12.08</c:v>
                </c:pt>
                <c:pt idx="5">
                  <c:v>17.36</c:v>
                </c:pt>
                <c:pt idx="6">
                  <c:v>23.13000000000001</c:v>
                </c:pt>
                <c:pt idx="7">
                  <c:v>29.25</c:v>
                </c:pt>
                <c:pt idx="8">
                  <c:v>31.82</c:v>
                </c:pt>
                <c:pt idx="9">
                  <c:v>36.449999999999996</c:v>
                </c:pt>
                <c:pt idx="10">
                  <c:v>39.56</c:v>
                </c:pt>
              </c:numCache>
            </c:numRef>
          </c:val>
          <c:smooth val="0"/>
        </c:ser>
        <c:ser>
          <c:idx val="1"/>
          <c:order val="1"/>
          <c:tx>
            <c:strRef>
              <c:f>Sheet3!$C$30</c:f>
              <c:strCache>
                <c:ptCount val="1"/>
                <c:pt idx="0">
                  <c:v>アメリカ</c:v>
                </c:pt>
              </c:strCache>
            </c:strRef>
          </c:tx>
          <c:cat>
            <c:numRef>
              <c:f>Sheet3!$A$31:$A$46</c:f>
              <c:numCache>
                <c:formatCode>General</c:formatCode>
                <c:ptCount val="11"/>
                <c:pt idx="0">
                  <c:v>1950</c:v>
                </c:pt>
                <c:pt idx="1">
                  <c:v>1960</c:v>
                </c:pt>
                <c:pt idx="2">
                  <c:v>1970</c:v>
                </c:pt>
                <c:pt idx="3">
                  <c:v>1980</c:v>
                </c:pt>
                <c:pt idx="4">
                  <c:v>1990</c:v>
                </c:pt>
                <c:pt idx="5">
                  <c:v>2000</c:v>
                </c:pt>
                <c:pt idx="6">
                  <c:v>2010</c:v>
                </c:pt>
                <c:pt idx="7">
                  <c:v>2020</c:v>
                </c:pt>
                <c:pt idx="8">
                  <c:v>2030</c:v>
                </c:pt>
                <c:pt idx="9">
                  <c:v>2040</c:v>
                </c:pt>
                <c:pt idx="10">
                  <c:v>2050</c:v>
                </c:pt>
              </c:numCache>
            </c:numRef>
          </c:cat>
          <c:val>
            <c:numRef>
              <c:f>Sheet3!$C$31:$C$46</c:f>
              <c:numCache>
                <c:formatCode>General</c:formatCode>
                <c:ptCount val="11"/>
                <c:pt idx="0">
                  <c:v>8.26</c:v>
                </c:pt>
                <c:pt idx="1">
                  <c:v>9.19</c:v>
                </c:pt>
                <c:pt idx="2">
                  <c:v>9.84</c:v>
                </c:pt>
                <c:pt idx="3">
                  <c:v>11.2</c:v>
                </c:pt>
                <c:pt idx="4">
                  <c:v>12.219999999999999</c:v>
                </c:pt>
                <c:pt idx="5">
                  <c:v>12.31</c:v>
                </c:pt>
                <c:pt idx="6">
                  <c:v>12.76</c:v>
                </c:pt>
                <c:pt idx="7">
                  <c:v>15.84</c:v>
                </c:pt>
                <c:pt idx="8">
                  <c:v>19.399999999999999</c:v>
                </c:pt>
                <c:pt idx="9">
                  <c:v>20.45999999999999</c:v>
                </c:pt>
                <c:pt idx="10">
                  <c:v>21.03</c:v>
                </c:pt>
              </c:numCache>
            </c:numRef>
          </c:val>
          <c:smooth val="0"/>
        </c:ser>
        <c:ser>
          <c:idx val="2"/>
          <c:order val="2"/>
          <c:tx>
            <c:strRef>
              <c:f>Sheet3!$D$30</c:f>
              <c:strCache>
                <c:ptCount val="1"/>
                <c:pt idx="0">
                  <c:v>スウェーデン</c:v>
                </c:pt>
              </c:strCache>
            </c:strRef>
          </c:tx>
          <c:cat>
            <c:numRef>
              <c:f>Sheet3!$A$31:$A$46</c:f>
              <c:numCache>
                <c:formatCode>General</c:formatCode>
                <c:ptCount val="11"/>
                <c:pt idx="0">
                  <c:v>1950</c:v>
                </c:pt>
                <c:pt idx="1">
                  <c:v>1960</c:v>
                </c:pt>
                <c:pt idx="2">
                  <c:v>1970</c:v>
                </c:pt>
                <c:pt idx="3">
                  <c:v>1980</c:v>
                </c:pt>
                <c:pt idx="4">
                  <c:v>1990</c:v>
                </c:pt>
                <c:pt idx="5">
                  <c:v>2000</c:v>
                </c:pt>
                <c:pt idx="6">
                  <c:v>2010</c:v>
                </c:pt>
                <c:pt idx="7">
                  <c:v>2020</c:v>
                </c:pt>
                <c:pt idx="8">
                  <c:v>2030</c:v>
                </c:pt>
                <c:pt idx="9">
                  <c:v>2040</c:v>
                </c:pt>
                <c:pt idx="10">
                  <c:v>2050</c:v>
                </c:pt>
              </c:numCache>
            </c:numRef>
          </c:cat>
          <c:val>
            <c:numRef>
              <c:f>Sheet3!$D$31:$D$46</c:f>
              <c:numCache>
                <c:formatCode>General</c:formatCode>
                <c:ptCount val="11"/>
                <c:pt idx="0">
                  <c:v>10.25</c:v>
                </c:pt>
                <c:pt idx="1">
                  <c:v>11.97</c:v>
                </c:pt>
                <c:pt idx="2">
                  <c:v>13.67</c:v>
                </c:pt>
                <c:pt idx="3">
                  <c:v>16.29</c:v>
                </c:pt>
                <c:pt idx="4">
                  <c:v>17.77999999999999</c:v>
                </c:pt>
                <c:pt idx="5">
                  <c:v>17.239999999999988</c:v>
                </c:pt>
                <c:pt idx="6">
                  <c:v>18.439999999999991</c:v>
                </c:pt>
                <c:pt idx="7">
                  <c:v>21.14</c:v>
                </c:pt>
                <c:pt idx="8">
                  <c:v>22.79</c:v>
                </c:pt>
                <c:pt idx="9">
                  <c:v>24.23</c:v>
                </c:pt>
                <c:pt idx="10">
                  <c:v>24.14</c:v>
                </c:pt>
              </c:numCache>
            </c:numRef>
          </c:val>
          <c:smooth val="0"/>
        </c:ser>
        <c:ser>
          <c:idx val="3"/>
          <c:order val="3"/>
          <c:tx>
            <c:strRef>
              <c:f>Sheet3!$E$30</c:f>
              <c:strCache>
                <c:ptCount val="1"/>
                <c:pt idx="0">
                  <c:v>イギリス</c:v>
                </c:pt>
              </c:strCache>
            </c:strRef>
          </c:tx>
          <c:cat>
            <c:numRef>
              <c:f>Sheet3!$A$31:$A$46</c:f>
              <c:numCache>
                <c:formatCode>General</c:formatCode>
                <c:ptCount val="11"/>
                <c:pt idx="0">
                  <c:v>1950</c:v>
                </c:pt>
                <c:pt idx="1">
                  <c:v>1960</c:v>
                </c:pt>
                <c:pt idx="2">
                  <c:v>1970</c:v>
                </c:pt>
                <c:pt idx="3">
                  <c:v>1980</c:v>
                </c:pt>
                <c:pt idx="4">
                  <c:v>1990</c:v>
                </c:pt>
                <c:pt idx="5">
                  <c:v>2000</c:v>
                </c:pt>
                <c:pt idx="6">
                  <c:v>2010</c:v>
                </c:pt>
                <c:pt idx="7">
                  <c:v>2020</c:v>
                </c:pt>
                <c:pt idx="8">
                  <c:v>2030</c:v>
                </c:pt>
                <c:pt idx="9">
                  <c:v>2040</c:v>
                </c:pt>
                <c:pt idx="10">
                  <c:v>2050</c:v>
                </c:pt>
              </c:numCache>
            </c:numRef>
          </c:cat>
          <c:val>
            <c:numRef>
              <c:f>Sheet3!$E$31:$E$46</c:f>
              <c:numCache>
                <c:formatCode>General</c:formatCode>
                <c:ptCount val="11"/>
                <c:pt idx="0">
                  <c:v>10.729999999999999</c:v>
                </c:pt>
                <c:pt idx="1">
                  <c:v>11.68</c:v>
                </c:pt>
                <c:pt idx="2">
                  <c:v>13.04</c:v>
                </c:pt>
                <c:pt idx="3">
                  <c:v>14.93</c:v>
                </c:pt>
                <c:pt idx="4">
                  <c:v>15.729999999999999</c:v>
                </c:pt>
                <c:pt idx="5">
                  <c:v>15.82</c:v>
                </c:pt>
                <c:pt idx="6">
                  <c:v>16.64</c:v>
                </c:pt>
                <c:pt idx="7">
                  <c:v>18.87</c:v>
                </c:pt>
                <c:pt idx="8">
                  <c:v>21.6</c:v>
                </c:pt>
                <c:pt idx="9">
                  <c:v>23.72</c:v>
                </c:pt>
                <c:pt idx="10">
                  <c:v>24.05</c:v>
                </c:pt>
              </c:numCache>
            </c:numRef>
          </c:val>
          <c:smooth val="0"/>
        </c:ser>
        <c:ser>
          <c:idx val="4"/>
          <c:order val="4"/>
          <c:tx>
            <c:strRef>
              <c:f>Sheet3!$F$30</c:f>
              <c:strCache>
                <c:ptCount val="1"/>
                <c:pt idx="0">
                  <c:v>フランス</c:v>
                </c:pt>
              </c:strCache>
            </c:strRef>
          </c:tx>
          <c:cat>
            <c:numRef>
              <c:f>Sheet3!$A$31:$A$46</c:f>
              <c:numCache>
                <c:formatCode>General</c:formatCode>
                <c:ptCount val="11"/>
                <c:pt idx="0">
                  <c:v>1950</c:v>
                </c:pt>
                <c:pt idx="1">
                  <c:v>1960</c:v>
                </c:pt>
                <c:pt idx="2">
                  <c:v>1970</c:v>
                </c:pt>
                <c:pt idx="3">
                  <c:v>1980</c:v>
                </c:pt>
                <c:pt idx="4">
                  <c:v>1990</c:v>
                </c:pt>
                <c:pt idx="5">
                  <c:v>2000</c:v>
                </c:pt>
                <c:pt idx="6">
                  <c:v>2010</c:v>
                </c:pt>
                <c:pt idx="7">
                  <c:v>2020</c:v>
                </c:pt>
                <c:pt idx="8">
                  <c:v>2030</c:v>
                </c:pt>
                <c:pt idx="9">
                  <c:v>2040</c:v>
                </c:pt>
                <c:pt idx="10">
                  <c:v>2050</c:v>
                </c:pt>
              </c:numCache>
            </c:numRef>
          </c:cat>
          <c:val>
            <c:numRef>
              <c:f>Sheet3!$F$31:$F$46</c:f>
              <c:numCache>
                <c:formatCode>General</c:formatCode>
                <c:ptCount val="11"/>
                <c:pt idx="0">
                  <c:v>11.38</c:v>
                </c:pt>
                <c:pt idx="1">
                  <c:v>11.639999999999999</c:v>
                </c:pt>
                <c:pt idx="2">
                  <c:v>12.870000000000005</c:v>
                </c:pt>
                <c:pt idx="3">
                  <c:v>13.97</c:v>
                </c:pt>
                <c:pt idx="4">
                  <c:v>13.99</c:v>
                </c:pt>
                <c:pt idx="5">
                  <c:v>16.27</c:v>
                </c:pt>
                <c:pt idx="6">
                  <c:v>16.54</c:v>
                </c:pt>
                <c:pt idx="7">
                  <c:v>20.170000000000005</c:v>
                </c:pt>
                <c:pt idx="8">
                  <c:v>23.17</c:v>
                </c:pt>
                <c:pt idx="9">
                  <c:v>25.259999999999991</c:v>
                </c:pt>
                <c:pt idx="10">
                  <c:v>25.93</c:v>
                </c:pt>
              </c:numCache>
            </c:numRef>
          </c:val>
          <c:smooth val="0"/>
        </c:ser>
        <c:ser>
          <c:idx val="5"/>
          <c:order val="5"/>
          <c:tx>
            <c:strRef>
              <c:f>Sheet3!$G$30</c:f>
              <c:strCache>
                <c:ptCount val="1"/>
                <c:pt idx="0">
                  <c:v>ドイツ</c:v>
                </c:pt>
              </c:strCache>
            </c:strRef>
          </c:tx>
          <c:cat>
            <c:numRef>
              <c:f>Sheet3!$A$31:$A$46</c:f>
              <c:numCache>
                <c:formatCode>General</c:formatCode>
                <c:ptCount val="11"/>
                <c:pt idx="0">
                  <c:v>1950</c:v>
                </c:pt>
                <c:pt idx="1">
                  <c:v>1960</c:v>
                </c:pt>
                <c:pt idx="2">
                  <c:v>1970</c:v>
                </c:pt>
                <c:pt idx="3">
                  <c:v>1980</c:v>
                </c:pt>
                <c:pt idx="4">
                  <c:v>1990</c:v>
                </c:pt>
                <c:pt idx="5">
                  <c:v>2000</c:v>
                </c:pt>
                <c:pt idx="6">
                  <c:v>2010</c:v>
                </c:pt>
                <c:pt idx="7">
                  <c:v>2020</c:v>
                </c:pt>
                <c:pt idx="8">
                  <c:v>2030</c:v>
                </c:pt>
                <c:pt idx="9">
                  <c:v>2040</c:v>
                </c:pt>
                <c:pt idx="10">
                  <c:v>2050</c:v>
                </c:pt>
              </c:numCache>
            </c:numRef>
          </c:cat>
          <c:val>
            <c:numRef>
              <c:f>Sheet3!$G$31:$G$46</c:f>
              <c:numCache>
                <c:formatCode>General</c:formatCode>
                <c:ptCount val="11"/>
                <c:pt idx="0">
                  <c:v>9.7200000000000006</c:v>
                </c:pt>
                <c:pt idx="1">
                  <c:v>11.52</c:v>
                </c:pt>
                <c:pt idx="2">
                  <c:v>13.69</c:v>
                </c:pt>
                <c:pt idx="3">
                  <c:v>15.6</c:v>
                </c:pt>
                <c:pt idx="4">
                  <c:v>14.96</c:v>
                </c:pt>
                <c:pt idx="5">
                  <c:v>16.350000000000001</c:v>
                </c:pt>
                <c:pt idx="6">
                  <c:v>20.47999999999999</c:v>
                </c:pt>
                <c:pt idx="7">
                  <c:v>22.39</c:v>
                </c:pt>
                <c:pt idx="8">
                  <c:v>27.27</c:v>
                </c:pt>
                <c:pt idx="9">
                  <c:v>30.27</c:v>
                </c:pt>
                <c:pt idx="10">
                  <c:v>30.18</c:v>
                </c:pt>
              </c:numCache>
            </c:numRef>
          </c:val>
          <c:smooth val="0"/>
        </c:ser>
        <c:dLbls>
          <c:showLegendKey val="0"/>
          <c:showVal val="0"/>
          <c:showCatName val="0"/>
          <c:showSerName val="0"/>
          <c:showPercent val="0"/>
          <c:showBubbleSize val="0"/>
        </c:dLbls>
        <c:marker val="1"/>
        <c:smooth val="0"/>
        <c:axId val="23805312"/>
        <c:axId val="23811200"/>
      </c:lineChart>
      <c:catAx>
        <c:axId val="23805312"/>
        <c:scaling>
          <c:orientation val="minMax"/>
        </c:scaling>
        <c:delete val="0"/>
        <c:axPos val="b"/>
        <c:numFmt formatCode="General" sourceLinked="1"/>
        <c:majorTickMark val="out"/>
        <c:minorTickMark val="none"/>
        <c:tickLblPos val="nextTo"/>
        <c:crossAx val="23811200"/>
        <c:crosses val="autoZero"/>
        <c:auto val="1"/>
        <c:lblAlgn val="ctr"/>
        <c:lblOffset val="100"/>
        <c:noMultiLvlLbl val="0"/>
      </c:catAx>
      <c:valAx>
        <c:axId val="23811200"/>
        <c:scaling>
          <c:orientation val="minMax"/>
        </c:scaling>
        <c:delete val="0"/>
        <c:axPos val="l"/>
        <c:majorGridlines/>
        <c:numFmt formatCode="General" sourceLinked="1"/>
        <c:majorTickMark val="out"/>
        <c:minorTickMark val="none"/>
        <c:tickLblPos val="nextTo"/>
        <c:crossAx val="23805312"/>
        <c:crosses val="autoZero"/>
        <c:crossBetween val="between"/>
      </c:valAx>
    </c:plotArea>
    <c:legend>
      <c:legendPos val="r"/>
      <c:legendEntry>
        <c:idx val="0"/>
        <c:txPr>
          <a:bodyPr/>
          <a:lstStyle/>
          <a:p>
            <a:pPr>
              <a:defRPr sz="2000" b="1">
                <a:solidFill>
                  <a:srgbClr val="FF0000"/>
                </a:solidFill>
              </a:defRPr>
            </a:pPr>
            <a:endParaRPr lang="ja-JP"/>
          </a:p>
        </c:txPr>
      </c:legendEntry>
      <c:legendEntry>
        <c:idx val="1"/>
        <c:txPr>
          <a:bodyPr/>
          <a:lstStyle/>
          <a:p>
            <a:pPr>
              <a:defRPr sz="2000" b="0">
                <a:solidFill>
                  <a:schemeClr val="tx1"/>
                </a:solidFill>
              </a:defRPr>
            </a:pPr>
            <a:endParaRPr lang="ja-JP"/>
          </a:p>
        </c:txPr>
      </c:legendEntry>
      <c:legendEntry>
        <c:idx val="2"/>
        <c:txPr>
          <a:bodyPr/>
          <a:lstStyle/>
          <a:p>
            <a:pPr>
              <a:defRPr>
                <a:solidFill>
                  <a:schemeClr val="tx1"/>
                </a:solidFill>
              </a:defRPr>
            </a:pPr>
            <a:endParaRPr lang="ja-JP"/>
          </a:p>
        </c:txPr>
      </c:legendEntry>
      <c:legendEntry>
        <c:idx val="3"/>
        <c:txPr>
          <a:bodyPr/>
          <a:lstStyle/>
          <a:p>
            <a:pPr>
              <a:defRPr>
                <a:solidFill>
                  <a:schemeClr val="tx1"/>
                </a:solidFill>
              </a:defRPr>
            </a:pPr>
            <a:endParaRPr lang="ja-JP"/>
          </a:p>
        </c:txPr>
      </c:legendEntry>
      <c:legendEntry>
        <c:idx val="5"/>
        <c:txPr>
          <a:bodyPr/>
          <a:lstStyle/>
          <a:p>
            <a:pPr>
              <a:defRPr sz="2000" b="0">
                <a:solidFill>
                  <a:schemeClr val="tx1"/>
                </a:solidFill>
              </a:defRPr>
            </a:pPr>
            <a:endParaRPr lang="ja-JP"/>
          </a:p>
        </c:txPr>
      </c:legendEntry>
      <c:layout>
        <c:manualLayout>
          <c:xMode val="edge"/>
          <c:yMode val="edge"/>
          <c:x val="0.80819833770746752"/>
          <c:y val="0.35365176661282666"/>
          <c:w val="0.18312776267117861"/>
          <c:h val="0.37655110970575933"/>
        </c:manualLayout>
      </c:layout>
      <c:overlay val="0"/>
    </c:legend>
    <c:plotVisOnly val="1"/>
    <c:dispBlanksAs val="gap"/>
    <c:showDLblsOverMax val="0"/>
  </c:chart>
  <c:txPr>
    <a:bodyPr/>
    <a:lstStyle/>
    <a:p>
      <a:pPr>
        <a:defRPr sz="180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3411750426125567E-2"/>
          <c:y val="2.3588121353826392E-2"/>
          <c:w val="0.83158564172284188"/>
          <c:h val="0.82256438469208781"/>
        </c:manualLayout>
      </c:layout>
      <c:barChart>
        <c:barDir val="col"/>
        <c:grouping val="stacked"/>
        <c:varyColors val="0"/>
        <c:ser>
          <c:idx val="0"/>
          <c:order val="0"/>
          <c:invertIfNegative val="0"/>
          <c:cat>
            <c:strRef>
              <c:f>StatChiiki_20120112135000!$A$3:$A$43</c:f>
              <c:strCache>
                <c:ptCount val="41"/>
                <c:pt idx="0">
                  <c:v>那覇市</c:v>
                </c:pt>
                <c:pt idx="1">
                  <c:v>宜野湾市</c:v>
                </c:pt>
                <c:pt idx="2">
                  <c:v>石垣市</c:v>
                </c:pt>
                <c:pt idx="3">
                  <c:v>浦添市</c:v>
                </c:pt>
                <c:pt idx="4">
                  <c:v>名護市</c:v>
                </c:pt>
                <c:pt idx="5">
                  <c:v>糸満市</c:v>
                </c:pt>
                <c:pt idx="6">
                  <c:v>沖縄市</c:v>
                </c:pt>
                <c:pt idx="7">
                  <c:v>豊見城市</c:v>
                </c:pt>
                <c:pt idx="8">
                  <c:v>うるま市</c:v>
                </c:pt>
                <c:pt idx="9">
                  <c:v>宮古島市</c:v>
                </c:pt>
                <c:pt idx="10">
                  <c:v>南城市</c:v>
                </c:pt>
                <c:pt idx="11">
                  <c:v>国頭村</c:v>
                </c:pt>
                <c:pt idx="12">
                  <c:v>大宜味村</c:v>
                </c:pt>
                <c:pt idx="13">
                  <c:v>東村</c:v>
                </c:pt>
                <c:pt idx="14">
                  <c:v>今帰仁村</c:v>
                </c:pt>
                <c:pt idx="15">
                  <c:v>本部町</c:v>
                </c:pt>
                <c:pt idx="16">
                  <c:v>恩納村</c:v>
                </c:pt>
                <c:pt idx="17">
                  <c:v>宜野座村</c:v>
                </c:pt>
                <c:pt idx="18">
                  <c:v>金武町</c:v>
                </c:pt>
                <c:pt idx="19">
                  <c:v>伊江村</c:v>
                </c:pt>
                <c:pt idx="20">
                  <c:v>読谷村</c:v>
                </c:pt>
                <c:pt idx="21">
                  <c:v>嘉手納町</c:v>
                </c:pt>
                <c:pt idx="22">
                  <c:v>北谷町</c:v>
                </c:pt>
                <c:pt idx="23">
                  <c:v>北中城村</c:v>
                </c:pt>
                <c:pt idx="24">
                  <c:v>中城村</c:v>
                </c:pt>
                <c:pt idx="25">
                  <c:v>西原町</c:v>
                </c:pt>
                <c:pt idx="26">
                  <c:v>与那原町</c:v>
                </c:pt>
                <c:pt idx="27">
                  <c:v>南風原町</c:v>
                </c:pt>
                <c:pt idx="28">
                  <c:v>渡嘉敷村</c:v>
                </c:pt>
                <c:pt idx="29">
                  <c:v>座間味村</c:v>
                </c:pt>
                <c:pt idx="30">
                  <c:v>粟国村</c:v>
                </c:pt>
                <c:pt idx="31">
                  <c:v>渡名喜村</c:v>
                </c:pt>
                <c:pt idx="32">
                  <c:v>南大東村</c:v>
                </c:pt>
                <c:pt idx="33">
                  <c:v>北大東村</c:v>
                </c:pt>
                <c:pt idx="34">
                  <c:v>伊平屋村</c:v>
                </c:pt>
                <c:pt idx="35">
                  <c:v>伊是名村</c:v>
                </c:pt>
                <c:pt idx="36">
                  <c:v>久米島町</c:v>
                </c:pt>
                <c:pt idx="37">
                  <c:v>八重瀬町</c:v>
                </c:pt>
                <c:pt idx="38">
                  <c:v>多良間村</c:v>
                </c:pt>
                <c:pt idx="39">
                  <c:v>竹富町</c:v>
                </c:pt>
                <c:pt idx="40">
                  <c:v>与那国町</c:v>
                </c:pt>
              </c:strCache>
            </c:strRef>
          </c:cat>
          <c:val>
            <c:numRef>
              <c:f>StatChiiki_20120112135000!$B$1:$B$43</c:f>
            </c:numRef>
          </c:val>
        </c:ser>
        <c:ser>
          <c:idx val="1"/>
          <c:order val="1"/>
          <c:invertIfNegative val="0"/>
          <c:cat>
            <c:strRef>
              <c:f>StatChiiki_20120112135000!$A$3:$A$43</c:f>
              <c:strCache>
                <c:ptCount val="41"/>
                <c:pt idx="0">
                  <c:v>那覇市</c:v>
                </c:pt>
                <c:pt idx="1">
                  <c:v>宜野湾市</c:v>
                </c:pt>
                <c:pt idx="2">
                  <c:v>石垣市</c:v>
                </c:pt>
                <c:pt idx="3">
                  <c:v>浦添市</c:v>
                </c:pt>
                <c:pt idx="4">
                  <c:v>名護市</c:v>
                </c:pt>
                <c:pt idx="5">
                  <c:v>糸満市</c:v>
                </c:pt>
                <c:pt idx="6">
                  <c:v>沖縄市</c:v>
                </c:pt>
                <c:pt idx="7">
                  <c:v>豊見城市</c:v>
                </c:pt>
                <c:pt idx="8">
                  <c:v>うるま市</c:v>
                </c:pt>
                <c:pt idx="9">
                  <c:v>宮古島市</c:v>
                </c:pt>
                <c:pt idx="10">
                  <c:v>南城市</c:v>
                </c:pt>
                <c:pt idx="11">
                  <c:v>国頭村</c:v>
                </c:pt>
                <c:pt idx="12">
                  <c:v>大宜味村</c:v>
                </c:pt>
                <c:pt idx="13">
                  <c:v>東村</c:v>
                </c:pt>
                <c:pt idx="14">
                  <c:v>今帰仁村</c:v>
                </c:pt>
                <c:pt idx="15">
                  <c:v>本部町</c:v>
                </c:pt>
                <c:pt idx="16">
                  <c:v>恩納村</c:v>
                </c:pt>
                <c:pt idx="17">
                  <c:v>宜野座村</c:v>
                </c:pt>
                <c:pt idx="18">
                  <c:v>金武町</c:v>
                </c:pt>
                <c:pt idx="19">
                  <c:v>伊江村</c:v>
                </c:pt>
                <c:pt idx="20">
                  <c:v>読谷村</c:v>
                </c:pt>
                <c:pt idx="21">
                  <c:v>嘉手納町</c:v>
                </c:pt>
                <c:pt idx="22">
                  <c:v>北谷町</c:v>
                </c:pt>
                <c:pt idx="23">
                  <c:v>北中城村</c:v>
                </c:pt>
                <c:pt idx="24">
                  <c:v>中城村</c:v>
                </c:pt>
                <c:pt idx="25">
                  <c:v>西原町</c:v>
                </c:pt>
                <c:pt idx="26">
                  <c:v>与那原町</c:v>
                </c:pt>
                <c:pt idx="27">
                  <c:v>南風原町</c:v>
                </c:pt>
                <c:pt idx="28">
                  <c:v>渡嘉敷村</c:v>
                </c:pt>
                <c:pt idx="29">
                  <c:v>座間味村</c:v>
                </c:pt>
                <c:pt idx="30">
                  <c:v>粟国村</c:v>
                </c:pt>
                <c:pt idx="31">
                  <c:v>渡名喜村</c:v>
                </c:pt>
                <c:pt idx="32">
                  <c:v>南大東村</c:v>
                </c:pt>
                <c:pt idx="33">
                  <c:v>北大東村</c:v>
                </c:pt>
                <c:pt idx="34">
                  <c:v>伊平屋村</c:v>
                </c:pt>
                <c:pt idx="35">
                  <c:v>伊是名村</c:v>
                </c:pt>
                <c:pt idx="36">
                  <c:v>久米島町</c:v>
                </c:pt>
                <c:pt idx="37">
                  <c:v>八重瀬町</c:v>
                </c:pt>
                <c:pt idx="38">
                  <c:v>多良間村</c:v>
                </c:pt>
                <c:pt idx="39">
                  <c:v>竹富町</c:v>
                </c:pt>
                <c:pt idx="40">
                  <c:v>与那国町</c:v>
                </c:pt>
              </c:strCache>
            </c:strRef>
          </c:cat>
          <c:val>
            <c:numRef>
              <c:f>StatChiiki_20120112135000!$C$1:$C$43</c:f>
            </c:numRef>
          </c:val>
        </c:ser>
        <c:ser>
          <c:idx val="2"/>
          <c:order val="2"/>
          <c:tx>
            <c:strRef>
              <c:f>StatChiiki_20120112135000!$D$1</c:f>
              <c:strCache>
                <c:ptCount val="1"/>
                <c:pt idx="0">
                  <c:v>１５歳未満人口（人）</c:v>
                </c:pt>
              </c:strCache>
            </c:strRef>
          </c:tx>
          <c:spPr>
            <a:pattFill prst="pct75">
              <a:fgClr>
                <a:schemeClr val="tx2">
                  <a:lumMod val="75000"/>
                </a:schemeClr>
              </a:fgClr>
              <a:bgClr>
                <a:schemeClr val="tx2">
                  <a:lumMod val="40000"/>
                  <a:lumOff val="60000"/>
                </a:schemeClr>
              </a:bgClr>
            </a:pattFill>
            <a:ln w="15875">
              <a:solidFill>
                <a:schemeClr val="accent1"/>
              </a:solidFill>
            </a:ln>
          </c:spPr>
          <c:invertIfNegative val="0"/>
          <c:cat>
            <c:strRef>
              <c:f>StatChiiki_20120112135000!$A$3:$A$43</c:f>
              <c:strCache>
                <c:ptCount val="41"/>
                <c:pt idx="0">
                  <c:v>那覇市</c:v>
                </c:pt>
                <c:pt idx="1">
                  <c:v>宜野湾市</c:v>
                </c:pt>
                <c:pt idx="2">
                  <c:v>石垣市</c:v>
                </c:pt>
                <c:pt idx="3">
                  <c:v>浦添市</c:v>
                </c:pt>
                <c:pt idx="4">
                  <c:v>名護市</c:v>
                </c:pt>
                <c:pt idx="5">
                  <c:v>糸満市</c:v>
                </c:pt>
                <c:pt idx="6">
                  <c:v>沖縄市</c:v>
                </c:pt>
                <c:pt idx="7">
                  <c:v>豊見城市</c:v>
                </c:pt>
                <c:pt idx="8">
                  <c:v>うるま市</c:v>
                </c:pt>
                <c:pt idx="9">
                  <c:v>宮古島市</c:v>
                </c:pt>
                <c:pt idx="10">
                  <c:v>南城市</c:v>
                </c:pt>
                <c:pt idx="11">
                  <c:v>国頭村</c:v>
                </c:pt>
                <c:pt idx="12">
                  <c:v>大宜味村</c:v>
                </c:pt>
                <c:pt idx="13">
                  <c:v>東村</c:v>
                </c:pt>
                <c:pt idx="14">
                  <c:v>今帰仁村</c:v>
                </c:pt>
                <c:pt idx="15">
                  <c:v>本部町</c:v>
                </c:pt>
                <c:pt idx="16">
                  <c:v>恩納村</c:v>
                </c:pt>
                <c:pt idx="17">
                  <c:v>宜野座村</c:v>
                </c:pt>
                <c:pt idx="18">
                  <c:v>金武町</c:v>
                </c:pt>
                <c:pt idx="19">
                  <c:v>伊江村</c:v>
                </c:pt>
                <c:pt idx="20">
                  <c:v>読谷村</c:v>
                </c:pt>
                <c:pt idx="21">
                  <c:v>嘉手納町</c:v>
                </c:pt>
                <c:pt idx="22">
                  <c:v>北谷町</c:v>
                </c:pt>
                <c:pt idx="23">
                  <c:v>北中城村</c:v>
                </c:pt>
                <c:pt idx="24">
                  <c:v>中城村</c:v>
                </c:pt>
                <c:pt idx="25">
                  <c:v>西原町</c:v>
                </c:pt>
                <c:pt idx="26">
                  <c:v>与那原町</c:v>
                </c:pt>
                <c:pt idx="27">
                  <c:v>南風原町</c:v>
                </c:pt>
                <c:pt idx="28">
                  <c:v>渡嘉敷村</c:v>
                </c:pt>
                <c:pt idx="29">
                  <c:v>座間味村</c:v>
                </c:pt>
                <c:pt idx="30">
                  <c:v>粟国村</c:v>
                </c:pt>
                <c:pt idx="31">
                  <c:v>渡名喜村</c:v>
                </c:pt>
                <c:pt idx="32">
                  <c:v>南大東村</c:v>
                </c:pt>
                <c:pt idx="33">
                  <c:v>北大東村</c:v>
                </c:pt>
                <c:pt idx="34">
                  <c:v>伊平屋村</c:v>
                </c:pt>
                <c:pt idx="35">
                  <c:v>伊是名村</c:v>
                </c:pt>
                <c:pt idx="36">
                  <c:v>久米島町</c:v>
                </c:pt>
                <c:pt idx="37">
                  <c:v>八重瀬町</c:v>
                </c:pt>
                <c:pt idx="38">
                  <c:v>多良間村</c:v>
                </c:pt>
                <c:pt idx="39">
                  <c:v>竹富町</c:v>
                </c:pt>
                <c:pt idx="40">
                  <c:v>与那国町</c:v>
                </c:pt>
              </c:strCache>
            </c:strRef>
          </c:cat>
          <c:val>
            <c:numRef>
              <c:f>StatChiiki_20120112135000!$D$3:$D$43</c:f>
              <c:numCache>
                <c:formatCode>#,##0</c:formatCode>
                <c:ptCount val="41"/>
                <c:pt idx="0">
                  <c:v>52961</c:v>
                </c:pt>
                <c:pt idx="1">
                  <c:v>17331</c:v>
                </c:pt>
                <c:pt idx="2">
                  <c:v>8651</c:v>
                </c:pt>
                <c:pt idx="3">
                  <c:v>21528</c:v>
                </c:pt>
                <c:pt idx="4">
                  <c:v>11078</c:v>
                </c:pt>
                <c:pt idx="5">
                  <c:v>11088</c:v>
                </c:pt>
                <c:pt idx="6">
                  <c:v>25866</c:v>
                </c:pt>
                <c:pt idx="7">
                  <c:v>10679</c:v>
                </c:pt>
                <c:pt idx="8">
                  <c:v>22032</c:v>
                </c:pt>
                <c:pt idx="9">
                  <c:v>9495</c:v>
                </c:pt>
                <c:pt idx="10">
                  <c:v>6709</c:v>
                </c:pt>
                <c:pt idx="11" formatCode="General">
                  <c:v>840</c:v>
                </c:pt>
                <c:pt idx="12" formatCode="General">
                  <c:v>426</c:v>
                </c:pt>
                <c:pt idx="13" formatCode="General">
                  <c:v>287</c:v>
                </c:pt>
                <c:pt idx="14">
                  <c:v>1491</c:v>
                </c:pt>
                <c:pt idx="15">
                  <c:v>2080</c:v>
                </c:pt>
                <c:pt idx="16">
                  <c:v>1557</c:v>
                </c:pt>
                <c:pt idx="17" formatCode="General">
                  <c:v>931</c:v>
                </c:pt>
                <c:pt idx="18">
                  <c:v>1770</c:v>
                </c:pt>
                <c:pt idx="19" formatCode="General">
                  <c:v>830</c:v>
                </c:pt>
                <c:pt idx="20">
                  <c:v>7670</c:v>
                </c:pt>
                <c:pt idx="21">
                  <c:v>2523</c:v>
                </c:pt>
                <c:pt idx="22">
                  <c:v>5392</c:v>
                </c:pt>
                <c:pt idx="23">
                  <c:v>2948</c:v>
                </c:pt>
                <c:pt idx="24">
                  <c:v>2701</c:v>
                </c:pt>
                <c:pt idx="25">
                  <c:v>6490</c:v>
                </c:pt>
                <c:pt idx="26">
                  <c:v>2956</c:v>
                </c:pt>
                <c:pt idx="27">
                  <c:v>6672</c:v>
                </c:pt>
                <c:pt idx="28" formatCode="General">
                  <c:v>150</c:v>
                </c:pt>
                <c:pt idx="29" formatCode="General">
                  <c:v>214</c:v>
                </c:pt>
                <c:pt idx="30" formatCode="General">
                  <c:v>147</c:v>
                </c:pt>
                <c:pt idx="31" formatCode="General">
                  <c:v>63</c:v>
                </c:pt>
                <c:pt idx="32" formatCode="General">
                  <c:v>261</c:v>
                </c:pt>
                <c:pt idx="33" formatCode="General">
                  <c:v>120</c:v>
                </c:pt>
                <c:pt idx="34" formatCode="General">
                  <c:v>307</c:v>
                </c:pt>
                <c:pt idx="35" formatCode="General">
                  <c:v>352</c:v>
                </c:pt>
                <c:pt idx="36">
                  <c:v>1581</c:v>
                </c:pt>
                <c:pt idx="37">
                  <c:v>4742</c:v>
                </c:pt>
                <c:pt idx="38" formatCode="General">
                  <c:v>290</c:v>
                </c:pt>
                <c:pt idx="39" formatCode="General">
                  <c:v>651</c:v>
                </c:pt>
                <c:pt idx="40" formatCode="General">
                  <c:v>343</c:v>
                </c:pt>
              </c:numCache>
            </c:numRef>
          </c:val>
        </c:ser>
        <c:ser>
          <c:idx val="3"/>
          <c:order val="3"/>
          <c:tx>
            <c:strRef>
              <c:f>StatChiiki_20120112135000!$E$1</c:f>
              <c:strCache>
                <c:ptCount val="1"/>
                <c:pt idx="0">
                  <c:v>１５～６４歳人口（人）</c:v>
                </c:pt>
              </c:strCache>
            </c:strRef>
          </c:tx>
          <c:spPr>
            <a:pattFill prst="wdUpDiag">
              <a:fgClr>
                <a:schemeClr val="tx2">
                  <a:lumMod val="60000"/>
                  <a:lumOff val="40000"/>
                </a:schemeClr>
              </a:fgClr>
              <a:bgClr>
                <a:schemeClr val="bg1"/>
              </a:bgClr>
            </a:pattFill>
            <a:ln w="12700">
              <a:solidFill>
                <a:schemeClr val="accent1"/>
              </a:solidFill>
            </a:ln>
          </c:spPr>
          <c:invertIfNegative val="0"/>
          <c:cat>
            <c:strRef>
              <c:f>StatChiiki_20120112135000!$A$3:$A$43</c:f>
              <c:strCache>
                <c:ptCount val="41"/>
                <c:pt idx="0">
                  <c:v>那覇市</c:v>
                </c:pt>
                <c:pt idx="1">
                  <c:v>宜野湾市</c:v>
                </c:pt>
                <c:pt idx="2">
                  <c:v>石垣市</c:v>
                </c:pt>
                <c:pt idx="3">
                  <c:v>浦添市</c:v>
                </c:pt>
                <c:pt idx="4">
                  <c:v>名護市</c:v>
                </c:pt>
                <c:pt idx="5">
                  <c:v>糸満市</c:v>
                </c:pt>
                <c:pt idx="6">
                  <c:v>沖縄市</c:v>
                </c:pt>
                <c:pt idx="7">
                  <c:v>豊見城市</c:v>
                </c:pt>
                <c:pt idx="8">
                  <c:v>うるま市</c:v>
                </c:pt>
                <c:pt idx="9">
                  <c:v>宮古島市</c:v>
                </c:pt>
                <c:pt idx="10">
                  <c:v>南城市</c:v>
                </c:pt>
                <c:pt idx="11">
                  <c:v>国頭村</c:v>
                </c:pt>
                <c:pt idx="12">
                  <c:v>大宜味村</c:v>
                </c:pt>
                <c:pt idx="13">
                  <c:v>東村</c:v>
                </c:pt>
                <c:pt idx="14">
                  <c:v>今帰仁村</c:v>
                </c:pt>
                <c:pt idx="15">
                  <c:v>本部町</c:v>
                </c:pt>
                <c:pt idx="16">
                  <c:v>恩納村</c:v>
                </c:pt>
                <c:pt idx="17">
                  <c:v>宜野座村</c:v>
                </c:pt>
                <c:pt idx="18">
                  <c:v>金武町</c:v>
                </c:pt>
                <c:pt idx="19">
                  <c:v>伊江村</c:v>
                </c:pt>
                <c:pt idx="20">
                  <c:v>読谷村</c:v>
                </c:pt>
                <c:pt idx="21">
                  <c:v>嘉手納町</c:v>
                </c:pt>
                <c:pt idx="22">
                  <c:v>北谷町</c:v>
                </c:pt>
                <c:pt idx="23">
                  <c:v>北中城村</c:v>
                </c:pt>
                <c:pt idx="24">
                  <c:v>中城村</c:v>
                </c:pt>
                <c:pt idx="25">
                  <c:v>西原町</c:v>
                </c:pt>
                <c:pt idx="26">
                  <c:v>与那原町</c:v>
                </c:pt>
                <c:pt idx="27">
                  <c:v>南風原町</c:v>
                </c:pt>
                <c:pt idx="28">
                  <c:v>渡嘉敷村</c:v>
                </c:pt>
                <c:pt idx="29">
                  <c:v>座間味村</c:v>
                </c:pt>
                <c:pt idx="30">
                  <c:v>粟国村</c:v>
                </c:pt>
                <c:pt idx="31">
                  <c:v>渡名喜村</c:v>
                </c:pt>
                <c:pt idx="32">
                  <c:v>南大東村</c:v>
                </c:pt>
                <c:pt idx="33">
                  <c:v>北大東村</c:v>
                </c:pt>
                <c:pt idx="34">
                  <c:v>伊平屋村</c:v>
                </c:pt>
                <c:pt idx="35">
                  <c:v>伊是名村</c:v>
                </c:pt>
                <c:pt idx="36">
                  <c:v>久米島町</c:v>
                </c:pt>
                <c:pt idx="37">
                  <c:v>八重瀬町</c:v>
                </c:pt>
                <c:pt idx="38">
                  <c:v>多良間村</c:v>
                </c:pt>
                <c:pt idx="39">
                  <c:v>竹富町</c:v>
                </c:pt>
                <c:pt idx="40">
                  <c:v>与那国町</c:v>
                </c:pt>
              </c:strCache>
            </c:strRef>
          </c:cat>
          <c:val>
            <c:numRef>
              <c:f>StatChiiki_20120112135000!$E$2:$E$43</c:f>
              <c:numCache>
                <c:formatCode>#,##0</c:formatCode>
                <c:ptCount val="41"/>
                <c:pt idx="0">
                  <c:v>207976</c:v>
                </c:pt>
                <c:pt idx="1">
                  <c:v>60835</c:v>
                </c:pt>
                <c:pt idx="2">
                  <c:v>28946</c:v>
                </c:pt>
                <c:pt idx="3">
                  <c:v>71343</c:v>
                </c:pt>
                <c:pt idx="4">
                  <c:v>39004</c:v>
                </c:pt>
                <c:pt idx="5">
                  <c:v>35861</c:v>
                </c:pt>
                <c:pt idx="6">
                  <c:v>82320</c:v>
                </c:pt>
                <c:pt idx="7">
                  <c:v>35133</c:v>
                </c:pt>
                <c:pt idx="8">
                  <c:v>73101</c:v>
                </c:pt>
                <c:pt idx="9">
                  <c:v>31798</c:v>
                </c:pt>
                <c:pt idx="10">
                  <c:v>25316</c:v>
                </c:pt>
                <c:pt idx="11">
                  <c:v>3198</c:v>
                </c:pt>
                <c:pt idx="12">
                  <c:v>1941</c:v>
                </c:pt>
                <c:pt idx="13">
                  <c:v>1075</c:v>
                </c:pt>
                <c:pt idx="14">
                  <c:v>5551</c:v>
                </c:pt>
                <c:pt idx="15">
                  <c:v>8805</c:v>
                </c:pt>
                <c:pt idx="16">
                  <c:v>6198</c:v>
                </c:pt>
                <c:pt idx="17">
                  <c:v>3085</c:v>
                </c:pt>
                <c:pt idx="18">
                  <c:v>6515</c:v>
                </c:pt>
                <c:pt idx="19">
                  <c:v>3029</c:v>
                </c:pt>
                <c:pt idx="20">
                  <c:v>24011</c:v>
                </c:pt>
                <c:pt idx="21">
                  <c:v>8417</c:v>
                </c:pt>
                <c:pt idx="22">
                  <c:v>17599</c:v>
                </c:pt>
                <c:pt idx="23">
                  <c:v>9914</c:v>
                </c:pt>
                <c:pt idx="24">
                  <c:v>10458</c:v>
                </c:pt>
                <c:pt idx="25">
                  <c:v>23212</c:v>
                </c:pt>
                <c:pt idx="26">
                  <c:v>10034</c:v>
                </c:pt>
                <c:pt idx="27">
                  <c:v>22394</c:v>
                </c:pt>
                <c:pt idx="28" formatCode="General">
                  <c:v>449</c:v>
                </c:pt>
                <c:pt idx="29" formatCode="General">
                  <c:v>639</c:v>
                </c:pt>
                <c:pt idx="30" formatCode="General">
                  <c:v>465</c:v>
                </c:pt>
                <c:pt idx="31" formatCode="General">
                  <c:v>303</c:v>
                </c:pt>
                <c:pt idx="32" formatCode="General">
                  <c:v>887</c:v>
                </c:pt>
                <c:pt idx="33" formatCode="General">
                  <c:v>380</c:v>
                </c:pt>
                <c:pt idx="34" formatCode="General">
                  <c:v>857</c:v>
                </c:pt>
                <c:pt idx="35" formatCode="General">
                  <c:v>917</c:v>
                </c:pt>
                <c:pt idx="36">
                  <c:v>5398</c:v>
                </c:pt>
                <c:pt idx="37">
                  <c:v>16166</c:v>
                </c:pt>
                <c:pt idx="38" formatCode="General">
                  <c:v>751</c:v>
                </c:pt>
                <c:pt idx="39">
                  <c:v>2659</c:v>
                </c:pt>
                <c:pt idx="40">
                  <c:v>1106</c:v>
                </c:pt>
              </c:numCache>
            </c:numRef>
          </c:val>
        </c:ser>
        <c:ser>
          <c:idx val="4"/>
          <c:order val="4"/>
          <c:tx>
            <c:strRef>
              <c:f>StatChiiki_20120112135000!$F$1</c:f>
              <c:strCache>
                <c:ptCount val="1"/>
                <c:pt idx="0">
                  <c:v>６５歳以上人口（人）</c:v>
                </c:pt>
              </c:strCache>
            </c:strRef>
          </c:tx>
          <c:spPr>
            <a:solidFill>
              <a:schemeClr val="accent1"/>
            </a:solidFill>
            <a:ln w="19050">
              <a:solidFill>
                <a:schemeClr val="accent1"/>
              </a:solidFill>
            </a:ln>
          </c:spPr>
          <c:invertIfNegative val="0"/>
          <c:cat>
            <c:strRef>
              <c:f>StatChiiki_20120112135000!$A$3:$A$43</c:f>
              <c:strCache>
                <c:ptCount val="41"/>
                <c:pt idx="0">
                  <c:v>那覇市</c:v>
                </c:pt>
                <c:pt idx="1">
                  <c:v>宜野湾市</c:v>
                </c:pt>
                <c:pt idx="2">
                  <c:v>石垣市</c:v>
                </c:pt>
                <c:pt idx="3">
                  <c:v>浦添市</c:v>
                </c:pt>
                <c:pt idx="4">
                  <c:v>名護市</c:v>
                </c:pt>
                <c:pt idx="5">
                  <c:v>糸満市</c:v>
                </c:pt>
                <c:pt idx="6">
                  <c:v>沖縄市</c:v>
                </c:pt>
                <c:pt idx="7">
                  <c:v>豊見城市</c:v>
                </c:pt>
                <c:pt idx="8">
                  <c:v>うるま市</c:v>
                </c:pt>
                <c:pt idx="9">
                  <c:v>宮古島市</c:v>
                </c:pt>
                <c:pt idx="10">
                  <c:v>南城市</c:v>
                </c:pt>
                <c:pt idx="11">
                  <c:v>国頭村</c:v>
                </c:pt>
                <c:pt idx="12">
                  <c:v>大宜味村</c:v>
                </c:pt>
                <c:pt idx="13">
                  <c:v>東村</c:v>
                </c:pt>
                <c:pt idx="14">
                  <c:v>今帰仁村</c:v>
                </c:pt>
                <c:pt idx="15">
                  <c:v>本部町</c:v>
                </c:pt>
                <c:pt idx="16">
                  <c:v>恩納村</c:v>
                </c:pt>
                <c:pt idx="17">
                  <c:v>宜野座村</c:v>
                </c:pt>
                <c:pt idx="18">
                  <c:v>金武町</c:v>
                </c:pt>
                <c:pt idx="19">
                  <c:v>伊江村</c:v>
                </c:pt>
                <c:pt idx="20">
                  <c:v>読谷村</c:v>
                </c:pt>
                <c:pt idx="21">
                  <c:v>嘉手納町</c:v>
                </c:pt>
                <c:pt idx="22">
                  <c:v>北谷町</c:v>
                </c:pt>
                <c:pt idx="23">
                  <c:v>北中城村</c:v>
                </c:pt>
                <c:pt idx="24">
                  <c:v>中城村</c:v>
                </c:pt>
                <c:pt idx="25">
                  <c:v>西原町</c:v>
                </c:pt>
                <c:pt idx="26">
                  <c:v>与那原町</c:v>
                </c:pt>
                <c:pt idx="27">
                  <c:v>南風原町</c:v>
                </c:pt>
                <c:pt idx="28">
                  <c:v>渡嘉敷村</c:v>
                </c:pt>
                <c:pt idx="29">
                  <c:v>座間味村</c:v>
                </c:pt>
                <c:pt idx="30">
                  <c:v>粟国村</c:v>
                </c:pt>
                <c:pt idx="31">
                  <c:v>渡名喜村</c:v>
                </c:pt>
                <c:pt idx="32">
                  <c:v>南大東村</c:v>
                </c:pt>
                <c:pt idx="33">
                  <c:v>北大東村</c:v>
                </c:pt>
                <c:pt idx="34">
                  <c:v>伊平屋村</c:v>
                </c:pt>
                <c:pt idx="35">
                  <c:v>伊是名村</c:v>
                </c:pt>
                <c:pt idx="36">
                  <c:v>久米島町</c:v>
                </c:pt>
                <c:pt idx="37">
                  <c:v>八重瀬町</c:v>
                </c:pt>
                <c:pt idx="38">
                  <c:v>多良間村</c:v>
                </c:pt>
                <c:pt idx="39">
                  <c:v>竹富町</c:v>
                </c:pt>
                <c:pt idx="40">
                  <c:v>与那国町</c:v>
                </c:pt>
              </c:strCache>
            </c:strRef>
          </c:cat>
          <c:val>
            <c:numRef>
              <c:f>StatChiiki_20120112135000!$F$2:$F$43</c:f>
              <c:numCache>
                <c:formatCode>#,##0</c:formatCode>
                <c:ptCount val="41"/>
                <c:pt idx="0">
                  <c:v>51356</c:v>
                </c:pt>
                <c:pt idx="1">
                  <c:v>11589</c:v>
                </c:pt>
                <c:pt idx="2">
                  <c:v>7585</c:v>
                </c:pt>
                <c:pt idx="3">
                  <c:v>13169</c:v>
                </c:pt>
                <c:pt idx="4">
                  <c:v>9365</c:v>
                </c:pt>
                <c:pt idx="5">
                  <c:v>8838</c:v>
                </c:pt>
                <c:pt idx="6">
                  <c:v>18087</c:v>
                </c:pt>
                <c:pt idx="7">
                  <c:v>6704</c:v>
                </c:pt>
                <c:pt idx="8">
                  <c:v>18376</c:v>
                </c:pt>
                <c:pt idx="9">
                  <c:v>12200</c:v>
                </c:pt>
                <c:pt idx="10">
                  <c:v>7626</c:v>
                </c:pt>
                <c:pt idx="11">
                  <c:v>1508</c:v>
                </c:pt>
                <c:pt idx="12">
                  <c:v>1004</c:v>
                </c:pt>
                <c:pt idx="13" formatCode="General">
                  <c:v>463</c:v>
                </c:pt>
                <c:pt idx="14">
                  <c:v>2434</c:v>
                </c:pt>
                <c:pt idx="15">
                  <c:v>3498</c:v>
                </c:pt>
                <c:pt idx="16">
                  <c:v>1876</c:v>
                </c:pt>
                <c:pt idx="17">
                  <c:v>1026</c:v>
                </c:pt>
                <c:pt idx="18">
                  <c:v>2332</c:v>
                </c:pt>
                <c:pt idx="19">
                  <c:v>1251</c:v>
                </c:pt>
                <c:pt idx="20">
                  <c:v>5611</c:v>
                </c:pt>
                <c:pt idx="21">
                  <c:v>2683</c:v>
                </c:pt>
                <c:pt idx="22">
                  <c:v>3796</c:v>
                </c:pt>
                <c:pt idx="23">
                  <c:v>2928</c:v>
                </c:pt>
                <c:pt idx="24">
                  <c:v>2627</c:v>
                </c:pt>
                <c:pt idx="25">
                  <c:v>4024</c:v>
                </c:pt>
                <c:pt idx="26">
                  <c:v>2351</c:v>
                </c:pt>
                <c:pt idx="27">
                  <c:v>4461</c:v>
                </c:pt>
                <c:pt idx="28" formatCode="General">
                  <c:v>191</c:v>
                </c:pt>
                <c:pt idx="29" formatCode="General">
                  <c:v>224</c:v>
                </c:pt>
                <c:pt idx="30" formatCode="General">
                  <c:v>324</c:v>
                </c:pt>
                <c:pt idx="31" formatCode="General">
                  <c:v>165</c:v>
                </c:pt>
                <c:pt idx="32" formatCode="General">
                  <c:v>300</c:v>
                </c:pt>
                <c:pt idx="33" formatCode="General">
                  <c:v>88</c:v>
                </c:pt>
                <c:pt idx="34" formatCode="General">
                  <c:v>383</c:v>
                </c:pt>
                <c:pt idx="35" formatCode="General">
                  <c:v>491</c:v>
                </c:pt>
                <c:pt idx="36">
                  <c:v>2198</c:v>
                </c:pt>
                <c:pt idx="37">
                  <c:v>4207</c:v>
                </c:pt>
                <c:pt idx="38" formatCode="General">
                  <c:v>329</c:v>
                </c:pt>
                <c:pt idx="39" formatCode="General">
                  <c:v>882</c:v>
                </c:pt>
                <c:pt idx="40" formatCode="General">
                  <c:v>347</c:v>
                </c:pt>
              </c:numCache>
            </c:numRef>
          </c:val>
        </c:ser>
        <c:dLbls>
          <c:showLegendKey val="0"/>
          <c:showVal val="0"/>
          <c:showCatName val="0"/>
          <c:showSerName val="0"/>
          <c:showPercent val="0"/>
          <c:showBubbleSize val="0"/>
        </c:dLbls>
        <c:gapWidth val="150"/>
        <c:overlap val="100"/>
        <c:axId val="24183936"/>
        <c:axId val="24185472"/>
      </c:barChart>
      <c:lineChart>
        <c:grouping val="stacked"/>
        <c:varyColors val="0"/>
        <c:ser>
          <c:idx val="5"/>
          <c:order val="5"/>
          <c:tx>
            <c:strRef>
              <c:f>StatChiiki_20120112135000!$G$1</c:f>
              <c:strCache>
                <c:ptCount val="1"/>
                <c:pt idx="0">
                  <c:v>高齢化率</c:v>
                </c:pt>
              </c:strCache>
            </c:strRef>
          </c:tx>
          <c:marker>
            <c:symbol val="none"/>
          </c:marker>
          <c:dLbls>
            <c:dLbl>
              <c:idx val="11"/>
              <c:layout>
                <c:manualLayout>
                  <c:x val="-2.8406634335251379E-2"/>
                  <c:y val="-2.9410537656592049E-2"/>
                </c:manualLayout>
              </c:layout>
              <c:dLblPos val="r"/>
              <c:showLegendKey val="0"/>
              <c:showVal val="1"/>
              <c:showCatName val="0"/>
              <c:showSerName val="0"/>
              <c:showPercent val="0"/>
              <c:showBubbleSize val="0"/>
            </c:dLbl>
            <c:dLbl>
              <c:idx val="13"/>
              <c:layout>
                <c:manualLayout>
                  <c:x val="-3.1196034307862545E-2"/>
                  <c:y val="-2.0676913202443605E-2"/>
                </c:manualLayout>
              </c:layout>
              <c:dLblPos val="r"/>
              <c:showLegendKey val="0"/>
              <c:showVal val="1"/>
              <c:showCatName val="0"/>
              <c:showSerName val="0"/>
              <c:showPercent val="0"/>
              <c:showBubbleSize val="0"/>
            </c:dLbl>
            <c:dLbl>
              <c:idx val="15"/>
              <c:layout>
                <c:manualLayout>
                  <c:x val="-2.0038434417417893E-2"/>
                  <c:y val="-3.814416211074053E-2"/>
                </c:manualLayout>
              </c:layout>
              <c:dLblPos val="r"/>
              <c:showLegendKey val="0"/>
              <c:showVal val="1"/>
              <c:showCatName val="0"/>
              <c:showSerName val="0"/>
              <c:showPercent val="0"/>
              <c:showBubbleSize val="0"/>
            </c:dLbl>
            <c:dLbl>
              <c:idx val="16"/>
              <c:layout>
                <c:manualLayout>
                  <c:x val="-2.4222534376334631E-2"/>
                  <c:y val="-2.6499329505209255E-2"/>
                </c:manualLayout>
              </c:layout>
              <c:dLblPos val="r"/>
              <c:showLegendKey val="0"/>
              <c:showVal val="1"/>
              <c:showCatName val="0"/>
              <c:showSerName val="0"/>
              <c:showPercent val="0"/>
              <c:showBubbleSize val="0"/>
            </c:dLbl>
            <c:dLbl>
              <c:idx val="35"/>
              <c:layout>
                <c:manualLayout>
                  <c:x val="-1.8540142893095125E-2"/>
                  <c:y val="-2.6499329505209272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StatChiiki_20120112135000!$A$3:$A$43</c:f>
              <c:strCache>
                <c:ptCount val="41"/>
                <c:pt idx="0">
                  <c:v>那覇市</c:v>
                </c:pt>
                <c:pt idx="1">
                  <c:v>宜野湾市</c:v>
                </c:pt>
                <c:pt idx="2">
                  <c:v>石垣市</c:v>
                </c:pt>
                <c:pt idx="3">
                  <c:v>浦添市</c:v>
                </c:pt>
                <c:pt idx="4">
                  <c:v>名護市</c:v>
                </c:pt>
                <c:pt idx="5">
                  <c:v>糸満市</c:v>
                </c:pt>
                <c:pt idx="6">
                  <c:v>沖縄市</c:v>
                </c:pt>
                <c:pt idx="7">
                  <c:v>豊見城市</c:v>
                </c:pt>
                <c:pt idx="8">
                  <c:v>うるま市</c:v>
                </c:pt>
                <c:pt idx="9">
                  <c:v>宮古島市</c:v>
                </c:pt>
                <c:pt idx="10">
                  <c:v>南城市</c:v>
                </c:pt>
                <c:pt idx="11">
                  <c:v>国頭村</c:v>
                </c:pt>
                <c:pt idx="12">
                  <c:v>大宜味村</c:v>
                </c:pt>
                <c:pt idx="13">
                  <c:v>東村</c:v>
                </c:pt>
                <c:pt idx="14">
                  <c:v>今帰仁村</c:v>
                </c:pt>
                <c:pt idx="15">
                  <c:v>本部町</c:v>
                </c:pt>
                <c:pt idx="16">
                  <c:v>恩納村</c:v>
                </c:pt>
                <c:pt idx="17">
                  <c:v>宜野座村</c:v>
                </c:pt>
                <c:pt idx="18">
                  <c:v>金武町</c:v>
                </c:pt>
                <c:pt idx="19">
                  <c:v>伊江村</c:v>
                </c:pt>
                <c:pt idx="20">
                  <c:v>読谷村</c:v>
                </c:pt>
                <c:pt idx="21">
                  <c:v>嘉手納町</c:v>
                </c:pt>
                <c:pt idx="22">
                  <c:v>北谷町</c:v>
                </c:pt>
                <c:pt idx="23">
                  <c:v>北中城村</c:v>
                </c:pt>
                <c:pt idx="24">
                  <c:v>中城村</c:v>
                </c:pt>
                <c:pt idx="25">
                  <c:v>西原町</c:v>
                </c:pt>
                <c:pt idx="26">
                  <c:v>与那原町</c:v>
                </c:pt>
                <c:pt idx="27">
                  <c:v>南風原町</c:v>
                </c:pt>
                <c:pt idx="28">
                  <c:v>渡嘉敷村</c:v>
                </c:pt>
                <c:pt idx="29">
                  <c:v>座間味村</c:v>
                </c:pt>
                <c:pt idx="30">
                  <c:v>粟国村</c:v>
                </c:pt>
                <c:pt idx="31">
                  <c:v>渡名喜村</c:v>
                </c:pt>
                <c:pt idx="32">
                  <c:v>南大東村</c:v>
                </c:pt>
                <c:pt idx="33">
                  <c:v>北大東村</c:v>
                </c:pt>
                <c:pt idx="34">
                  <c:v>伊平屋村</c:v>
                </c:pt>
                <c:pt idx="35">
                  <c:v>伊是名村</c:v>
                </c:pt>
                <c:pt idx="36">
                  <c:v>久米島町</c:v>
                </c:pt>
                <c:pt idx="37">
                  <c:v>八重瀬町</c:v>
                </c:pt>
                <c:pt idx="38">
                  <c:v>多良間村</c:v>
                </c:pt>
                <c:pt idx="39">
                  <c:v>竹富町</c:v>
                </c:pt>
                <c:pt idx="40">
                  <c:v>与那国町</c:v>
                </c:pt>
              </c:strCache>
            </c:strRef>
          </c:cat>
          <c:val>
            <c:numRef>
              <c:f>StatChiiki_20120112135000!$G$3:$G$43</c:f>
              <c:numCache>
                <c:formatCode>0.0_ </c:formatCode>
                <c:ptCount val="41"/>
                <c:pt idx="0">
                  <c:v>16.439548901543876</c:v>
                </c:pt>
                <c:pt idx="1">
                  <c:v>12.909801824683354</c:v>
                </c:pt>
                <c:pt idx="2">
                  <c:v>16.787287254055727</c:v>
                </c:pt>
                <c:pt idx="3">
                  <c:v>12.417844581278466</c:v>
                </c:pt>
                <c:pt idx="4">
                  <c:v>15.749289474126767</c:v>
                </c:pt>
                <c:pt idx="5">
                  <c:v>15.83416941378816</c:v>
                </c:pt>
                <c:pt idx="6">
                  <c:v>14.309335443037973</c:v>
                </c:pt>
                <c:pt idx="7">
                  <c:v>12.765633330794424</c:v>
                </c:pt>
                <c:pt idx="8">
                  <c:v>16.185317303034296</c:v>
                </c:pt>
                <c:pt idx="9">
                  <c:v>22.806722374890164</c:v>
                </c:pt>
                <c:pt idx="10">
                  <c:v>19.232806234395085</c:v>
                </c:pt>
                <c:pt idx="11">
                  <c:v>27.190768121168418</c:v>
                </c:pt>
                <c:pt idx="12">
                  <c:v>29.783447048353587</c:v>
                </c:pt>
                <c:pt idx="13">
                  <c:v>25.369863013698641</c:v>
                </c:pt>
                <c:pt idx="14">
                  <c:v>25.685943436048962</c:v>
                </c:pt>
                <c:pt idx="15">
                  <c:v>24.320378224292586</c:v>
                </c:pt>
                <c:pt idx="16">
                  <c:v>19.470679813181089</c:v>
                </c:pt>
                <c:pt idx="17">
                  <c:v>20.34906783022609</c:v>
                </c:pt>
                <c:pt idx="18">
                  <c:v>21.960636594782912</c:v>
                </c:pt>
                <c:pt idx="19">
                  <c:v>24.481409001956926</c:v>
                </c:pt>
                <c:pt idx="20">
                  <c:v>15.040476062831717</c:v>
                </c:pt>
                <c:pt idx="21">
                  <c:v>19.685963753760362</c:v>
                </c:pt>
                <c:pt idx="22">
                  <c:v>14.138855780691289</c:v>
                </c:pt>
                <c:pt idx="23">
                  <c:v>18.543381887270424</c:v>
                </c:pt>
                <c:pt idx="24">
                  <c:v>16.628687175591836</c:v>
                </c:pt>
                <c:pt idx="25">
                  <c:v>11.928971630154443</c:v>
                </c:pt>
                <c:pt idx="26">
                  <c:v>15.322948575897804</c:v>
                </c:pt>
                <c:pt idx="27">
                  <c:v>13.301726451382056</c:v>
                </c:pt>
                <c:pt idx="28">
                  <c:v>24.177215189873436</c:v>
                </c:pt>
                <c:pt idx="29">
                  <c:v>20.798514391829134</c:v>
                </c:pt>
                <c:pt idx="30">
                  <c:v>34.615384615384585</c:v>
                </c:pt>
                <c:pt idx="31">
                  <c:v>31.073446327683619</c:v>
                </c:pt>
                <c:pt idx="32">
                  <c:v>20.718232044198889</c:v>
                </c:pt>
                <c:pt idx="33">
                  <c:v>14.965986394557829</c:v>
                </c:pt>
                <c:pt idx="34">
                  <c:v>24.757595345830641</c:v>
                </c:pt>
                <c:pt idx="35">
                  <c:v>27.866061293984107</c:v>
                </c:pt>
                <c:pt idx="36">
                  <c:v>23.951182303585039</c:v>
                </c:pt>
                <c:pt idx="37">
                  <c:v>16.746944787229797</c:v>
                </c:pt>
                <c:pt idx="38">
                  <c:v>24.014598540145986</c:v>
                </c:pt>
                <c:pt idx="39">
                  <c:v>21.040076335877853</c:v>
                </c:pt>
                <c:pt idx="40">
                  <c:v>19.320712694877496</c:v>
                </c:pt>
              </c:numCache>
            </c:numRef>
          </c:val>
          <c:smooth val="0"/>
        </c:ser>
        <c:dLbls>
          <c:showLegendKey val="0"/>
          <c:showVal val="0"/>
          <c:showCatName val="0"/>
          <c:showSerName val="0"/>
          <c:showPercent val="0"/>
          <c:showBubbleSize val="0"/>
        </c:dLbls>
        <c:marker val="1"/>
        <c:smooth val="0"/>
        <c:axId val="24201088"/>
        <c:axId val="24199552"/>
      </c:lineChart>
      <c:catAx>
        <c:axId val="24183936"/>
        <c:scaling>
          <c:orientation val="minMax"/>
        </c:scaling>
        <c:delete val="0"/>
        <c:axPos val="b"/>
        <c:majorTickMark val="out"/>
        <c:minorTickMark val="none"/>
        <c:tickLblPos val="nextTo"/>
        <c:txPr>
          <a:bodyPr rot="0" vert="eaVert"/>
          <a:lstStyle/>
          <a:p>
            <a:pPr>
              <a:defRPr sz="800"/>
            </a:pPr>
            <a:endParaRPr lang="ja-JP"/>
          </a:p>
        </c:txPr>
        <c:crossAx val="24185472"/>
        <c:crosses val="autoZero"/>
        <c:auto val="1"/>
        <c:lblAlgn val="ctr"/>
        <c:lblOffset val="100"/>
        <c:noMultiLvlLbl val="0"/>
      </c:catAx>
      <c:valAx>
        <c:axId val="24185472"/>
        <c:scaling>
          <c:orientation val="minMax"/>
        </c:scaling>
        <c:delete val="0"/>
        <c:axPos val="l"/>
        <c:majorGridlines/>
        <c:numFmt formatCode="#,##0" sourceLinked="1"/>
        <c:majorTickMark val="out"/>
        <c:minorTickMark val="none"/>
        <c:tickLblPos val="nextTo"/>
        <c:crossAx val="24183936"/>
        <c:crosses val="autoZero"/>
        <c:crossBetween val="between"/>
      </c:valAx>
      <c:valAx>
        <c:axId val="24199552"/>
        <c:scaling>
          <c:orientation val="minMax"/>
        </c:scaling>
        <c:delete val="0"/>
        <c:axPos val="r"/>
        <c:numFmt formatCode="0.0_ " sourceLinked="1"/>
        <c:majorTickMark val="out"/>
        <c:minorTickMark val="none"/>
        <c:tickLblPos val="nextTo"/>
        <c:crossAx val="24201088"/>
        <c:crosses val="max"/>
        <c:crossBetween val="between"/>
      </c:valAx>
      <c:catAx>
        <c:axId val="24201088"/>
        <c:scaling>
          <c:orientation val="minMax"/>
        </c:scaling>
        <c:delete val="1"/>
        <c:axPos val="b"/>
        <c:majorTickMark val="out"/>
        <c:minorTickMark val="none"/>
        <c:tickLblPos val="nextTo"/>
        <c:crossAx val="24199552"/>
        <c:crosses val="autoZero"/>
        <c:auto val="1"/>
        <c:lblAlgn val="ctr"/>
        <c:lblOffset val="100"/>
        <c:noMultiLvlLbl val="0"/>
      </c:catAx>
    </c:plotArea>
    <c:legend>
      <c:legendPos val="r"/>
      <c:layout>
        <c:manualLayout>
          <c:xMode val="edge"/>
          <c:yMode val="edge"/>
          <c:x val="0.75866550957206402"/>
          <c:y val="2.4990315075244435E-2"/>
          <c:w val="0.15477111948480354"/>
          <c:h val="0.21057249939827391"/>
        </c:manualLayout>
      </c:layout>
      <c:overlay val="0"/>
    </c:legend>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344555199836655"/>
          <c:y val="4.8205617989770681E-2"/>
          <c:w val="0.77762416253883326"/>
          <c:h val="0.70689825541966633"/>
        </c:manualLayout>
      </c:layout>
      <c:barChart>
        <c:barDir val="col"/>
        <c:grouping val="stacked"/>
        <c:varyColors val="0"/>
        <c:ser>
          <c:idx val="0"/>
          <c:order val="0"/>
          <c:tx>
            <c:strRef>
              <c:f>StatChiiki_20120112135000!$C$46</c:f>
              <c:strCache>
                <c:ptCount val="1"/>
                <c:pt idx="0">
                  <c:v>人口総数（人）</c:v>
                </c:pt>
              </c:strCache>
            </c:strRef>
          </c:tx>
          <c:invertIfNegative val="0"/>
          <c:cat>
            <c:strRef>
              <c:f>(StatChiiki_20120112135000!$A$47:$B$52,StatChiiki_20120112135000!$A$84:$B$88)</c:f>
              <c:strCache>
                <c:ptCount val="10"/>
                <c:pt idx="0">
                  <c:v>粟国村</c:v>
                </c:pt>
                <c:pt idx="1">
                  <c:v>渡名喜村</c:v>
                </c:pt>
                <c:pt idx="2">
                  <c:v>大宜味村</c:v>
                </c:pt>
                <c:pt idx="3">
                  <c:v>伊是名村</c:v>
                </c:pt>
                <c:pt idx="4">
                  <c:v>国頭村</c:v>
                </c:pt>
                <c:pt idx="5">
                  <c:v>南風原町</c:v>
                </c:pt>
                <c:pt idx="6">
                  <c:v>宜野湾市</c:v>
                </c:pt>
                <c:pt idx="7">
                  <c:v>豊見城市</c:v>
                </c:pt>
                <c:pt idx="8">
                  <c:v>浦添市</c:v>
                </c:pt>
                <c:pt idx="9">
                  <c:v>西原町</c:v>
                </c:pt>
              </c:strCache>
            </c:strRef>
          </c:cat>
          <c:val>
            <c:numRef>
              <c:f>(StatChiiki_20120112135000!$C$47:$C$52,StatChiiki_20120112135000!$C$84:$C$88)</c:f>
            </c:numRef>
          </c:val>
        </c:ser>
        <c:ser>
          <c:idx val="1"/>
          <c:order val="1"/>
          <c:tx>
            <c:strRef>
              <c:f>StatChiiki_20120112135000!$D$46</c:f>
              <c:strCache>
                <c:ptCount val="1"/>
                <c:pt idx="0">
                  <c:v>１５歳未満人口（人）</c:v>
                </c:pt>
              </c:strCache>
            </c:strRef>
          </c:tx>
          <c:invertIfNegative val="0"/>
          <c:cat>
            <c:strRef>
              <c:f>(StatChiiki_20120112135000!$A$47:$B$52,StatChiiki_20120112135000!$A$84:$B$88)</c:f>
              <c:strCache>
                <c:ptCount val="10"/>
                <c:pt idx="0">
                  <c:v>粟国村</c:v>
                </c:pt>
                <c:pt idx="1">
                  <c:v>渡名喜村</c:v>
                </c:pt>
                <c:pt idx="2">
                  <c:v>大宜味村</c:v>
                </c:pt>
                <c:pt idx="3">
                  <c:v>伊是名村</c:v>
                </c:pt>
                <c:pt idx="4">
                  <c:v>国頭村</c:v>
                </c:pt>
                <c:pt idx="5">
                  <c:v>南風原町</c:v>
                </c:pt>
                <c:pt idx="6">
                  <c:v>宜野湾市</c:v>
                </c:pt>
                <c:pt idx="7">
                  <c:v>豊見城市</c:v>
                </c:pt>
                <c:pt idx="8">
                  <c:v>浦添市</c:v>
                </c:pt>
                <c:pt idx="9">
                  <c:v>西原町</c:v>
                </c:pt>
              </c:strCache>
            </c:strRef>
          </c:cat>
          <c:val>
            <c:numRef>
              <c:f>(StatChiiki_20120112135000!$D$47:$D$52,StatChiiki_20120112135000!$D$84:$D$88)</c:f>
              <c:numCache>
                <c:formatCode>General</c:formatCode>
                <c:ptCount val="10"/>
                <c:pt idx="0">
                  <c:v>147</c:v>
                </c:pt>
                <c:pt idx="1">
                  <c:v>63</c:v>
                </c:pt>
                <c:pt idx="2">
                  <c:v>426</c:v>
                </c:pt>
                <c:pt idx="3">
                  <c:v>352</c:v>
                </c:pt>
                <c:pt idx="4">
                  <c:v>840</c:v>
                </c:pt>
                <c:pt idx="5" formatCode="#,##0">
                  <c:v>6672</c:v>
                </c:pt>
                <c:pt idx="6" formatCode="#,##0">
                  <c:v>17331</c:v>
                </c:pt>
                <c:pt idx="7" formatCode="#,##0">
                  <c:v>10679</c:v>
                </c:pt>
                <c:pt idx="8" formatCode="#,##0">
                  <c:v>21528</c:v>
                </c:pt>
                <c:pt idx="9" formatCode="#,##0">
                  <c:v>6490</c:v>
                </c:pt>
              </c:numCache>
            </c:numRef>
          </c:val>
        </c:ser>
        <c:ser>
          <c:idx val="2"/>
          <c:order val="2"/>
          <c:tx>
            <c:strRef>
              <c:f>StatChiiki_20120112135000!$E$46</c:f>
              <c:strCache>
                <c:ptCount val="1"/>
                <c:pt idx="0">
                  <c:v>１５～６４歳人口（人）</c:v>
                </c:pt>
              </c:strCache>
            </c:strRef>
          </c:tx>
          <c:invertIfNegative val="0"/>
          <c:cat>
            <c:strRef>
              <c:f>(StatChiiki_20120112135000!$A$47:$B$52,StatChiiki_20120112135000!$A$84:$B$88)</c:f>
              <c:strCache>
                <c:ptCount val="10"/>
                <c:pt idx="0">
                  <c:v>粟国村</c:v>
                </c:pt>
                <c:pt idx="1">
                  <c:v>渡名喜村</c:v>
                </c:pt>
                <c:pt idx="2">
                  <c:v>大宜味村</c:v>
                </c:pt>
                <c:pt idx="3">
                  <c:v>伊是名村</c:v>
                </c:pt>
                <c:pt idx="4">
                  <c:v>国頭村</c:v>
                </c:pt>
                <c:pt idx="5">
                  <c:v>南風原町</c:v>
                </c:pt>
                <c:pt idx="6">
                  <c:v>宜野湾市</c:v>
                </c:pt>
                <c:pt idx="7">
                  <c:v>豊見城市</c:v>
                </c:pt>
                <c:pt idx="8">
                  <c:v>浦添市</c:v>
                </c:pt>
                <c:pt idx="9">
                  <c:v>西原町</c:v>
                </c:pt>
              </c:strCache>
            </c:strRef>
          </c:cat>
          <c:val>
            <c:numRef>
              <c:f>(StatChiiki_20120112135000!$E$47:$E$52,StatChiiki_20120112135000!$E$84:$E$88)</c:f>
              <c:numCache>
                <c:formatCode>General</c:formatCode>
                <c:ptCount val="10"/>
                <c:pt idx="0">
                  <c:v>465</c:v>
                </c:pt>
                <c:pt idx="1">
                  <c:v>303</c:v>
                </c:pt>
                <c:pt idx="2" formatCode="#,##0">
                  <c:v>1941</c:v>
                </c:pt>
                <c:pt idx="3">
                  <c:v>917</c:v>
                </c:pt>
                <c:pt idx="4" formatCode="#,##0">
                  <c:v>3198</c:v>
                </c:pt>
                <c:pt idx="5" formatCode="#,##0">
                  <c:v>22394</c:v>
                </c:pt>
                <c:pt idx="6" formatCode="#,##0">
                  <c:v>60835</c:v>
                </c:pt>
                <c:pt idx="7" formatCode="#,##0">
                  <c:v>35133</c:v>
                </c:pt>
                <c:pt idx="8" formatCode="#,##0">
                  <c:v>71343</c:v>
                </c:pt>
                <c:pt idx="9" formatCode="#,##0">
                  <c:v>23212</c:v>
                </c:pt>
              </c:numCache>
            </c:numRef>
          </c:val>
        </c:ser>
        <c:ser>
          <c:idx val="3"/>
          <c:order val="3"/>
          <c:tx>
            <c:strRef>
              <c:f>StatChiiki_20120112135000!$F$46</c:f>
              <c:strCache>
                <c:ptCount val="1"/>
                <c:pt idx="0">
                  <c:v>６５歳以上人口（人）</c:v>
                </c:pt>
              </c:strCache>
            </c:strRef>
          </c:tx>
          <c:invertIfNegative val="0"/>
          <c:cat>
            <c:strRef>
              <c:f>(StatChiiki_20120112135000!$A$47:$B$52,StatChiiki_20120112135000!$A$84:$B$88)</c:f>
              <c:strCache>
                <c:ptCount val="10"/>
                <c:pt idx="0">
                  <c:v>粟国村</c:v>
                </c:pt>
                <c:pt idx="1">
                  <c:v>渡名喜村</c:v>
                </c:pt>
                <c:pt idx="2">
                  <c:v>大宜味村</c:v>
                </c:pt>
                <c:pt idx="3">
                  <c:v>伊是名村</c:v>
                </c:pt>
                <c:pt idx="4">
                  <c:v>国頭村</c:v>
                </c:pt>
                <c:pt idx="5">
                  <c:v>南風原町</c:v>
                </c:pt>
                <c:pt idx="6">
                  <c:v>宜野湾市</c:v>
                </c:pt>
                <c:pt idx="7">
                  <c:v>豊見城市</c:v>
                </c:pt>
                <c:pt idx="8">
                  <c:v>浦添市</c:v>
                </c:pt>
                <c:pt idx="9">
                  <c:v>西原町</c:v>
                </c:pt>
              </c:strCache>
            </c:strRef>
          </c:cat>
          <c:val>
            <c:numRef>
              <c:f>(StatChiiki_20120112135000!$F$47:$F$52,StatChiiki_20120112135000!$F$84:$F$88)</c:f>
              <c:numCache>
                <c:formatCode>General</c:formatCode>
                <c:ptCount val="10"/>
                <c:pt idx="0">
                  <c:v>324</c:v>
                </c:pt>
                <c:pt idx="1">
                  <c:v>165</c:v>
                </c:pt>
                <c:pt idx="2" formatCode="#,##0">
                  <c:v>1004</c:v>
                </c:pt>
                <c:pt idx="3">
                  <c:v>491</c:v>
                </c:pt>
                <c:pt idx="4" formatCode="#,##0">
                  <c:v>1508</c:v>
                </c:pt>
                <c:pt idx="5" formatCode="#,##0">
                  <c:v>4461</c:v>
                </c:pt>
                <c:pt idx="6" formatCode="#,##0">
                  <c:v>11589</c:v>
                </c:pt>
                <c:pt idx="7" formatCode="#,##0">
                  <c:v>6704</c:v>
                </c:pt>
                <c:pt idx="8" formatCode="#,##0">
                  <c:v>13169</c:v>
                </c:pt>
                <c:pt idx="9" formatCode="#,##0">
                  <c:v>4024</c:v>
                </c:pt>
              </c:numCache>
            </c:numRef>
          </c:val>
        </c:ser>
        <c:dLbls>
          <c:showLegendKey val="0"/>
          <c:showVal val="0"/>
          <c:showCatName val="0"/>
          <c:showSerName val="0"/>
          <c:showPercent val="0"/>
          <c:showBubbleSize val="0"/>
        </c:dLbls>
        <c:gapWidth val="150"/>
        <c:overlap val="100"/>
        <c:axId val="24609152"/>
        <c:axId val="24610688"/>
      </c:barChart>
      <c:lineChart>
        <c:grouping val="standard"/>
        <c:varyColors val="0"/>
        <c:ser>
          <c:idx val="4"/>
          <c:order val="4"/>
          <c:tx>
            <c:strRef>
              <c:f>StatChiiki_20120112135000!$G$46</c:f>
              <c:strCache>
                <c:ptCount val="1"/>
                <c:pt idx="0">
                  <c:v>高齢化率</c:v>
                </c:pt>
              </c:strCache>
            </c:strRef>
          </c:tx>
          <c:spPr>
            <a:ln w="38100">
              <a:solidFill>
                <a:schemeClr val="accent6"/>
              </a:solidFill>
            </a:ln>
          </c:spPr>
          <c:marker>
            <c:symbol val="none"/>
          </c:marker>
          <c:dLbls>
            <c:dLbl>
              <c:idx val="9"/>
              <c:layout>
                <c:manualLayout>
                  <c:x val="-3.655926177694005E-2"/>
                  <c:y val="-1.4847915158021259E-2"/>
                </c:manualLayout>
              </c:layout>
              <c:dLblPos val="r"/>
              <c:showLegendKey val="0"/>
              <c:showVal val="1"/>
              <c:showCatName val="0"/>
              <c:showSerName val="0"/>
              <c:showPercent val="0"/>
              <c:showBubbleSize val="0"/>
            </c:dLbl>
            <c:txPr>
              <a:bodyPr/>
              <a:lstStyle/>
              <a:p>
                <a:pPr>
                  <a:defRPr sz="1800">
                    <a:solidFill>
                      <a:srgbClr val="C00000"/>
                    </a:solidFill>
                  </a:defRPr>
                </a:pPr>
                <a:endParaRPr lang="ja-JP"/>
              </a:p>
            </c:txPr>
            <c:dLblPos val="t"/>
            <c:showLegendKey val="0"/>
            <c:showVal val="1"/>
            <c:showCatName val="0"/>
            <c:showSerName val="0"/>
            <c:showPercent val="0"/>
            <c:showBubbleSize val="0"/>
            <c:showLeaderLines val="0"/>
          </c:dLbls>
          <c:cat>
            <c:strRef>
              <c:f>(StatChiiki_20120112135000!$A$47:$B$52,StatChiiki_20120112135000!$A$84:$B$88)</c:f>
              <c:strCache>
                <c:ptCount val="10"/>
                <c:pt idx="0">
                  <c:v>粟国村</c:v>
                </c:pt>
                <c:pt idx="1">
                  <c:v>渡名喜村</c:v>
                </c:pt>
                <c:pt idx="2">
                  <c:v>大宜味村</c:v>
                </c:pt>
                <c:pt idx="3">
                  <c:v>伊是名村</c:v>
                </c:pt>
                <c:pt idx="4">
                  <c:v>国頭村</c:v>
                </c:pt>
                <c:pt idx="5">
                  <c:v>南風原町</c:v>
                </c:pt>
                <c:pt idx="6">
                  <c:v>宜野湾市</c:v>
                </c:pt>
                <c:pt idx="7">
                  <c:v>豊見城市</c:v>
                </c:pt>
                <c:pt idx="8">
                  <c:v>浦添市</c:v>
                </c:pt>
                <c:pt idx="9">
                  <c:v>西原町</c:v>
                </c:pt>
              </c:strCache>
            </c:strRef>
          </c:cat>
          <c:val>
            <c:numRef>
              <c:f>(StatChiiki_20120112135000!$G$47:$G$52,StatChiiki_20120112135000!$G$84:$G$88)</c:f>
              <c:numCache>
                <c:formatCode>0.0_ </c:formatCode>
                <c:ptCount val="10"/>
                <c:pt idx="0">
                  <c:v>34.615384615384585</c:v>
                </c:pt>
                <c:pt idx="1">
                  <c:v>31.073446327683619</c:v>
                </c:pt>
                <c:pt idx="2">
                  <c:v>29.783447048353587</c:v>
                </c:pt>
                <c:pt idx="3">
                  <c:v>27.866061293984107</c:v>
                </c:pt>
                <c:pt idx="4">
                  <c:v>27.190768121168418</c:v>
                </c:pt>
                <c:pt idx="5">
                  <c:v>13.301726451382056</c:v>
                </c:pt>
                <c:pt idx="6">
                  <c:v>12.909801824683354</c:v>
                </c:pt>
                <c:pt idx="7">
                  <c:v>12.765633330794424</c:v>
                </c:pt>
                <c:pt idx="8">
                  <c:v>12.417844581278466</c:v>
                </c:pt>
                <c:pt idx="9">
                  <c:v>11.928971630154443</c:v>
                </c:pt>
              </c:numCache>
            </c:numRef>
          </c:val>
          <c:smooth val="0"/>
        </c:ser>
        <c:dLbls>
          <c:showLegendKey val="0"/>
          <c:showVal val="0"/>
          <c:showCatName val="0"/>
          <c:showSerName val="0"/>
          <c:showPercent val="0"/>
          <c:showBubbleSize val="0"/>
        </c:dLbls>
        <c:marker val="1"/>
        <c:smooth val="0"/>
        <c:axId val="24626304"/>
        <c:axId val="24612224"/>
      </c:lineChart>
      <c:catAx>
        <c:axId val="24609152"/>
        <c:scaling>
          <c:orientation val="minMax"/>
        </c:scaling>
        <c:delete val="0"/>
        <c:axPos val="b"/>
        <c:majorTickMark val="out"/>
        <c:minorTickMark val="none"/>
        <c:tickLblPos val="nextTo"/>
        <c:txPr>
          <a:bodyPr rot="0" vert="eaVert"/>
          <a:lstStyle/>
          <a:p>
            <a:pPr>
              <a:defRPr sz="1600"/>
            </a:pPr>
            <a:endParaRPr lang="ja-JP"/>
          </a:p>
        </c:txPr>
        <c:crossAx val="24610688"/>
        <c:crosses val="autoZero"/>
        <c:auto val="1"/>
        <c:lblAlgn val="ctr"/>
        <c:lblOffset val="100"/>
        <c:noMultiLvlLbl val="0"/>
      </c:catAx>
      <c:valAx>
        <c:axId val="24610688"/>
        <c:scaling>
          <c:orientation val="minMax"/>
        </c:scaling>
        <c:delete val="0"/>
        <c:axPos val="l"/>
        <c:majorGridlines/>
        <c:numFmt formatCode="General" sourceLinked="1"/>
        <c:majorTickMark val="out"/>
        <c:minorTickMark val="none"/>
        <c:tickLblPos val="nextTo"/>
        <c:txPr>
          <a:bodyPr/>
          <a:lstStyle/>
          <a:p>
            <a:pPr>
              <a:defRPr sz="1400"/>
            </a:pPr>
            <a:endParaRPr lang="ja-JP"/>
          </a:p>
        </c:txPr>
        <c:crossAx val="24609152"/>
        <c:crosses val="autoZero"/>
        <c:crossBetween val="between"/>
      </c:valAx>
      <c:valAx>
        <c:axId val="24612224"/>
        <c:scaling>
          <c:orientation val="minMax"/>
        </c:scaling>
        <c:delete val="0"/>
        <c:axPos val="r"/>
        <c:numFmt formatCode="0.0_ " sourceLinked="1"/>
        <c:majorTickMark val="out"/>
        <c:minorTickMark val="none"/>
        <c:tickLblPos val="nextTo"/>
        <c:txPr>
          <a:bodyPr/>
          <a:lstStyle/>
          <a:p>
            <a:pPr>
              <a:defRPr sz="1600">
                <a:solidFill>
                  <a:srgbClr val="C00000"/>
                </a:solidFill>
              </a:defRPr>
            </a:pPr>
            <a:endParaRPr lang="ja-JP"/>
          </a:p>
        </c:txPr>
        <c:crossAx val="24626304"/>
        <c:crosses val="max"/>
        <c:crossBetween val="between"/>
      </c:valAx>
      <c:catAx>
        <c:axId val="24626304"/>
        <c:scaling>
          <c:orientation val="minMax"/>
        </c:scaling>
        <c:delete val="1"/>
        <c:axPos val="b"/>
        <c:majorTickMark val="out"/>
        <c:minorTickMark val="none"/>
        <c:tickLblPos val="nextTo"/>
        <c:crossAx val="24612224"/>
        <c:crosses val="autoZero"/>
        <c:auto val="1"/>
        <c:lblAlgn val="ctr"/>
        <c:lblOffset val="100"/>
        <c:noMultiLvlLbl val="0"/>
      </c:catAx>
    </c:plotArea>
    <c:legend>
      <c:legendPos val="r"/>
      <c:layout>
        <c:manualLayout>
          <c:xMode val="edge"/>
          <c:yMode val="edge"/>
          <c:x val="0.10800377170898162"/>
          <c:y val="0.32607935005944444"/>
          <c:w val="0.26275752421291376"/>
          <c:h val="0.29414251830117927"/>
        </c:manualLayout>
      </c:layout>
      <c:overlay val="0"/>
      <c:txPr>
        <a:bodyPr/>
        <a:lstStyle/>
        <a:p>
          <a:pPr>
            <a:defRPr sz="1600"/>
          </a:pPr>
          <a:endParaRPr lang="ja-JP"/>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344555199836655"/>
          <c:y val="4.8205617989770681E-2"/>
          <c:w val="0.77762416253883326"/>
          <c:h val="0.70689825541966633"/>
        </c:manualLayout>
      </c:layout>
      <c:barChart>
        <c:barDir val="col"/>
        <c:grouping val="stacked"/>
        <c:varyColors val="0"/>
        <c:ser>
          <c:idx val="0"/>
          <c:order val="0"/>
          <c:tx>
            <c:strRef>
              <c:f>StatChiiki_20120112135000!$C$46</c:f>
              <c:strCache>
                <c:ptCount val="1"/>
                <c:pt idx="0">
                  <c:v>人口総数（人）</c:v>
                </c:pt>
              </c:strCache>
            </c:strRef>
          </c:tx>
          <c:invertIfNegative val="0"/>
          <c:cat>
            <c:strRef>
              <c:f>StatChiiki_20120112135000!$A$47:$B$52</c:f>
              <c:strCache>
                <c:ptCount val="5"/>
                <c:pt idx="0">
                  <c:v>粟国村</c:v>
                </c:pt>
                <c:pt idx="1">
                  <c:v>渡名喜村</c:v>
                </c:pt>
                <c:pt idx="2">
                  <c:v>大宜味村</c:v>
                </c:pt>
                <c:pt idx="3">
                  <c:v>伊是名村</c:v>
                </c:pt>
                <c:pt idx="4">
                  <c:v>国頭村</c:v>
                </c:pt>
              </c:strCache>
            </c:strRef>
          </c:cat>
          <c:val>
            <c:numRef>
              <c:f>StatChiiki_20120112135000!$C$47:$C$52</c:f>
            </c:numRef>
          </c:val>
        </c:ser>
        <c:ser>
          <c:idx val="1"/>
          <c:order val="1"/>
          <c:tx>
            <c:strRef>
              <c:f>StatChiiki_20120112135000!$D$46</c:f>
              <c:strCache>
                <c:ptCount val="1"/>
                <c:pt idx="0">
                  <c:v>１５歳未満人口（人）</c:v>
                </c:pt>
              </c:strCache>
            </c:strRef>
          </c:tx>
          <c:invertIfNegative val="0"/>
          <c:cat>
            <c:strRef>
              <c:f>StatChiiki_20120112135000!$A$47:$B$52</c:f>
              <c:strCache>
                <c:ptCount val="5"/>
                <c:pt idx="0">
                  <c:v>粟国村</c:v>
                </c:pt>
                <c:pt idx="1">
                  <c:v>渡名喜村</c:v>
                </c:pt>
                <c:pt idx="2">
                  <c:v>大宜味村</c:v>
                </c:pt>
                <c:pt idx="3">
                  <c:v>伊是名村</c:v>
                </c:pt>
                <c:pt idx="4">
                  <c:v>国頭村</c:v>
                </c:pt>
              </c:strCache>
            </c:strRef>
          </c:cat>
          <c:val>
            <c:numRef>
              <c:f>StatChiiki_20120112135000!$D$47:$D$52</c:f>
              <c:numCache>
                <c:formatCode>General</c:formatCode>
                <c:ptCount val="5"/>
                <c:pt idx="0">
                  <c:v>147</c:v>
                </c:pt>
                <c:pt idx="1">
                  <c:v>63</c:v>
                </c:pt>
                <c:pt idx="2">
                  <c:v>426</c:v>
                </c:pt>
                <c:pt idx="3">
                  <c:v>352</c:v>
                </c:pt>
                <c:pt idx="4">
                  <c:v>840</c:v>
                </c:pt>
              </c:numCache>
            </c:numRef>
          </c:val>
        </c:ser>
        <c:ser>
          <c:idx val="2"/>
          <c:order val="2"/>
          <c:tx>
            <c:strRef>
              <c:f>StatChiiki_20120112135000!$E$46</c:f>
              <c:strCache>
                <c:ptCount val="1"/>
                <c:pt idx="0">
                  <c:v>１５～６４歳人口（人）</c:v>
                </c:pt>
              </c:strCache>
            </c:strRef>
          </c:tx>
          <c:invertIfNegative val="0"/>
          <c:cat>
            <c:strRef>
              <c:f>StatChiiki_20120112135000!$A$47:$B$52</c:f>
              <c:strCache>
                <c:ptCount val="5"/>
                <c:pt idx="0">
                  <c:v>粟国村</c:v>
                </c:pt>
                <c:pt idx="1">
                  <c:v>渡名喜村</c:v>
                </c:pt>
                <c:pt idx="2">
                  <c:v>大宜味村</c:v>
                </c:pt>
                <c:pt idx="3">
                  <c:v>伊是名村</c:v>
                </c:pt>
                <c:pt idx="4">
                  <c:v>国頭村</c:v>
                </c:pt>
              </c:strCache>
            </c:strRef>
          </c:cat>
          <c:val>
            <c:numRef>
              <c:f>StatChiiki_20120112135000!$E$47:$E$52</c:f>
              <c:numCache>
                <c:formatCode>General</c:formatCode>
                <c:ptCount val="5"/>
                <c:pt idx="0">
                  <c:v>465</c:v>
                </c:pt>
                <c:pt idx="1">
                  <c:v>303</c:v>
                </c:pt>
                <c:pt idx="2" formatCode="#,##0">
                  <c:v>1941</c:v>
                </c:pt>
                <c:pt idx="3">
                  <c:v>917</c:v>
                </c:pt>
                <c:pt idx="4" formatCode="#,##0">
                  <c:v>3198</c:v>
                </c:pt>
              </c:numCache>
            </c:numRef>
          </c:val>
        </c:ser>
        <c:ser>
          <c:idx val="3"/>
          <c:order val="3"/>
          <c:tx>
            <c:strRef>
              <c:f>StatChiiki_20120112135000!$F$46</c:f>
              <c:strCache>
                <c:ptCount val="1"/>
                <c:pt idx="0">
                  <c:v>６５歳以上人口（人）</c:v>
                </c:pt>
              </c:strCache>
            </c:strRef>
          </c:tx>
          <c:invertIfNegative val="0"/>
          <c:cat>
            <c:strRef>
              <c:f>StatChiiki_20120112135000!$A$47:$B$52</c:f>
              <c:strCache>
                <c:ptCount val="5"/>
                <c:pt idx="0">
                  <c:v>粟国村</c:v>
                </c:pt>
                <c:pt idx="1">
                  <c:v>渡名喜村</c:v>
                </c:pt>
                <c:pt idx="2">
                  <c:v>大宜味村</c:v>
                </c:pt>
                <c:pt idx="3">
                  <c:v>伊是名村</c:v>
                </c:pt>
                <c:pt idx="4">
                  <c:v>国頭村</c:v>
                </c:pt>
              </c:strCache>
            </c:strRef>
          </c:cat>
          <c:val>
            <c:numRef>
              <c:f>StatChiiki_20120112135000!$F$47:$F$52</c:f>
              <c:numCache>
                <c:formatCode>General</c:formatCode>
                <c:ptCount val="5"/>
                <c:pt idx="0">
                  <c:v>324</c:v>
                </c:pt>
                <c:pt idx="1">
                  <c:v>165</c:v>
                </c:pt>
                <c:pt idx="2" formatCode="#,##0">
                  <c:v>1004</c:v>
                </c:pt>
                <c:pt idx="3">
                  <c:v>491</c:v>
                </c:pt>
                <c:pt idx="4" formatCode="#,##0">
                  <c:v>1508</c:v>
                </c:pt>
              </c:numCache>
            </c:numRef>
          </c:val>
        </c:ser>
        <c:dLbls>
          <c:showLegendKey val="0"/>
          <c:showVal val="0"/>
          <c:showCatName val="0"/>
          <c:showSerName val="0"/>
          <c:showPercent val="0"/>
          <c:showBubbleSize val="0"/>
        </c:dLbls>
        <c:gapWidth val="150"/>
        <c:overlap val="100"/>
        <c:axId val="24535808"/>
        <c:axId val="24537344"/>
      </c:barChart>
      <c:lineChart>
        <c:grouping val="standard"/>
        <c:varyColors val="0"/>
        <c:ser>
          <c:idx val="4"/>
          <c:order val="4"/>
          <c:tx>
            <c:strRef>
              <c:f>StatChiiki_20120112135000!$G$46</c:f>
              <c:strCache>
                <c:ptCount val="1"/>
                <c:pt idx="0">
                  <c:v>高齢化率</c:v>
                </c:pt>
              </c:strCache>
            </c:strRef>
          </c:tx>
          <c:marker>
            <c:symbol val="none"/>
          </c:marker>
          <c:dLbls>
            <c:dLbl>
              <c:idx val="4"/>
              <c:spPr>
                <a:solidFill>
                  <a:schemeClr val="bg1"/>
                </a:solidFill>
              </c:spPr>
              <c:txPr>
                <a:bodyPr/>
                <a:lstStyle/>
                <a:p>
                  <a:pPr>
                    <a:defRPr>
                      <a:solidFill>
                        <a:srgbClr val="C00000"/>
                      </a:solidFill>
                    </a:defRPr>
                  </a:pPr>
                  <a:endParaRPr lang="ja-JP"/>
                </a:p>
              </c:txPr>
              <c:dLblPos val="t"/>
              <c:showLegendKey val="0"/>
              <c:showVal val="1"/>
              <c:showCatName val="0"/>
              <c:showSerName val="0"/>
              <c:showPercent val="0"/>
              <c:showBubbleSize val="0"/>
            </c:dLbl>
            <c:txPr>
              <a:bodyPr/>
              <a:lstStyle/>
              <a:p>
                <a:pPr>
                  <a:defRPr>
                    <a:solidFill>
                      <a:srgbClr val="C00000"/>
                    </a:solidFill>
                  </a:defRPr>
                </a:pPr>
                <a:endParaRPr lang="ja-JP"/>
              </a:p>
            </c:txPr>
            <c:dLblPos val="t"/>
            <c:showLegendKey val="0"/>
            <c:showVal val="1"/>
            <c:showCatName val="0"/>
            <c:showSerName val="0"/>
            <c:showPercent val="0"/>
            <c:showBubbleSize val="0"/>
            <c:showLeaderLines val="0"/>
          </c:dLbls>
          <c:cat>
            <c:strRef>
              <c:f>StatChiiki_20120112135000!$A$47:$B$52</c:f>
              <c:strCache>
                <c:ptCount val="5"/>
                <c:pt idx="0">
                  <c:v>粟国村</c:v>
                </c:pt>
                <c:pt idx="1">
                  <c:v>渡名喜村</c:v>
                </c:pt>
                <c:pt idx="2">
                  <c:v>大宜味村</c:v>
                </c:pt>
                <c:pt idx="3">
                  <c:v>伊是名村</c:v>
                </c:pt>
                <c:pt idx="4">
                  <c:v>国頭村</c:v>
                </c:pt>
              </c:strCache>
            </c:strRef>
          </c:cat>
          <c:val>
            <c:numRef>
              <c:f>StatChiiki_20120112135000!$G$47:$G$52</c:f>
              <c:numCache>
                <c:formatCode>0.0_ </c:formatCode>
                <c:ptCount val="5"/>
                <c:pt idx="0">
                  <c:v>34.615384615384585</c:v>
                </c:pt>
                <c:pt idx="1">
                  <c:v>31.073446327683619</c:v>
                </c:pt>
                <c:pt idx="2">
                  <c:v>29.783447048353587</c:v>
                </c:pt>
                <c:pt idx="3">
                  <c:v>27.866061293984107</c:v>
                </c:pt>
                <c:pt idx="4">
                  <c:v>27.190768121168418</c:v>
                </c:pt>
              </c:numCache>
            </c:numRef>
          </c:val>
          <c:smooth val="0"/>
        </c:ser>
        <c:dLbls>
          <c:showLegendKey val="0"/>
          <c:showVal val="0"/>
          <c:showCatName val="0"/>
          <c:showSerName val="0"/>
          <c:showPercent val="0"/>
          <c:showBubbleSize val="0"/>
        </c:dLbls>
        <c:marker val="1"/>
        <c:smooth val="0"/>
        <c:axId val="24548864"/>
        <c:axId val="24547328"/>
      </c:lineChart>
      <c:catAx>
        <c:axId val="24535808"/>
        <c:scaling>
          <c:orientation val="minMax"/>
        </c:scaling>
        <c:delete val="0"/>
        <c:axPos val="b"/>
        <c:majorTickMark val="out"/>
        <c:minorTickMark val="none"/>
        <c:tickLblPos val="nextTo"/>
        <c:txPr>
          <a:bodyPr rot="0" vert="eaVert"/>
          <a:lstStyle/>
          <a:p>
            <a:pPr>
              <a:defRPr/>
            </a:pPr>
            <a:endParaRPr lang="ja-JP"/>
          </a:p>
        </c:txPr>
        <c:crossAx val="24537344"/>
        <c:crosses val="autoZero"/>
        <c:auto val="1"/>
        <c:lblAlgn val="ctr"/>
        <c:lblOffset val="100"/>
        <c:noMultiLvlLbl val="0"/>
      </c:catAx>
      <c:valAx>
        <c:axId val="24537344"/>
        <c:scaling>
          <c:orientation val="minMax"/>
        </c:scaling>
        <c:delete val="0"/>
        <c:axPos val="l"/>
        <c:majorGridlines/>
        <c:numFmt formatCode="General" sourceLinked="1"/>
        <c:majorTickMark val="out"/>
        <c:minorTickMark val="none"/>
        <c:tickLblPos val="nextTo"/>
        <c:crossAx val="24535808"/>
        <c:crosses val="autoZero"/>
        <c:crossBetween val="between"/>
      </c:valAx>
      <c:valAx>
        <c:axId val="24547328"/>
        <c:scaling>
          <c:orientation val="minMax"/>
        </c:scaling>
        <c:delete val="0"/>
        <c:axPos val="r"/>
        <c:numFmt formatCode="0.0_ " sourceLinked="1"/>
        <c:majorTickMark val="out"/>
        <c:minorTickMark val="none"/>
        <c:tickLblPos val="nextTo"/>
        <c:txPr>
          <a:bodyPr/>
          <a:lstStyle/>
          <a:p>
            <a:pPr>
              <a:defRPr>
                <a:solidFill>
                  <a:srgbClr val="C00000"/>
                </a:solidFill>
              </a:defRPr>
            </a:pPr>
            <a:endParaRPr lang="ja-JP"/>
          </a:p>
        </c:txPr>
        <c:crossAx val="24548864"/>
        <c:crosses val="max"/>
        <c:crossBetween val="between"/>
      </c:valAx>
      <c:catAx>
        <c:axId val="24548864"/>
        <c:scaling>
          <c:orientation val="minMax"/>
        </c:scaling>
        <c:delete val="1"/>
        <c:axPos val="b"/>
        <c:majorTickMark val="out"/>
        <c:minorTickMark val="none"/>
        <c:tickLblPos val="nextTo"/>
        <c:crossAx val="24547328"/>
        <c:crosses val="autoZero"/>
        <c:auto val="1"/>
        <c:lblAlgn val="ctr"/>
        <c:lblOffset val="100"/>
        <c:noMultiLvlLbl val="0"/>
      </c:catAx>
    </c:plotArea>
    <c:legend>
      <c:legendPos val="r"/>
      <c:layout>
        <c:manualLayout>
          <c:xMode val="edge"/>
          <c:yMode val="edge"/>
          <c:x val="0.10644307791305861"/>
          <c:y val="0.28847112273482184"/>
          <c:w val="0.26275752421291376"/>
          <c:h val="0.34514083297859111"/>
        </c:manualLayout>
      </c:layout>
      <c:overlay val="0"/>
    </c:legend>
    <c:plotVisOnly val="1"/>
    <c:dispBlanksAs val="gap"/>
    <c:showDLblsOverMax val="0"/>
  </c:chart>
  <c:txPr>
    <a:bodyPr/>
    <a:lstStyle/>
    <a:p>
      <a:pPr>
        <a:defRPr sz="1800"/>
      </a:pPr>
      <a:endParaRPr lang="ja-JP"/>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cdr:x>
      <cdr:y>0.10256</cdr:y>
    </cdr:from>
    <cdr:to>
      <cdr:x>0.5</cdr:x>
      <cdr:y>0.91078</cdr:y>
    </cdr:to>
    <cdr:cxnSp macro="">
      <cdr:nvCxnSpPr>
        <cdr:cNvPr id="3" name="直線コネクタ 2"/>
        <cdr:cNvCxnSpPr/>
      </cdr:nvCxnSpPr>
      <cdr:spPr>
        <a:xfrm xmlns:a="http://schemas.openxmlformats.org/drawingml/2006/main" flipV="1">
          <a:off x="4392488" y="576064"/>
          <a:ext cx="0" cy="4539463"/>
        </a:xfrm>
        <a:prstGeom xmlns:a="http://schemas.openxmlformats.org/drawingml/2006/main" prst="line">
          <a:avLst/>
        </a:prstGeom>
        <a:ln xmlns:a="http://schemas.openxmlformats.org/drawingml/2006/main" w="12700"/>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dr:relSizeAnchor xmlns:cdr="http://schemas.openxmlformats.org/drawingml/2006/chartDrawing">
    <cdr:from>
      <cdr:x>0.5</cdr:x>
      <cdr:y>0.19231</cdr:y>
    </cdr:from>
    <cdr:to>
      <cdr:x>0.59016</cdr:x>
      <cdr:y>0.30128</cdr:y>
    </cdr:to>
    <cdr:sp macro="" textlink="">
      <cdr:nvSpPr>
        <cdr:cNvPr id="4" name="右矢印 3"/>
        <cdr:cNvSpPr/>
      </cdr:nvSpPr>
      <cdr:spPr>
        <a:xfrm xmlns:a="http://schemas.openxmlformats.org/drawingml/2006/main">
          <a:off x="4392488" y="1080120"/>
          <a:ext cx="792088" cy="612068"/>
        </a:xfrm>
        <a:prstGeom xmlns:a="http://schemas.openxmlformats.org/drawingml/2006/main" prst="rightArrow">
          <a:avLst/>
        </a:prstGeom>
        <a:ln xmlns:a="http://schemas.openxmlformats.org/drawingml/2006/main">
          <a:solidFill>
            <a:srgbClr val="FF0000"/>
          </a:solid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ja-JP" altLang="en-US" sz="1600" b="1" i="0" dirty="0" smtClean="0"/>
            <a:t>推計</a:t>
          </a:r>
          <a:endParaRPr lang="ja-JP" sz="1600" b="1" i="0" dirty="0"/>
        </a:p>
      </cdr:txBody>
    </cdr:sp>
  </cdr:relSizeAnchor>
  <cdr:relSizeAnchor xmlns:cdr="http://schemas.openxmlformats.org/drawingml/2006/chartDrawing">
    <cdr:from>
      <cdr:x>0.0596</cdr:x>
      <cdr:y>0.65787</cdr:y>
    </cdr:from>
    <cdr:to>
      <cdr:x>0.80268</cdr:x>
      <cdr:y>0.65787</cdr:y>
    </cdr:to>
    <cdr:cxnSp macro="">
      <cdr:nvCxnSpPr>
        <cdr:cNvPr id="5" name="直線コネクタ 4"/>
        <cdr:cNvCxnSpPr/>
      </cdr:nvCxnSpPr>
      <cdr:spPr>
        <a:xfrm xmlns:a="http://schemas.openxmlformats.org/drawingml/2006/main">
          <a:off x="537077" y="4073976"/>
          <a:ext cx="6696744" cy="0"/>
        </a:xfrm>
        <a:prstGeom xmlns:a="http://schemas.openxmlformats.org/drawingml/2006/main" prst="line">
          <a:avLst/>
        </a:prstGeom>
        <a:ln xmlns:a="http://schemas.openxmlformats.org/drawingml/2006/main" w="57150">
          <a:solidFill>
            <a:srgbClr val="9751CB"/>
          </a:solidFill>
        </a:ln>
      </cdr:spPr>
      <cdr:style>
        <a:lnRef xmlns:a="http://schemas.openxmlformats.org/drawingml/2006/main" idx="1">
          <a:schemeClr val="accent6"/>
        </a:lnRef>
        <a:fillRef xmlns:a="http://schemas.openxmlformats.org/drawingml/2006/main" idx="0">
          <a:schemeClr val="accent6"/>
        </a:fillRef>
        <a:effectRef xmlns:a="http://schemas.openxmlformats.org/drawingml/2006/main" idx="0">
          <a:schemeClr val="accent6"/>
        </a:effectRef>
        <a:fontRef xmlns:a="http://schemas.openxmlformats.org/drawingml/2006/main" idx="minor">
          <a:schemeClr val="tx1"/>
        </a:fontRef>
      </cdr:style>
    </cdr:cxnSp>
  </cdr:relSizeAnchor>
  <cdr:relSizeAnchor xmlns:cdr="http://schemas.openxmlformats.org/drawingml/2006/chartDrawing">
    <cdr:from>
      <cdr:x>0.82422</cdr:x>
      <cdr:y>0.75581</cdr:y>
    </cdr:from>
    <cdr:to>
      <cdr:x>1</cdr:x>
      <cdr:y>0.83721</cdr:y>
    </cdr:to>
    <cdr:sp macro="" textlink="">
      <cdr:nvSpPr>
        <cdr:cNvPr id="6" name="角丸四角形吹き出し 5"/>
        <cdr:cNvSpPr/>
      </cdr:nvSpPr>
      <cdr:spPr>
        <a:xfrm xmlns:a="http://schemas.openxmlformats.org/drawingml/2006/main">
          <a:off x="7427871" y="4680520"/>
          <a:ext cx="1584176" cy="504056"/>
        </a:xfrm>
        <a:prstGeom xmlns:a="http://schemas.openxmlformats.org/drawingml/2006/main" prst="wedgeRoundRectCallout">
          <a:avLst>
            <a:gd name="adj1" fmla="val -61676"/>
            <a:gd name="adj2" fmla="val -15606"/>
            <a:gd name="adj3" fmla="val 16667"/>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ja-JP" altLang="en-US" sz="2000" b="1" dirty="0"/>
            <a:t>高齢化社会</a:t>
          </a:r>
          <a:endParaRPr lang="ja-JP" sz="2000" b="1" dirty="0"/>
        </a:p>
      </cdr:txBody>
    </cdr:sp>
  </cdr:relSizeAnchor>
  <cdr:relSizeAnchor xmlns:cdr="http://schemas.openxmlformats.org/drawingml/2006/chartDrawing">
    <cdr:from>
      <cdr:x>0.63123</cdr:x>
      <cdr:y>0.67442</cdr:y>
    </cdr:from>
    <cdr:to>
      <cdr:x>0.80701</cdr:x>
      <cdr:y>0.75581</cdr:y>
    </cdr:to>
    <cdr:sp macro="" textlink="">
      <cdr:nvSpPr>
        <cdr:cNvPr id="7" name="角丸四角形吹き出し 6"/>
        <cdr:cNvSpPr/>
      </cdr:nvSpPr>
      <cdr:spPr>
        <a:xfrm xmlns:a="http://schemas.openxmlformats.org/drawingml/2006/main">
          <a:off x="5688633" y="4176464"/>
          <a:ext cx="1584176" cy="504056"/>
        </a:xfrm>
        <a:prstGeom xmlns:a="http://schemas.openxmlformats.org/drawingml/2006/main" prst="wedgeRoundRectCallout">
          <a:avLst>
            <a:gd name="adj1" fmla="val -34259"/>
            <a:gd name="adj2" fmla="val -62470"/>
            <a:gd name="adj3" fmla="val 16667"/>
          </a:avLst>
        </a:prstGeom>
        <a:solidFill xmlns:a="http://schemas.openxmlformats.org/drawingml/2006/main">
          <a:srgbClr val="9751CB"/>
        </a:solidFill>
        <a:ln xmlns:a="http://schemas.openxmlformats.org/drawingml/2006/main">
          <a:solidFill>
            <a:srgbClr val="9751CB"/>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ja-JP" altLang="en-US" sz="2000" b="1" dirty="0" smtClean="0"/>
            <a:t>高齢社会</a:t>
          </a:r>
          <a:endParaRPr lang="ja-JP" sz="20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746A1A-E5D7-490F-8D0A-DF713AF550D8}" type="datetimeFigureOut">
              <a:rPr kumimoji="1" lang="ja-JP" altLang="en-US" smtClean="0"/>
              <a:pPr/>
              <a:t>2012/3/13</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2756D9-83EE-4AE2-9DFA-1C624DF15756}" type="slidenum">
              <a:rPr kumimoji="1" lang="ja-JP" altLang="en-US" smtClean="0"/>
              <a:pPr/>
              <a:t>‹#›</a:t>
            </a:fld>
            <a:endParaRPr kumimoji="1" lang="ja-JP" altLang="en-US"/>
          </a:p>
        </p:txBody>
      </p:sp>
    </p:spTree>
    <p:extLst>
      <p:ext uri="{BB962C8B-B14F-4D97-AF65-F5344CB8AC3E}">
        <p14:creationId xmlns:p14="http://schemas.microsoft.com/office/powerpoint/2010/main" val="306451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C1CB5C-68E3-448A-88B8-C31858B07BD9}" type="datetimeFigureOut">
              <a:rPr kumimoji="1" lang="ja-JP" altLang="en-US" smtClean="0"/>
              <a:pPr/>
              <a:t>2012/3/13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2C340D-62F0-4FEF-A121-A67D053F6480}" type="slidenum">
              <a:rPr kumimoji="1" lang="ja-JP" altLang="en-US" smtClean="0"/>
              <a:pPr/>
              <a:t>‹#›</a:t>
            </a:fld>
            <a:endParaRPr kumimoji="1" lang="ja-JP" altLang="en-US"/>
          </a:p>
        </p:txBody>
      </p:sp>
    </p:spTree>
    <p:extLst>
      <p:ext uri="{BB962C8B-B14F-4D97-AF65-F5344CB8AC3E}">
        <p14:creationId xmlns:p14="http://schemas.microsoft.com/office/powerpoint/2010/main" val="42712298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山口百恵、引退公演</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長島茂雄が巨人軍監督を辞任</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王貞治、現役引退を発表</a:t>
            </a:r>
          </a:p>
          <a:p>
            <a:r>
              <a:rPr lang="ja-JP" altLang="en-US" dirty="0" smtClean="0"/>
              <a:t>校内暴力・家庭内暴力急増</a:t>
            </a:r>
            <a:endParaRPr lang="en-US" altLang="ja-JP" dirty="0" smtClean="0"/>
          </a:p>
          <a:p>
            <a:r>
              <a:rPr lang="ja-JP" altLang="en-US" dirty="0" smtClean="0"/>
              <a:t>漫才ブーム</a:t>
            </a:r>
            <a:endParaRPr lang="en-US" altLang="ja-JP" dirty="0" smtClean="0"/>
          </a:p>
          <a:p>
            <a:r>
              <a:rPr lang="ja-JP" altLang="en-US" dirty="0" smtClean="0"/>
              <a:t>ルービックキューブ流行</a:t>
            </a:r>
            <a:endParaRPr lang="en-US" altLang="ja-JP" dirty="0" smtClean="0"/>
          </a:p>
          <a:p>
            <a:r>
              <a:rPr lang="ja-JP" altLang="en-US" dirty="0" smtClean="0"/>
              <a:t>雑誌創刊ブーム</a:t>
            </a:r>
            <a:endParaRPr lang="en-US" altLang="ja-JP" dirty="0" smtClean="0"/>
          </a:p>
          <a:p>
            <a:r>
              <a:rPr lang="ja-JP" altLang="en-US" dirty="0" smtClean="0"/>
              <a:t>「チョロＱ］（タカラ）登場</a:t>
            </a:r>
          </a:p>
          <a:p>
            <a:endParaRPr kumimoji="1" lang="ja-JP" altLang="en-US" dirty="0"/>
          </a:p>
        </p:txBody>
      </p:sp>
      <p:sp>
        <p:nvSpPr>
          <p:cNvPr id="4" name="スライド番号プレースホルダー 3"/>
          <p:cNvSpPr>
            <a:spLocks noGrp="1"/>
          </p:cNvSpPr>
          <p:nvPr>
            <p:ph type="sldNum" sz="quarter" idx="10"/>
          </p:nvPr>
        </p:nvSpPr>
        <p:spPr/>
        <p:txBody>
          <a:bodyPr/>
          <a:lstStyle/>
          <a:p>
            <a:fld id="{ECFE8070-2C48-4A1F-A07C-159C28265C0E}" type="slidenum">
              <a:rPr kumimoji="1" lang="ja-JP" altLang="en-US" smtClean="0"/>
              <a:pPr/>
              <a:t>10</a:t>
            </a:fld>
            <a:endParaRPr kumimoji="1" lang="ja-JP" altLang="en-US"/>
          </a:p>
        </p:txBody>
      </p:sp>
    </p:spTree>
    <p:extLst>
      <p:ext uri="{BB962C8B-B14F-4D97-AF65-F5344CB8AC3E}">
        <p14:creationId xmlns:p14="http://schemas.microsoft.com/office/powerpoint/2010/main" val="3461413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日航ジャンボ機</a:t>
            </a:r>
            <a:r>
              <a:rPr lang="en-US" altLang="ja-JP" dirty="0" smtClean="0"/>
              <a:t>123</a:t>
            </a:r>
            <a:r>
              <a:rPr lang="ja-JP" altLang="en-US" dirty="0" smtClean="0"/>
              <a:t>便群馬県に墜落</a:t>
            </a:r>
          </a:p>
          <a:p>
            <a:r>
              <a:rPr lang="ja-JP" altLang="en-US" dirty="0" smtClean="0"/>
              <a:t>ファミコンブーム</a:t>
            </a:r>
            <a:endParaRPr lang="en-US" altLang="ja-JP" dirty="0" smtClean="0"/>
          </a:p>
          <a:p>
            <a:r>
              <a:rPr lang="ja-JP" altLang="en-US" dirty="0" smtClean="0"/>
              <a:t>全国小・中学校で「いじめ」横行</a:t>
            </a:r>
            <a:br>
              <a:rPr lang="ja-JP" altLang="en-US" dirty="0" smtClean="0"/>
            </a:br>
            <a:r>
              <a:rPr lang="ja-JP" altLang="en-US" dirty="0" smtClean="0"/>
              <a:t>阪神タイガース</a:t>
            </a:r>
            <a:r>
              <a:rPr lang="en-US" altLang="ja-JP" dirty="0" smtClean="0"/>
              <a:t>21</a:t>
            </a:r>
            <a:r>
              <a:rPr lang="ja-JP" altLang="en-US" dirty="0" smtClean="0"/>
              <a:t>年ぶりに優勝，トラフィーバー</a:t>
            </a:r>
            <a:endParaRPr lang="en-US" altLang="ja-JP" dirty="0" smtClean="0"/>
          </a:p>
          <a:p>
            <a:r>
              <a:rPr lang="ja-JP" altLang="en-US" dirty="0" smtClean="0"/>
              <a:t>激辛ブーム</a:t>
            </a:r>
          </a:p>
          <a:p>
            <a:endParaRPr kumimoji="1" lang="ja-JP" altLang="en-US" dirty="0"/>
          </a:p>
        </p:txBody>
      </p:sp>
      <p:sp>
        <p:nvSpPr>
          <p:cNvPr id="4" name="スライド番号プレースホルダー 3"/>
          <p:cNvSpPr>
            <a:spLocks noGrp="1"/>
          </p:cNvSpPr>
          <p:nvPr>
            <p:ph type="sldNum" sz="quarter" idx="10"/>
          </p:nvPr>
        </p:nvSpPr>
        <p:spPr/>
        <p:txBody>
          <a:bodyPr/>
          <a:lstStyle/>
          <a:p>
            <a:fld id="{ECFE8070-2C48-4A1F-A07C-159C28265C0E}" type="slidenum">
              <a:rPr kumimoji="1" lang="ja-JP" altLang="en-US" smtClean="0"/>
              <a:pPr/>
              <a:t>11</a:t>
            </a:fld>
            <a:endParaRPr kumimoji="1" lang="ja-JP" altLang="en-US"/>
          </a:p>
        </p:txBody>
      </p:sp>
    </p:spTree>
    <p:extLst>
      <p:ext uri="{BB962C8B-B14F-4D97-AF65-F5344CB8AC3E}">
        <p14:creationId xmlns:p14="http://schemas.microsoft.com/office/powerpoint/2010/main" val="3166278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平均寿命の延びと、少子化という</a:t>
            </a:r>
            <a:r>
              <a:rPr kumimoji="1" lang="en-US" altLang="ja-JP" dirty="0" smtClean="0"/>
              <a:t>2</a:t>
            </a:r>
            <a:r>
              <a:rPr kumimoji="1" lang="ja-JP" altLang="en-US" dirty="0" smtClean="0"/>
              <a:t>代要因により少子高齢化が進み、</a:t>
            </a:r>
            <a:r>
              <a:rPr kumimoji="1" lang="ja-JP" altLang="ja-JP" sz="1200" kern="1200" dirty="0" smtClean="0">
                <a:solidFill>
                  <a:schemeClr val="tx1"/>
                </a:solidFill>
                <a:effectLst/>
                <a:latin typeface="+mn-lt"/>
                <a:ea typeface="+mn-ea"/>
                <a:cs typeface="+mn-cs"/>
              </a:rPr>
              <a:t>我が国の高齢化率は</a:t>
            </a:r>
            <a:r>
              <a:rPr kumimoji="1" lang="en-US" altLang="ja-JP" sz="1200" kern="1200" dirty="0" smtClean="0">
                <a:solidFill>
                  <a:schemeClr val="tx1"/>
                </a:solidFill>
                <a:effectLst/>
                <a:latin typeface="+mn-lt"/>
                <a:ea typeface="+mn-ea"/>
                <a:cs typeface="+mn-cs"/>
              </a:rPr>
              <a:t>2005</a:t>
            </a:r>
            <a:r>
              <a:rPr kumimoji="1" lang="ja-JP" altLang="ja-JP" sz="1200" kern="1200" dirty="0" smtClean="0">
                <a:solidFill>
                  <a:schemeClr val="tx1"/>
                </a:solidFill>
                <a:effectLst/>
                <a:latin typeface="+mn-lt"/>
                <a:ea typeface="+mn-ea"/>
                <a:cs typeface="+mn-cs"/>
              </a:rPr>
              <a:t>年から他の先進国を上回って世界一となり，</a:t>
            </a:r>
            <a:r>
              <a:rPr kumimoji="1" lang="en-US" altLang="ja-JP" sz="1200" kern="1200" dirty="0" smtClean="0">
                <a:solidFill>
                  <a:schemeClr val="tx1"/>
                </a:solidFill>
                <a:effectLst/>
                <a:latin typeface="+mn-lt"/>
                <a:ea typeface="+mn-ea"/>
                <a:cs typeface="+mn-cs"/>
              </a:rPr>
              <a:t>2010</a:t>
            </a:r>
            <a:r>
              <a:rPr kumimoji="1" lang="ja-JP" altLang="ja-JP" sz="1200" kern="1200" dirty="0" smtClean="0">
                <a:solidFill>
                  <a:schemeClr val="tx1"/>
                </a:solidFill>
                <a:effectLst/>
                <a:latin typeface="+mn-lt"/>
                <a:ea typeface="+mn-ea"/>
                <a:cs typeface="+mn-cs"/>
              </a:rPr>
              <a:t>年現在，</a:t>
            </a:r>
            <a:r>
              <a:rPr kumimoji="1" lang="en-US" altLang="ja-JP" sz="1200" kern="1200" dirty="0" smtClean="0">
                <a:solidFill>
                  <a:schemeClr val="tx1"/>
                </a:solidFill>
                <a:effectLst/>
                <a:latin typeface="+mn-lt"/>
                <a:ea typeface="+mn-ea"/>
                <a:cs typeface="+mn-cs"/>
              </a:rPr>
              <a:t>23.1%</a:t>
            </a:r>
            <a:r>
              <a:rPr kumimoji="1" lang="ja-JP" altLang="ja-JP" sz="1200" kern="1200" dirty="0" smtClean="0">
                <a:solidFill>
                  <a:schemeClr val="tx1"/>
                </a:solidFill>
                <a:effectLst/>
                <a:latin typeface="+mn-lt"/>
                <a:ea typeface="+mn-ea"/>
                <a:cs typeface="+mn-cs"/>
              </a:rPr>
              <a:t>となってい</a:t>
            </a:r>
            <a:r>
              <a:rPr kumimoji="1" lang="ja-JP" altLang="en-US" sz="1200" kern="1200" dirty="0" smtClean="0">
                <a:solidFill>
                  <a:schemeClr val="tx1"/>
                </a:solidFill>
                <a:effectLst/>
                <a:latin typeface="+mn-lt"/>
                <a:ea typeface="+mn-ea"/>
                <a:cs typeface="+mn-cs"/>
              </a:rPr>
              <a:t>ます</a:t>
            </a:r>
            <a:r>
              <a:rPr kumimoji="1" lang="ja-JP" altLang="ja-JP" sz="1200" kern="1200" dirty="0" smtClean="0">
                <a:solidFill>
                  <a:schemeClr val="tx1"/>
                </a:solidFill>
                <a:effectLst/>
                <a:latin typeface="+mn-lt"/>
                <a:ea typeface="+mn-ea"/>
                <a:cs typeface="+mn-cs"/>
              </a:rPr>
              <a:t>。</a:t>
            </a:r>
            <a:endParaRPr kumimoji="1" lang="ja-JP" altLang="en-US" dirty="0"/>
          </a:p>
        </p:txBody>
      </p:sp>
      <p:sp>
        <p:nvSpPr>
          <p:cNvPr id="4" name="スライド番号プレースホルダー 3"/>
          <p:cNvSpPr>
            <a:spLocks noGrp="1"/>
          </p:cNvSpPr>
          <p:nvPr>
            <p:ph type="sldNum" sz="quarter" idx="10"/>
          </p:nvPr>
        </p:nvSpPr>
        <p:spPr/>
        <p:txBody>
          <a:bodyPr/>
          <a:lstStyle/>
          <a:p>
            <a:fld id="{ECFE8070-2C48-4A1F-A07C-159C28265C0E}" type="slidenum">
              <a:rPr kumimoji="1" lang="ja-JP" altLang="en-US" smtClean="0"/>
              <a:pPr/>
              <a:t>18</a:t>
            </a:fld>
            <a:endParaRPr kumimoji="1" lang="ja-JP" altLang="en-US"/>
          </a:p>
        </p:txBody>
      </p:sp>
    </p:spTree>
    <p:extLst>
      <p:ext uri="{BB962C8B-B14F-4D97-AF65-F5344CB8AC3E}">
        <p14:creationId xmlns:p14="http://schemas.microsoft.com/office/powerpoint/2010/main" val="29456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CFE8070-2C48-4A1F-A07C-159C28265C0E}" type="slidenum">
              <a:rPr kumimoji="1" lang="ja-JP" altLang="en-US" smtClean="0"/>
              <a:pPr/>
              <a:t>2</a:t>
            </a:fld>
            <a:endParaRPr kumimoji="1" lang="ja-JP" altLang="en-US"/>
          </a:p>
        </p:txBody>
      </p:sp>
    </p:spTree>
    <p:extLst>
      <p:ext uri="{BB962C8B-B14F-4D97-AF65-F5344CB8AC3E}">
        <p14:creationId xmlns:p14="http://schemas.microsoft.com/office/powerpoint/2010/main" val="39123734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私たちの生活は、急な出費や不慮の事故などが起こるとこれまでの生活が送りづらくなることがある。しかし、そんなときでも少しの出費で回避し、これまで通りの生活を送れるようにしてくれるのが・・・</a:t>
            </a:r>
            <a:endParaRPr kumimoji="1" lang="ja-JP" altLang="en-US" dirty="0"/>
          </a:p>
        </p:txBody>
      </p:sp>
      <p:sp>
        <p:nvSpPr>
          <p:cNvPr id="4" name="スライド番号プレースホルダー 3"/>
          <p:cNvSpPr>
            <a:spLocks noGrp="1"/>
          </p:cNvSpPr>
          <p:nvPr>
            <p:ph type="sldNum" sz="quarter" idx="10"/>
          </p:nvPr>
        </p:nvSpPr>
        <p:spPr/>
        <p:txBody>
          <a:bodyPr/>
          <a:lstStyle/>
          <a:p>
            <a:fld id="{F62C340D-62F0-4FEF-A121-A67D053F6480}" type="slidenum">
              <a:rPr kumimoji="1" lang="ja-JP" altLang="en-US" smtClean="0"/>
              <a:pPr/>
              <a:t>27</a:t>
            </a:fld>
            <a:endParaRPr kumimoji="1" lang="ja-JP" altLang="en-US"/>
          </a:p>
        </p:txBody>
      </p:sp>
    </p:spTree>
    <p:extLst>
      <p:ext uri="{BB962C8B-B14F-4D97-AF65-F5344CB8AC3E}">
        <p14:creationId xmlns:p14="http://schemas.microsoft.com/office/powerpoint/2010/main" val="9133975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社会保障制度といいます。この考え方は、先ほどの法律や考え方のうちのどれと同じですか？</a:t>
            </a:r>
            <a:endParaRPr kumimoji="1" lang="ja-JP" altLang="en-US" dirty="0"/>
          </a:p>
        </p:txBody>
      </p:sp>
      <p:sp>
        <p:nvSpPr>
          <p:cNvPr id="4" name="スライド番号プレースホルダー 3"/>
          <p:cNvSpPr>
            <a:spLocks noGrp="1"/>
          </p:cNvSpPr>
          <p:nvPr>
            <p:ph type="sldNum" sz="quarter" idx="10"/>
          </p:nvPr>
        </p:nvSpPr>
        <p:spPr/>
        <p:txBody>
          <a:bodyPr/>
          <a:lstStyle/>
          <a:p>
            <a:fld id="{F62C340D-62F0-4FEF-A121-A67D053F6480}" type="slidenum">
              <a:rPr kumimoji="1" lang="ja-JP" altLang="en-US" smtClean="0"/>
              <a:pPr/>
              <a:t>28</a:t>
            </a:fld>
            <a:endParaRPr kumimoji="1" lang="ja-JP" altLang="en-US"/>
          </a:p>
        </p:txBody>
      </p:sp>
    </p:spTree>
    <p:extLst>
      <p:ext uri="{BB962C8B-B14F-4D97-AF65-F5344CB8AC3E}">
        <p14:creationId xmlns:p14="http://schemas.microsoft.com/office/powerpoint/2010/main" val="17733033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社会保障制度は、大きく、次の</a:t>
            </a:r>
            <a:r>
              <a:rPr kumimoji="1" lang="en-US" altLang="ja-JP" dirty="0" smtClean="0"/>
              <a:t>4</a:t>
            </a:r>
            <a:r>
              <a:rPr kumimoji="1" lang="ja-JP" altLang="en-US" dirty="0" smtClean="0"/>
              <a:t>つからなっています。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F62C340D-62F0-4FEF-A121-A67D053F6480}" type="slidenum">
              <a:rPr kumimoji="1" lang="ja-JP" altLang="en-US" smtClean="0"/>
              <a:pPr/>
              <a:t>29</a:t>
            </a:fld>
            <a:endParaRPr kumimoji="1" lang="ja-JP" altLang="en-US"/>
          </a:p>
        </p:txBody>
      </p:sp>
    </p:spTree>
    <p:extLst>
      <p:ext uri="{BB962C8B-B14F-4D97-AF65-F5344CB8AC3E}">
        <p14:creationId xmlns:p14="http://schemas.microsoft.com/office/powerpoint/2010/main" val="1324100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プロ野球東西対抗戦</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天皇、人間宣言</a:t>
            </a:r>
            <a:r>
              <a:rPr lang="en-US" altLang="ja-JP" dirty="0" smtClean="0"/>
              <a:t>(</a:t>
            </a:r>
            <a:r>
              <a:rPr lang="ja-JP" altLang="en-US" dirty="0" smtClean="0"/>
              <a:t>昭和</a:t>
            </a:r>
            <a:r>
              <a:rPr lang="en-US" altLang="ja-JP" dirty="0" smtClean="0"/>
              <a:t>21</a:t>
            </a:r>
            <a:r>
              <a:rPr lang="ja-JP" altLang="en-US" dirty="0" smtClean="0"/>
              <a:t>年）</a:t>
            </a:r>
          </a:p>
          <a:p>
            <a:endParaRPr kumimoji="1" lang="ja-JP" altLang="en-US" dirty="0"/>
          </a:p>
        </p:txBody>
      </p:sp>
      <p:sp>
        <p:nvSpPr>
          <p:cNvPr id="4" name="スライド番号プレースホルダー 3"/>
          <p:cNvSpPr>
            <a:spLocks noGrp="1"/>
          </p:cNvSpPr>
          <p:nvPr>
            <p:ph type="sldNum" sz="quarter" idx="10"/>
          </p:nvPr>
        </p:nvSpPr>
        <p:spPr/>
        <p:txBody>
          <a:bodyPr/>
          <a:lstStyle/>
          <a:p>
            <a:fld id="{ECFE8070-2C48-4A1F-A07C-159C28265C0E}" type="slidenum">
              <a:rPr kumimoji="1" lang="ja-JP" altLang="en-US" smtClean="0"/>
              <a:pPr/>
              <a:t>3</a:t>
            </a:fld>
            <a:endParaRPr kumimoji="1" lang="ja-JP" altLang="en-US"/>
          </a:p>
        </p:txBody>
      </p:sp>
    </p:spTree>
    <p:extLst>
      <p:ext uri="{BB962C8B-B14F-4D97-AF65-F5344CB8AC3E}">
        <p14:creationId xmlns:p14="http://schemas.microsoft.com/office/powerpoint/2010/main" val="33257067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30</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31</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 メリット１　老後をずっと支える終身の年金</a:t>
            </a:r>
          </a:p>
          <a:p>
            <a:r>
              <a:rPr lang="ja-JP" altLang="en-US" dirty="0" smtClean="0"/>
              <a:t>国民年金（こくみんねんきん）とは、日本国内に住所のある２０歳以上６０歳未満のすべての人が強制加入し、老齢・障害・死亡の保険事故に該当したときに「基礎年金」を支給する公的年金制度です。</a:t>
            </a:r>
          </a:p>
          <a:p>
            <a:r>
              <a:rPr lang="ja-JP" altLang="en-US" dirty="0" smtClean="0"/>
              <a:t>★ メリット２　不測の事態に備える保険としての年金</a:t>
            </a:r>
          </a:p>
          <a:p>
            <a:r>
              <a:rPr lang="ja-JP" altLang="en-US" dirty="0" smtClean="0"/>
              <a:t>国民年金は老後だけでなく、加入者が事故や病気で障害が残った場合は「</a:t>
            </a:r>
            <a:r>
              <a:rPr lang="ja-JP" altLang="en-US" b="1" dirty="0" smtClean="0"/>
              <a:t>障害基礎年金</a:t>
            </a:r>
            <a:r>
              <a:rPr lang="ja-JP" altLang="en-US" dirty="0" smtClean="0"/>
              <a:t>」が支給され、死亡したときは、その遺族に「</a:t>
            </a:r>
            <a:r>
              <a:rPr lang="ja-JP" altLang="en-US" b="1" dirty="0" smtClean="0"/>
              <a:t>遺族基礎年金</a:t>
            </a:r>
            <a:r>
              <a:rPr lang="ja-JP" altLang="en-US" dirty="0" smtClean="0"/>
              <a:t>」が支給されます。</a:t>
            </a:r>
          </a:p>
          <a:p>
            <a:r>
              <a:rPr lang="ja-JP" altLang="en-US" dirty="0" smtClean="0"/>
              <a:t>★ メリット３　納めた保険料分は税金の負担が軽減</a:t>
            </a:r>
          </a:p>
          <a:p>
            <a:r>
              <a:rPr lang="ja-JP" altLang="en-US" dirty="0" smtClean="0"/>
              <a:t>納めた保険料は、その全額が「</a:t>
            </a:r>
            <a:r>
              <a:rPr lang="ja-JP" altLang="en-US" b="1" dirty="0" smtClean="0"/>
              <a:t>社会保険料控除</a:t>
            </a:r>
            <a:r>
              <a:rPr lang="ja-JP" altLang="en-US" dirty="0" smtClean="0"/>
              <a:t>」の対象となり、税金が安くなります。</a:t>
            </a:r>
          </a:p>
          <a:p>
            <a:r>
              <a:rPr lang="ja-JP" altLang="en-US" dirty="0" smtClean="0"/>
              <a:t>★ メリット４　生涯の年金額は、支払った保険料の１．７倍以上</a:t>
            </a:r>
          </a:p>
          <a:p>
            <a:r>
              <a:rPr lang="ja-JP" altLang="en-US" dirty="0" smtClean="0"/>
              <a:t>国民年金の老齢基礎年金は、１／３（将来は１／２）が国庫負担（税金）で賄われていることにより、払った保険料を上回る給付を受けられる計算となっています。厚生労働省の試算では、</a:t>
            </a:r>
            <a:r>
              <a:rPr lang="en-US" altLang="ja-JP" dirty="0" smtClean="0"/>
              <a:t>1985</a:t>
            </a:r>
            <a:r>
              <a:rPr lang="ja-JP" altLang="en-US" dirty="0" smtClean="0"/>
              <a:t>年生まれ（</a:t>
            </a:r>
            <a:r>
              <a:rPr lang="en-US" altLang="ja-JP" dirty="0" smtClean="0"/>
              <a:t>2005</a:t>
            </a:r>
            <a:r>
              <a:rPr lang="ja-JP" altLang="en-US" dirty="0" smtClean="0"/>
              <a:t>年に</a:t>
            </a:r>
            <a:r>
              <a:rPr lang="en-US" altLang="ja-JP" dirty="0" smtClean="0"/>
              <a:t>20</a:t>
            </a:r>
            <a:r>
              <a:rPr lang="ja-JP" altLang="en-US" dirty="0" smtClean="0"/>
              <a:t>歳）の人でも、</a:t>
            </a:r>
            <a:r>
              <a:rPr lang="ja-JP" altLang="en-US" b="1" dirty="0" smtClean="0"/>
              <a:t>納めた保険料の１．７倍以上</a:t>
            </a:r>
            <a:r>
              <a:rPr lang="ja-JP" altLang="en-US" dirty="0" smtClean="0"/>
              <a:t>となります。</a:t>
            </a:r>
          </a:p>
          <a:p>
            <a:r>
              <a:rPr lang="ja-JP" altLang="en-US" dirty="0" smtClean="0"/>
              <a:t>★ メリット５　公的年金は経済の変動にも負けない！</a:t>
            </a:r>
          </a:p>
          <a:p>
            <a:r>
              <a:rPr lang="ja-JP" altLang="en-US" dirty="0" smtClean="0"/>
              <a:t>公的年金は、賃金や物価にあわせて、年金制度を支える力と給付のバランスを取る仕組みにより年金額が改定されるため（</a:t>
            </a:r>
            <a:r>
              <a:rPr lang="ja-JP" altLang="en-US" b="1" dirty="0" smtClean="0"/>
              <a:t>物価スライド制</a:t>
            </a:r>
            <a:r>
              <a:rPr lang="ja-JP" altLang="en-US" dirty="0" smtClean="0"/>
              <a:t>）、年金に加入（</a:t>
            </a:r>
            <a:r>
              <a:rPr lang="en-US" altLang="ja-JP" dirty="0" smtClean="0"/>
              <a:t>20</a:t>
            </a:r>
            <a:r>
              <a:rPr lang="ja-JP" altLang="en-US" dirty="0" smtClean="0"/>
              <a:t>歳）してから受給（</a:t>
            </a:r>
            <a:r>
              <a:rPr lang="en-US" altLang="ja-JP" dirty="0" smtClean="0"/>
              <a:t>65</a:t>
            </a:r>
            <a:r>
              <a:rPr lang="ja-JP" altLang="en-US" dirty="0" smtClean="0"/>
              <a:t>歳）するまでの間、経済社会が大きく変動したとしても、年金の価値が保障されるのです。</a:t>
            </a: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62C340D-62F0-4FEF-A121-A67D053F6480}" type="slidenum">
              <a:rPr kumimoji="1" lang="ja-JP" altLang="en-US" smtClean="0"/>
              <a:pPr/>
              <a:t>32</a:t>
            </a:fld>
            <a:endParaRPr kumimoji="1" lang="ja-JP" altLang="en-US"/>
          </a:p>
        </p:txBody>
      </p:sp>
    </p:spTree>
    <p:extLst>
      <p:ext uri="{BB962C8B-B14F-4D97-AF65-F5344CB8AC3E}">
        <p14:creationId xmlns:p14="http://schemas.microsoft.com/office/powerpoint/2010/main" val="15513030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33</a:t>
            </a:fld>
            <a:endParaRPr kumimoji="1"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34</a:t>
            </a:fld>
            <a:endParaRPr kumimoji="1"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35</a:t>
            </a:fld>
            <a:endParaRPr kumimoji="1"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36</a:t>
            </a:fld>
            <a:endParaRPr kumimoji="1" lang="ja-JP"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37</a:t>
            </a:fld>
            <a:endParaRPr kumimoji="1" lang="ja-JP"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38</a:t>
            </a:fld>
            <a:endParaRPr kumimoji="1" lang="ja-JP"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39</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朝鮮戦争開戦木炭・魚・米以外の主食・綿製品など価格統制撤廃</a:t>
            </a:r>
          </a:p>
          <a:p>
            <a:endParaRPr kumimoji="1" lang="ja-JP" altLang="en-US" dirty="0"/>
          </a:p>
        </p:txBody>
      </p:sp>
      <p:sp>
        <p:nvSpPr>
          <p:cNvPr id="4" name="スライド番号プレースホルダー 3"/>
          <p:cNvSpPr>
            <a:spLocks noGrp="1"/>
          </p:cNvSpPr>
          <p:nvPr>
            <p:ph type="sldNum" sz="quarter" idx="10"/>
          </p:nvPr>
        </p:nvSpPr>
        <p:spPr/>
        <p:txBody>
          <a:bodyPr/>
          <a:lstStyle/>
          <a:p>
            <a:fld id="{ECFE8070-2C48-4A1F-A07C-159C28265C0E}" type="slidenum">
              <a:rPr kumimoji="1" lang="ja-JP" altLang="en-US" smtClean="0"/>
              <a:pPr/>
              <a:t>4</a:t>
            </a:fld>
            <a:endParaRPr kumimoji="1" lang="ja-JP" altLang="en-US"/>
          </a:p>
        </p:txBody>
      </p:sp>
    </p:spTree>
    <p:extLst>
      <p:ext uri="{BB962C8B-B14F-4D97-AF65-F5344CB8AC3E}">
        <p14:creationId xmlns:p14="http://schemas.microsoft.com/office/powerpoint/2010/main" val="426659160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40</a:t>
            </a:fld>
            <a:endParaRPr kumimoji="1" lang="ja-JP"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41</a:t>
            </a:fld>
            <a:endParaRPr kumimoji="1" lang="ja-JP"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42</a:t>
            </a:fld>
            <a:endParaRPr kumimoji="1" lang="ja-JP"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43</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62C340D-62F0-4FEF-A121-A67D053F6480}"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200" dirty="0" smtClean="0"/>
              <a:t>05/24</a:t>
            </a:r>
            <a:r>
              <a:rPr lang="ja-JP" altLang="en-US" sz="1200" dirty="0" smtClean="0"/>
              <a:t>　太平洋岸にチリ地震による津波来襲，</a:t>
            </a:r>
            <a:endParaRPr lang="en-US" altLang="ja-JP" sz="1200" dirty="0" smtClean="0"/>
          </a:p>
          <a:p>
            <a:r>
              <a:rPr lang="ja-JP" altLang="en-US" sz="1200" dirty="0" smtClean="0"/>
              <a:t>死者</a:t>
            </a:r>
            <a:r>
              <a:rPr lang="en-US" altLang="ja-JP" sz="1200" dirty="0" smtClean="0"/>
              <a:t>139</a:t>
            </a:r>
            <a:r>
              <a:rPr lang="ja-JP" altLang="en-US" sz="1200" dirty="0" smtClean="0"/>
              <a:t>人．</a:t>
            </a:r>
            <a:endParaRPr kumimoji="1" lang="ja-JP" alt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09/10</a:t>
            </a:r>
            <a:r>
              <a:rPr lang="ja-JP" altLang="en-US" dirty="0" smtClean="0"/>
              <a:t>　ＮＨＫなど六局がカラーテレビの本放送を開始</a:t>
            </a:r>
          </a:p>
          <a:p>
            <a:r>
              <a:rPr lang="ja-JP" altLang="en-US" dirty="0" smtClean="0"/>
              <a:t>ダッコちゃんブーム</a:t>
            </a:r>
            <a:endParaRPr lang="en-US" altLang="ja-JP" dirty="0" smtClean="0"/>
          </a:p>
          <a:p>
            <a:r>
              <a:rPr lang="ja-JP" altLang="en-US" dirty="0" smtClean="0"/>
              <a:t>インスタント食品続出</a:t>
            </a:r>
            <a:endParaRPr lang="en-US" altLang="ja-JP" dirty="0" smtClean="0"/>
          </a:p>
          <a:p>
            <a:r>
              <a:rPr lang="ja-JP" altLang="en-US" dirty="0" smtClean="0"/>
              <a:t>電気冷蔵庫普及</a:t>
            </a:r>
            <a:endParaRPr lang="en-US" altLang="ja-JP" dirty="0" smtClean="0"/>
          </a:p>
          <a:p>
            <a:r>
              <a:rPr lang="ja-JP" altLang="en-US" dirty="0" smtClean="0"/>
              <a:t>クレジットカード登場</a:t>
            </a:r>
          </a:p>
          <a:p>
            <a:endParaRPr kumimoji="1" lang="ja-JP" altLang="en-US" dirty="0"/>
          </a:p>
        </p:txBody>
      </p:sp>
      <p:sp>
        <p:nvSpPr>
          <p:cNvPr id="4" name="スライド番号プレースホルダー 3"/>
          <p:cNvSpPr>
            <a:spLocks noGrp="1"/>
          </p:cNvSpPr>
          <p:nvPr>
            <p:ph type="sldNum" sz="quarter" idx="10"/>
          </p:nvPr>
        </p:nvSpPr>
        <p:spPr/>
        <p:txBody>
          <a:bodyPr/>
          <a:lstStyle/>
          <a:p>
            <a:fld id="{ECFE8070-2C48-4A1F-A07C-159C28265C0E}" type="slidenum">
              <a:rPr kumimoji="1" lang="ja-JP" altLang="en-US" smtClean="0"/>
              <a:pPr/>
              <a:t>6</a:t>
            </a:fld>
            <a:endParaRPr kumimoji="1" lang="ja-JP" altLang="en-US"/>
          </a:p>
        </p:txBody>
      </p:sp>
    </p:spTree>
    <p:extLst>
      <p:ext uri="{BB962C8B-B14F-4D97-AF65-F5344CB8AC3E}">
        <p14:creationId xmlns:p14="http://schemas.microsoft.com/office/powerpoint/2010/main" val="1134684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イリオモテヤマネコ（新種と鑑定）</a:t>
            </a:r>
            <a:endParaRPr lang="en-US" altLang="ja-JP" dirty="0" smtClean="0"/>
          </a:p>
          <a:p>
            <a:r>
              <a:rPr lang="ja-JP" altLang="en-US" dirty="0" smtClean="0"/>
              <a:t>アイビー族登場</a:t>
            </a:r>
            <a:endParaRPr lang="en-US" altLang="ja-JP" dirty="0" smtClean="0"/>
          </a:p>
          <a:p>
            <a:r>
              <a:rPr lang="ja-JP" altLang="en-US" dirty="0" smtClean="0"/>
              <a:t>エレキブーム</a:t>
            </a:r>
            <a:endParaRPr lang="en-US" altLang="ja-JP" dirty="0" smtClean="0"/>
          </a:p>
          <a:p>
            <a:r>
              <a:rPr lang="ja-JP" altLang="en-US" dirty="0" smtClean="0"/>
              <a:t>ピンク映画さかん</a:t>
            </a:r>
            <a:endParaRPr lang="en-US" altLang="ja-JP" dirty="0" smtClean="0"/>
          </a:p>
          <a:p>
            <a:r>
              <a:rPr lang="ja-JP" altLang="en-US" dirty="0" smtClean="0"/>
              <a:t>国鉄にみどりの窓口登場</a:t>
            </a:r>
          </a:p>
          <a:p>
            <a:endParaRPr kumimoji="1" lang="ja-JP" altLang="en-US" dirty="0"/>
          </a:p>
        </p:txBody>
      </p:sp>
      <p:sp>
        <p:nvSpPr>
          <p:cNvPr id="4" name="スライド番号プレースホルダー 3"/>
          <p:cNvSpPr>
            <a:spLocks noGrp="1"/>
          </p:cNvSpPr>
          <p:nvPr>
            <p:ph type="sldNum" sz="quarter" idx="10"/>
          </p:nvPr>
        </p:nvSpPr>
        <p:spPr/>
        <p:txBody>
          <a:bodyPr/>
          <a:lstStyle/>
          <a:p>
            <a:fld id="{ECFE8070-2C48-4A1F-A07C-159C28265C0E}" type="slidenum">
              <a:rPr kumimoji="1" lang="ja-JP" altLang="en-US" smtClean="0"/>
              <a:pPr/>
              <a:t>7</a:t>
            </a:fld>
            <a:endParaRPr kumimoji="1" lang="ja-JP" altLang="en-US"/>
          </a:p>
        </p:txBody>
      </p:sp>
    </p:spTree>
    <p:extLst>
      <p:ext uri="{BB962C8B-B14F-4D97-AF65-F5344CB8AC3E}">
        <p14:creationId xmlns:p14="http://schemas.microsoft.com/office/powerpoint/2010/main" val="614860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赤軍派学生</a:t>
            </a:r>
            <a:r>
              <a:rPr lang="en-US" altLang="ja-JP" dirty="0" smtClean="0"/>
              <a:t>9</a:t>
            </a:r>
            <a:r>
              <a:rPr lang="ja-JP" altLang="en-US" dirty="0" smtClean="0"/>
              <a:t>人，日航機</a:t>
            </a:r>
            <a:r>
              <a:rPr lang="ja-JP" altLang="en-US" dirty="0" err="1" smtClean="0"/>
              <a:t>よど号</a:t>
            </a:r>
            <a:r>
              <a:rPr lang="ja-JP" altLang="en-US" dirty="0" smtClean="0"/>
              <a:t>ハイジャック</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沖縄コザ市で大規模な反米騒動</a:t>
            </a:r>
          </a:p>
          <a:p>
            <a:r>
              <a:rPr lang="ja-JP" altLang="en-US" dirty="0" smtClean="0"/>
              <a:t>男性の長髪流行</a:t>
            </a:r>
            <a:endParaRPr lang="en-US" altLang="ja-JP" dirty="0" smtClean="0"/>
          </a:p>
          <a:p>
            <a:r>
              <a:rPr lang="ja-JP" altLang="en-US" dirty="0" smtClean="0"/>
              <a:t>ＳＬブーム</a:t>
            </a:r>
            <a:endParaRPr lang="en-US" altLang="ja-JP" dirty="0" smtClean="0"/>
          </a:p>
          <a:p>
            <a:r>
              <a:rPr lang="ja-JP" altLang="en-US" dirty="0" smtClean="0"/>
              <a:t>マイカー時代へ</a:t>
            </a:r>
            <a:endParaRPr lang="en-US" altLang="ja-JP" dirty="0" smtClean="0"/>
          </a:p>
          <a:p>
            <a:r>
              <a:rPr lang="ja-JP" altLang="en-US" dirty="0" smtClean="0"/>
              <a:t>大気汚染・環境汚染など多様な</a:t>
            </a:r>
            <a:br>
              <a:rPr lang="ja-JP" altLang="en-US" dirty="0" smtClean="0"/>
            </a:br>
            <a:r>
              <a:rPr lang="ja-JP" altLang="en-US" dirty="0" smtClean="0"/>
              <a:t>公害問題化</a:t>
            </a:r>
          </a:p>
          <a:p>
            <a:endParaRPr kumimoji="1" lang="ja-JP" altLang="en-US" dirty="0"/>
          </a:p>
        </p:txBody>
      </p:sp>
      <p:sp>
        <p:nvSpPr>
          <p:cNvPr id="4" name="スライド番号プレースホルダー 3"/>
          <p:cNvSpPr>
            <a:spLocks noGrp="1"/>
          </p:cNvSpPr>
          <p:nvPr>
            <p:ph type="sldNum" sz="quarter" idx="10"/>
          </p:nvPr>
        </p:nvSpPr>
        <p:spPr/>
        <p:txBody>
          <a:bodyPr/>
          <a:lstStyle/>
          <a:p>
            <a:fld id="{ECFE8070-2C48-4A1F-A07C-159C28265C0E}" type="slidenum">
              <a:rPr kumimoji="1" lang="ja-JP" altLang="en-US" smtClean="0"/>
              <a:pPr/>
              <a:t>8</a:t>
            </a:fld>
            <a:endParaRPr kumimoji="1" lang="ja-JP" altLang="en-US"/>
          </a:p>
        </p:txBody>
      </p:sp>
    </p:spTree>
    <p:extLst>
      <p:ext uri="{BB962C8B-B14F-4D97-AF65-F5344CB8AC3E}">
        <p14:creationId xmlns:p14="http://schemas.microsoft.com/office/powerpoint/2010/main" val="3624145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三億円事件（</a:t>
            </a:r>
            <a:r>
              <a:rPr lang="en-US" altLang="ja-JP" dirty="0" smtClean="0"/>
              <a:t>43</a:t>
            </a:r>
            <a:r>
              <a:rPr lang="ja-JP" altLang="en-US" dirty="0" smtClean="0"/>
              <a:t>年</a:t>
            </a:r>
            <a:r>
              <a:rPr lang="en-US" altLang="ja-JP" dirty="0" smtClean="0"/>
              <a:t>12</a:t>
            </a:r>
            <a:r>
              <a:rPr lang="ja-JP" altLang="en-US" dirty="0" smtClean="0"/>
              <a:t>月）の時効成立</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b="1" dirty="0" smtClean="0"/>
              <a:t>沖縄国際海洋博覧会</a:t>
            </a:r>
          </a:p>
          <a:p>
            <a:r>
              <a:rPr lang="ja-JP" altLang="en-US" dirty="0" smtClean="0"/>
              <a:t>紅茶キノコブーム</a:t>
            </a:r>
            <a:endParaRPr lang="en-US" altLang="ja-JP" dirty="0" smtClean="0"/>
          </a:p>
          <a:p>
            <a:r>
              <a:rPr lang="ja-JP" altLang="en-US" dirty="0" smtClean="0"/>
              <a:t>「わたし作る人，ぼく食べる人」のＣＭ，女性差別と論議呼ぶ</a:t>
            </a:r>
            <a:endParaRPr lang="en-US" altLang="ja-JP" dirty="0" smtClean="0"/>
          </a:p>
          <a:p>
            <a:r>
              <a:rPr lang="ja-JP" altLang="en-US" dirty="0" smtClean="0"/>
              <a:t>ビデオカセット登場</a:t>
            </a:r>
            <a:endParaRPr lang="en-US" altLang="ja-JP" dirty="0" smtClean="0"/>
          </a:p>
          <a:p>
            <a:r>
              <a:rPr lang="ja-JP" altLang="en-US" dirty="0" smtClean="0"/>
              <a:t>「フリスビー」「モーラー」 日本上陸 </a:t>
            </a:r>
            <a:r>
              <a:rPr lang="en-US" altLang="ja-JP" dirty="0" smtClean="0"/>
              <a:t>.</a:t>
            </a:r>
            <a:r>
              <a:rPr lang="ja-JP" altLang="en-US" dirty="0" smtClean="0"/>
              <a:t>「黒</a:t>
            </a:r>
            <a:r>
              <a:rPr lang="ja-JP" altLang="en-US" dirty="0" err="1" smtClean="0"/>
              <a:t>ひげ</a:t>
            </a:r>
            <a:r>
              <a:rPr lang="ja-JP" altLang="en-US" dirty="0" smtClean="0"/>
              <a:t>危機一髪ゲーム」（トミー</a:t>
            </a:r>
            <a:r>
              <a:rPr lang="en-US" altLang="ja-JP" dirty="0" smtClean="0"/>
              <a:t>) </a:t>
            </a:r>
            <a:r>
              <a:rPr lang="ja-JP" altLang="en-US" dirty="0" smtClean="0"/>
              <a:t>大ヒット </a:t>
            </a:r>
          </a:p>
          <a:p>
            <a:endParaRPr kumimoji="1" lang="ja-JP" altLang="en-US" dirty="0"/>
          </a:p>
        </p:txBody>
      </p:sp>
      <p:sp>
        <p:nvSpPr>
          <p:cNvPr id="4" name="スライド番号プレースホルダー 3"/>
          <p:cNvSpPr>
            <a:spLocks noGrp="1"/>
          </p:cNvSpPr>
          <p:nvPr>
            <p:ph type="sldNum" sz="quarter" idx="10"/>
          </p:nvPr>
        </p:nvSpPr>
        <p:spPr/>
        <p:txBody>
          <a:bodyPr/>
          <a:lstStyle/>
          <a:p>
            <a:fld id="{ECFE8070-2C48-4A1F-A07C-159C28265C0E}" type="slidenum">
              <a:rPr kumimoji="1" lang="ja-JP" altLang="en-US" smtClean="0"/>
              <a:pPr/>
              <a:t>9</a:t>
            </a:fld>
            <a:endParaRPr kumimoji="1" lang="ja-JP" altLang="en-US"/>
          </a:p>
        </p:txBody>
      </p:sp>
    </p:spTree>
    <p:extLst>
      <p:ext uri="{BB962C8B-B14F-4D97-AF65-F5344CB8AC3E}">
        <p14:creationId xmlns:p14="http://schemas.microsoft.com/office/powerpoint/2010/main" val="895222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F1B642E-C406-473B-874A-A4170045BDA9}" type="datetimeFigureOut">
              <a:rPr kumimoji="1" lang="ja-JP" altLang="en-US" smtClean="0"/>
              <a:pPr/>
              <a:t>2012/3/13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D49C0-5997-4A71-8638-E231339A3279}" type="slidenum">
              <a:rPr kumimoji="1" lang="ja-JP" altLang="en-US" smtClean="0"/>
              <a:pPr/>
              <a:t>‹#›</a:t>
            </a:fld>
            <a:endParaRPr kumimoji="1" lang="ja-JP" altLang="en-US"/>
          </a:p>
        </p:txBody>
      </p:sp>
    </p:spTree>
    <p:extLst>
      <p:ext uri="{BB962C8B-B14F-4D97-AF65-F5344CB8AC3E}">
        <p14:creationId xmlns:p14="http://schemas.microsoft.com/office/powerpoint/2010/main" val="342060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1B642E-C406-473B-874A-A4170045BDA9}" type="datetimeFigureOut">
              <a:rPr kumimoji="1" lang="ja-JP" altLang="en-US" smtClean="0"/>
              <a:pPr/>
              <a:t>2012/3/13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D49C0-5997-4A71-8638-E231339A3279}" type="slidenum">
              <a:rPr kumimoji="1" lang="ja-JP" altLang="en-US" smtClean="0"/>
              <a:pPr/>
              <a:t>‹#›</a:t>
            </a:fld>
            <a:endParaRPr kumimoji="1" lang="ja-JP" altLang="en-US"/>
          </a:p>
        </p:txBody>
      </p:sp>
    </p:spTree>
    <p:extLst>
      <p:ext uri="{BB962C8B-B14F-4D97-AF65-F5344CB8AC3E}">
        <p14:creationId xmlns:p14="http://schemas.microsoft.com/office/powerpoint/2010/main" val="544705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1B642E-C406-473B-874A-A4170045BDA9}" type="datetimeFigureOut">
              <a:rPr kumimoji="1" lang="ja-JP" altLang="en-US" smtClean="0"/>
              <a:pPr/>
              <a:t>2012/3/13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D49C0-5997-4A71-8638-E231339A3279}" type="slidenum">
              <a:rPr kumimoji="1" lang="ja-JP" altLang="en-US" smtClean="0"/>
              <a:pPr/>
              <a:t>‹#›</a:t>
            </a:fld>
            <a:endParaRPr kumimoji="1" lang="ja-JP" altLang="en-US"/>
          </a:p>
        </p:txBody>
      </p:sp>
    </p:spTree>
    <p:extLst>
      <p:ext uri="{BB962C8B-B14F-4D97-AF65-F5344CB8AC3E}">
        <p14:creationId xmlns:p14="http://schemas.microsoft.com/office/powerpoint/2010/main" val="627380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1B642E-C406-473B-874A-A4170045BDA9}" type="datetimeFigureOut">
              <a:rPr kumimoji="1" lang="ja-JP" altLang="en-US" smtClean="0"/>
              <a:pPr/>
              <a:t>2012/3/13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D49C0-5997-4A71-8638-E231339A3279}" type="slidenum">
              <a:rPr kumimoji="1" lang="ja-JP" altLang="en-US" smtClean="0"/>
              <a:pPr/>
              <a:t>‹#›</a:t>
            </a:fld>
            <a:endParaRPr kumimoji="1" lang="ja-JP" altLang="en-US"/>
          </a:p>
        </p:txBody>
      </p:sp>
    </p:spTree>
    <p:extLst>
      <p:ext uri="{BB962C8B-B14F-4D97-AF65-F5344CB8AC3E}">
        <p14:creationId xmlns:p14="http://schemas.microsoft.com/office/powerpoint/2010/main" val="335017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F1B642E-C406-473B-874A-A4170045BDA9}" type="datetimeFigureOut">
              <a:rPr kumimoji="1" lang="ja-JP" altLang="en-US" smtClean="0"/>
              <a:pPr/>
              <a:t>2012/3/13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D49C0-5997-4A71-8638-E231339A3279}" type="slidenum">
              <a:rPr kumimoji="1" lang="ja-JP" altLang="en-US" smtClean="0"/>
              <a:pPr/>
              <a:t>‹#›</a:t>
            </a:fld>
            <a:endParaRPr kumimoji="1" lang="ja-JP" altLang="en-US"/>
          </a:p>
        </p:txBody>
      </p:sp>
    </p:spTree>
    <p:extLst>
      <p:ext uri="{BB962C8B-B14F-4D97-AF65-F5344CB8AC3E}">
        <p14:creationId xmlns:p14="http://schemas.microsoft.com/office/powerpoint/2010/main" val="2029847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F1B642E-C406-473B-874A-A4170045BDA9}" type="datetimeFigureOut">
              <a:rPr kumimoji="1" lang="ja-JP" altLang="en-US" smtClean="0"/>
              <a:pPr/>
              <a:t>2012/3/13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D49C0-5997-4A71-8638-E231339A3279}" type="slidenum">
              <a:rPr kumimoji="1" lang="ja-JP" altLang="en-US" smtClean="0"/>
              <a:pPr/>
              <a:t>‹#›</a:t>
            </a:fld>
            <a:endParaRPr kumimoji="1" lang="ja-JP" altLang="en-US"/>
          </a:p>
        </p:txBody>
      </p:sp>
    </p:spTree>
    <p:extLst>
      <p:ext uri="{BB962C8B-B14F-4D97-AF65-F5344CB8AC3E}">
        <p14:creationId xmlns:p14="http://schemas.microsoft.com/office/powerpoint/2010/main" val="138511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F1B642E-C406-473B-874A-A4170045BDA9}" type="datetimeFigureOut">
              <a:rPr kumimoji="1" lang="ja-JP" altLang="en-US" smtClean="0"/>
              <a:pPr/>
              <a:t>2012/3/13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D49C0-5997-4A71-8638-E231339A3279}" type="slidenum">
              <a:rPr kumimoji="1" lang="ja-JP" altLang="en-US" smtClean="0"/>
              <a:pPr/>
              <a:t>‹#›</a:t>
            </a:fld>
            <a:endParaRPr kumimoji="1" lang="ja-JP" altLang="en-US"/>
          </a:p>
        </p:txBody>
      </p:sp>
    </p:spTree>
    <p:extLst>
      <p:ext uri="{BB962C8B-B14F-4D97-AF65-F5344CB8AC3E}">
        <p14:creationId xmlns:p14="http://schemas.microsoft.com/office/powerpoint/2010/main" val="4016477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F1B642E-C406-473B-874A-A4170045BDA9}" type="datetimeFigureOut">
              <a:rPr kumimoji="1" lang="ja-JP" altLang="en-US" smtClean="0"/>
              <a:pPr/>
              <a:t>2012/3/13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D49C0-5997-4A71-8638-E231339A3279}" type="slidenum">
              <a:rPr kumimoji="1" lang="ja-JP" altLang="en-US" smtClean="0"/>
              <a:pPr/>
              <a:t>‹#›</a:t>
            </a:fld>
            <a:endParaRPr kumimoji="1" lang="ja-JP" altLang="en-US"/>
          </a:p>
        </p:txBody>
      </p:sp>
    </p:spTree>
    <p:extLst>
      <p:ext uri="{BB962C8B-B14F-4D97-AF65-F5344CB8AC3E}">
        <p14:creationId xmlns:p14="http://schemas.microsoft.com/office/powerpoint/2010/main" val="4136025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F1B642E-C406-473B-874A-A4170045BDA9}" type="datetimeFigureOut">
              <a:rPr kumimoji="1" lang="ja-JP" altLang="en-US" smtClean="0"/>
              <a:pPr/>
              <a:t>2012/3/13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D49C0-5997-4A71-8638-E231339A3279}" type="slidenum">
              <a:rPr kumimoji="1" lang="ja-JP" altLang="en-US" smtClean="0"/>
              <a:pPr/>
              <a:t>‹#›</a:t>
            </a:fld>
            <a:endParaRPr kumimoji="1" lang="ja-JP" altLang="en-US"/>
          </a:p>
        </p:txBody>
      </p:sp>
    </p:spTree>
    <p:extLst>
      <p:ext uri="{BB962C8B-B14F-4D97-AF65-F5344CB8AC3E}">
        <p14:creationId xmlns:p14="http://schemas.microsoft.com/office/powerpoint/2010/main" val="4037622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F1B642E-C406-473B-874A-A4170045BDA9}" type="datetimeFigureOut">
              <a:rPr kumimoji="1" lang="ja-JP" altLang="en-US" smtClean="0"/>
              <a:pPr/>
              <a:t>2012/3/13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D49C0-5997-4A71-8638-E231339A3279}" type="slidenum">
              <a:rPr kumimoji="1" lang="ja-JP" altLang="en-US" smtClean="0"/>
              <a:pPr/>
              <a:t>‹#›</a:t>
            </a:fld>
            <a:endParaRPr kumimoji="1" lang="ja-JP" altLang="en-US"/>
          </a:p>
        </p:txBody>
      </p:sp>
    </p:spTree>
    <p:extLst>
      <p:ext uri="{BB962C8B-B14F-4D97-AF65-F5344CB8AC3E}">
        <p14:creationId xmlns:p14="http://schemas.microsoft.com/office/powerpoint/2010/main" val="990330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F1B642E-C406-473B-874A-A4170045BDA9}" type="datetimeFigureOut">
              <a:rPr kumimoji="1" lang="ja-JP" altLang="en-US" smtClean="0"/>
              <a:pPr/>
              <a:t>2012/3/13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D49C0-5997-4A71-8638-E231339A3279}" type="slidenum">
              <a:rPr kumimoji="1" lang="ja-JP" altLang="en-US" smtClean="0"/>
              <a:pPr/>
              <a:t>‹#›</a:t>
            </a:fld>
            <a:endParaRPr kumimoji="1" lang="ja-JP" altLang="en-US"/>
          </a:p>
        </p:txBody>
      </p:sp>
    </p:spTree>
    <p:extLst>
      <p:ext uri="{BB962C8B-B14F-4D97-AF65-F5344CB8AC3E}">
        <p14:creationId xmlns:p14="http://schemas.microsoft.com/office/powerpoint/2010/main" val="2232888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B642E-C406-473B-874A-A4170045BDA9}" type="datetimeFigureOut">
              <a:rPr kumimoji="1" lang="ja-JP" altLang="en-US" smtClean="0"/>
              <a:pPr/>
              <a:t>2012/3/13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D49C0-5997-4A71-8638-E231339A3279}" type="slidenum">
              <a:rPr kumimoji="1" lang="ja-JP" altLang="en-US" smtClean="0"/>
              <a:pPr/>
              <a:t>‹#›</a:t>
            </a:fld>
            <a:endParaRPr kumimoji="1" lang="ja-JP" altLang="en-US"/>
          </a:p>
        </p:txBody>
      </p:sp>
    </p:spTree>
    <p:extLst>
      <p:ext uri="{BB962C8B-B14F-4D97-AF65-F5344CB8AC3E}">
        <p14:creationId xmlns:p14="http://schemas.microsoft.com/office/powerpoint/2010/main" val="1525071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 Id="rId9" Type="http://schemas.openxmlformats.org/officeDocument/2006/relationships/image" Target="../media/image27.w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hyperlink" Target="http://www.minnanoshika.net/wiki/index.php?plugin=attach&amp;refer=%B9%F1%CC%B1%B0%E5%CE%C5%C8%F1&amp;openfile=06.jpg" TargetMode="External"/><Relationship Id="rId2" Type="http://schemas.openxmlformats.org/officeDocument/2006/relationships/notesSlide" Target="../notesSlides/notesSlide35.xml"/><Relationship Id="rId1" Type="http://schemas.openxmlformats.org/officeDocument/2006/relationships/slideLayout" Target="../slideLayouts/slideLayout6.xml"/><Relationship Id="rId4" Type="http://schemas.openxmlformats.org/officeDocument/2006/relationships/image" Target="../media/image28.jpeg"/></Relationships>
</file>

<file path=ppt/slides/_rels/slide36.xml.rels><?xml version="1.0" encoding="UTF-8" standalone="yes"?>
<Relationships xmlns="http://schemas.openxmlformats.org/package/2006/relationships"><Relationship Id="rId3" Type="http://schemas.openxmlformats.org/officeDocument/2006/relationships/hyperlink" Target="http://www.minnanoshika.net/wiki/index.php?plugin=attach&amp;refer=%B9%F1%CC%B1%B0%E5%CE%C5%C8%F1&amp;openfile=06.jpg" TargetMode="External"/><Relationship Id="rId2" Type="http://schemas.openxmlformats.org/officeDocument/2006/relationships/notesSlide" Target="../notesSlides/notesSlide36.xml"/><Relationship Id="rId1" Type="http://schemas.openxmlformats.org/officeDocument/2006/relationships/slideLayout" Target="../slideLayouts/slideLayout6.xml"/><Relationship Id="rId4" Type="http://schemas.openxmlformats.org/officeDocument/2006/relationships/image" Target="../media/image28.jpe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836712"/>
            <a:ext cx="7772400" cy="1470025"/>
          </a:xfrm>
        </p:spPr>
        <p:txBody>
          <a:bodyPr>
            <a:normAutofit/>
          </a:bodyPr>
          <a:lstStyle/>
          <a:p>
            <a:pPr algn="l"/>
            <a:r>
              <a:rPr kumimoji="1" lang="ja-JP" altLang="en-US" sz="3600" dirty="0" smtClean="0"/>
              <a:t>３　高齢者を支えるしくみ</a:t>
            </a:r>
            <a:endParaRPr kumimoji="1" lang="ja-JP" altLang="en-US" sz="3600" dirty="0"/>
          </a:p>
        </p:txBody>
      </p:sp>
      <p:sp>
        <p:nvSpPr>
          <p:cNvPr id="4" name="タイトル 1"/>
          <p:cNvSpPr txBox="1">
            <a:spLocks/>
          </p:cNvSpPr>
          <p:nvPr/>
        </p:nvSpPr>
        <p:spPr>
          <a:xfrm>
            <a:off x="751699" y="2996952"/>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800" dirty="0" smtClean="0"/>
              <a:t>生活支援と地域福祉</a:t>
            </a:r>
            <a:endParaRPr lang="ja-JP" altLang="en-US" sz="4800" dirty="0"/>
          </a:p>
        </p:txBody>
      </p:sp>
    </p:spTree>
    <p:extLst>
      <p:ext uri="{BB962C8B-B14F-4D97-AF65-F5344CB8AC3E}">
        <p14:creationId xmlns:p14="http://schemas.microsoft.com/office/powerpoint/2010/main" val="3952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昭和55年（1980年）"/>
          <p:cNvPicPr/>
          <p:nvPr/>
        </p:nvPicPr>
        <p:blipFill>
          <a:blip r:embed="rId3">
            <a:extLst>
              <a:ext uri="{28A0092B-C50C-407E-A947-70E740481C1C}">
                <a14:useLocalDpi xmlns:a14="http://schemas.microsoft.com/office/drawing/2010/main" val="0"/>
              </a:ext>
            </a:extLst>
          </a:blip>
          <a:srcRect/>
          <a:stretch>
            <a:fillRect/>
          </a:stretch>
        </p:blipFill>
        <p:spPr bwMode="auto">
          <a:xfrm>
            <a:off x="710432" y="71806"/>
            <a:ext cx="7404474" cy="6813578"/>
          </a:xfrm>
          <a:prstGeom prst="rect">
            <a:avLst/>
          </a:prstGeom>
          <a:noFill/>
          <a:ln>
            <a:noFill/>
          </a:ln>
        </p:spPr>
      </p:pic>
      <p:grpSp>
        <p:nvGrpSpPr>
          <p:cNvPr id="8" name="グループ化 7"/>
          <p:cNvGrpSpPr/>
          <p:nvPr/>
        </p:nvGrpSpPr>
        <p:grpSpPr>
          <a:xfrm>
            <a:off x="4102551" y="188640"/>
            <a:ext cx="576064" cy="6704271"/>
            <a:chOff x="4080644" y="101600"/>
            <a:chExt cx="576064" cy="6704271"/>
          </a:xfrm>
        </p:grpSpPr>
        <p:sp>
          <p:nvSpPr>
            <p:cNvPr id="9" name="正方形/長方形 8"/>
            <p:cNvSpPr/>
            <p:nvPr/>
          </p:nvSpPr>
          <p:spPr>
            <a:xfrm>
              <a:off x="4283968" y="476672"/>
              <a:ext cx="216024" cy="6048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080644" y="101600"/>
              <a:ext cx="576064" cy="6704271"/>
            </a:xfrm>
            <a:prstGeom prst="rect">
              <a:avLst/>
            </a:prstGeom>
            <a:noFill/>
          </p:spPr>
          <p:txBody>
            <a:bodyPr wrap="square" rtlCol="0">
              <a:spAutoFit/>
            </a:bodyPr>
            <a:lstStyle/>
            <a:p>
              <a:pPr algn="ctr">
                <a:lnSpc>
                  <a:spcPct val="215000"/>
                </a:lnSpc>
              </a:pPr>
              <a:r>
                <a:rPr kumimoji="1" lang="en-US" altLang="ja-JP" dirty="0" smtClean="0"/>
                <a:t>100</a:t>
              </a:r>
            </a:p>
            <a:p>
              <a:pPr algn="ctr">
                <a:lnSpc>
                  <a:spcPct val="215000"/>
                </a:lnSpc>
              </a:pPr>
              <a:r>
                <a:rPr lang="en-US" altLang="ja-JP" dirty="0" smtClean="0"/>
                <a:t>90</a:t>
              </a:r>
            </a:p>
            <a:p>
              <a:pPr algn="ctr">
                <a:lnSpc>
                  <a:spcPct val="215000"/>
                </a:lnSpc>
              </a:pPr>
              <a:r>
                <a:rPr kumimoji="1" lang="en-US" altLang="ja-JP" dirty="0" smtClean="0"/>
                <a:t>80</a:t>
              </a:r>
            </a:p>
            <a:p>
              <a:pPr algn="ctr">
                <a:lnSpc>
                  <a:spcPct val="215000"/>
                </a:lnSpc>
              </a:pPr>
              <a:r>
                <a:rPr lang="en-US" altLang="ja-JP" dirty="0" smtClean="0"/>
                <a:t>70</a:t>
              </a:r>
            </a:p>
            <a:p>
              <a:pPr algn="ctr">
                <a:lnSpc>
                  <a:spcPct val="215000"/>
                </a:lnSpc>
              </a:pPr>
              <a:r>
                <a:rPr kumimoji="1" lang="en-US" altLang="ja-JP" dirty="0" smtClean="0"/>
                <a:t>60</a:t>
              </a:r>
            </a:p>
            <a:p>
              <a:pPr algn="ctr">
                <a:lnSpc>
                  <a:spcPct val="215000"/>
                </a:lnSpc>
              </a:pPr>
              <a:r>
                <a:rPr lang="en-US" altLang="ja-JP" dirty="0" smtClean="0"/>
                <a:t>50</a:t>
              </a:r>
            </a:p>
            <a:p>
              <a:pPr algn="ctr">
                <a:lnSpc>
                  <a:spcPct val="215000"/>
                </a:lnSpc>
              </a:pPr>
              <a:r>
                <a:rPr lang="en-US" altLang="ja-JP" dirty="0" smtClean="0"/>
                <a:t>40</a:t>
              </a:r>
            </a:p>
            <a:p>
              <a:pPr algn="ctr">
                <a:lnSpc>
                  <a:spcPct val="215000"/>
                </a:lnSpc>
              </a:pPr>
              <a:r>
                <a:rPr kumimoji="1" lang="en-US" altLang="ja-JP" dirty="0" smtClean="0"/>
                <a:t>30</a:t>
              </a:r>
            </a:p>
            <a:p>
              <a:pPr algn="ctr">
                <a:lnSpc>
                  <a:spcPct val="215000"/>
                </a:lnSpc>
              </a:pPr>
              <a:r>
                <a:rPr lang="en-US" altLang="ja-JP" dirty="0" smtClean="0"/>
                <a:t>20</a:t>
              </a:r>
            </a:p>
            <a:p>
              <a:pPr algn="ctr">
                <a:lnSpc>
                  <a:spcPct val="215000"/>
                </a:lnSpc>
              </a:pPr>
              <a:r>
                <a:rPr kumimoji="1" lang="en-US" altLang="ja-JP" dirty="0" smtClean="0"/>
                <a:t>10</a:t>
              </a:r>
            </a:p>
            <a:p>
              <a:pPr algn="ctr">
                <a:lnSpc>
                  <a:spcPct val="215000"/>
                </a:lnSpc>
              </a:pPr>
              <a:r>
                <a:rPr lang="en-US" altLang="ja-JP" dirty="0"/>
                <a:t>0</a:t>
              </a:r>
              <a:endParaRPr kumimoji="1" lang="ja-JP" altLang="en-US" dirty="0"/>
            </a:p>
          </p:txBody>
        </p:sp>
      </p:grpSp>
      <p:sp>
        <p:nvSpPr>
          <p:cNvPr id="7" name="テキスト ボックス 6"/>
          <p:cNvSpPr txBox="1"/>
          <p:nvPr/>
        </p:nvSpPr>
        <p:spPr>
          <a:xfrm>
            <a:off x="827584" y="633388"/>
            <a:ext cx="2952328" cy="461665"/>
          </a:xfrm>
          <a:prstGeom prst="rect">
            <a:avLst/>
          </a:prstGeom>
          <a:solidFill>
            <a:schemeClr val="bg1"/>
          </a:solidFill>
        </p:spPr>
        <p:txBody>
          <a:bodyPr wrap="square" rtlCol="0">
            <a:spAutoFit/>
          </a:bodyPr>
          <a:lstStyle/>
          <a:p>
            <a:r>
              <a:rPr kumimoji="1" lang="ja-JP" altLang="en-US" sz="2400" b="1" dirty="0" smtClean="0"/>
              <a:t>昭和</a:t>
            </a:r>
            <a:r>
              <a:rPr lang="ja-JP" altLang="en-US" sz="2400" b="1" dirty="0"/>
              <a:t>５</a:t>
            </a:r>
            <a:r>
              <a:rPr lang="ja-JP" altLang="en-US" sz="2400" b="1" dirty="0" smtClean="0"/>
              <a:t>５年（</a:t>
            </a:r>
            <a:r>
              <a:rPr lang="en-US" altLang="ja-JP" sz="2400" b="1" dirty="0" smtClean="0"/>
              <a:t>1980</a:t>
            </a:r>
            <a:r>
              <a:rPr lang="ja-JP" altLang="en-US" sz="2400" b="1" dirty="0" smtClean="0"/>
              <a:t>年）</a:t>
            </a:r>
            <a:endParaRPr kumimoji="1" lang="ja-JP" altLang="en-US" sz="2400" b="1" dirty="0"/>
          </a:p>
        </p:txBody>
      </p:sp>
      <p:sp>
        <p:nvSpPr>
          <p:cNvPr id="10" name="テキスト ボックス 9"/>
          <p:cNvSpPr txBox="1"/>
          <p:nvPr/>
        </p:nvSpPr>
        <p:spPr>
          <a:xfrm>
            <a:off x="5508104" y="2459"/>
            <a:ext cx="3624560" cy="523220"/>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総務省統計局・政策統括官（統計規準担当）・統計研修所による統計データより引用</a:t>
            </a:r>
            <a:endParaRPr lang="en-US" altLang="ja-JP" sz="1400" dirty="0" smtClean="0"/>
          </a:p>
        </p:txBody>
      </p:sp>
    </p:spTree>
    <p:extLst>
      <p:ext uri="{BB962C8B-B14F-4D97-AF65-F5344CB8AC3E}">
        <p14:creationId xmlns:p14="http://schemas.microsoft.com/office/powerpoint/2010/main" val="3315885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昭和60年（1985年）"/>
          <p:cNvPicPr/>
          <p:nvPr/>
        </p:nvPicPr>
        <p:blipFill>
          <a:blip r:embed="rId3">
            <a:extLst>
              <a:ext uri="{28A0092B-C50C-407E-A947-70E740481C1C}">
                <a14:useLocalDpi xmlns:a14="http://schemas.microsoft.com/office/drawing/2010/main" val="0"/>
              </a:ext>
            </a:extLst>
          </a:blip>
          <a:srcRect/>
          <a:stretch>
            <a:fillRect/>
          </a:stretch>
        </p:blipFill>
        <p:spPr bwMode="auto">
          <a:xfrm>
            <a:off x="697136" y="71806"/>
            <a:ext cx="7404474" cy="6813578"/>
          </a:xfrm>
          <a:prstGeom prst="rect">
            <a:avLst/>
          </a:prstGeom>
          <a:noFill/>
          <a:ln>
            <a:noFill/>
          </a:ln>
        </p:spPr>
      </p:pic>
      <p:grpSp>
        <p:nvGrpSpPr>
          <p:cNvPr id="8" name="グループ化 7"/>
          <p:cNvGrpSpPr/>
          <p:nvPr/>
        </p:nvGrpSpPr>
        <p:grpSpPr>
          <a:xfrm>
            <a:off x="4102551" y="188640"/>
            <a:ext cx="576064" cy="6704271"/>
            <a:chOff x="4080644" y="101600"/>
            <a:chExt cx="576064" cy="6704271"/>
          </a:xfrm>
        </p:grpSpPr>
        <p:sp>
          <p:nvSpPr>
            <p:cNvPr id="9" name="正方形/長方形 8"/>
            <p:cNvSpPr/>
            <p:nvPr/>
          </p:nvSpPr>
          <p:spPr>
            <a:xfrm>
              <a:off x="4283968" y="476672"/>
              <a:ext cx="216024" cy="6048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080644" y="101600"/>
              <a:ext cx="576064" cy="6704271"/>
            </a:xfrm>
            <a:prstGeom prst="rect">
              <a:avLst/>
            </a:prstGeom>
            <a:noFill/>
          </p:spPr>
          <p:txBody>
            <a:bodyPr wrap="square" rtlCol="0">
              <a:spAutoFit/>
            </a:bodyPr>
            <a:lstStyle/>
            <a:p>
              <a:pPr algn="ctr">
                <a:lnSpc>
                  <a:spcPct val="215000"/>
                </a:lnSpc>
              </a:pPr>
              <a:r>
                <a:rPr kumimoji="1" lang="en-US" altLang="ja-JP" dirty="0" smtClean="0"/>
                <a:t>100</a:t>
              </a:r>
            </a:p>
            <a:p>
              <a:pPr algn="ctr">
                <a:lnSpc>
                  <a:spcPct val="215000"/>
                </a:lnSpc>
              </a:pPr>
              <a:r>
                <a:rPr lang="en-US" altLang="ja-JP" dirty="0" smtClean="0"/>
                <a:t>90</a:t>
              </a:r>
            </a:p>
            <a:p>
              <a:pPr algn="ctr">
                <a:lnSpc>
                  <a:spcPct val="215000"/>
                </a:lnSpc>
              </a:pPr>
              <a:r>
                <a:rPr kumimoji="1" lang="en-US" altLang="ja-JP" dirty="0" smtClean="0"/>
                <a:t>80</a:t>
              </a:r>
            </a:p>
            <a:p>
              <a:pPr algn="ctr">
                <a:lnSpc>
                  <a:spcPct val="215000"/>
                </a:lnSpc>
              </a:pPr>
              <a:r>
                <a:rPr lang="en-US" altLang="ja-JP" dirty="0" smtClean="0"/>
                <a:t>70</a:t>
              </a:r>
            </a:p>
            <a:p>
              <a:pPr algn="ctr">
                <a:lnSpc>
                  <a:spcPct val="215000"/>
                </a:lnSpc>
              </a:pPr>
              <a:r>
                <a:rPr kumimoji="1" lang="en-US" altLang="ja-JP" dirty="0" smtClean="0"/>
                <a:t>60</a:t>
              </a:r>
            </a:p>
            <a:p>
              <a:pPr algn="ctr">
                <a:lnSpc>
                  <a:spcPct val="215000"/>
                </a:lnSpc>
              </a:pPr>
              <a:r>
                <a:rPr lang="en-US" altLang="ja-JP" dirty="0" smtClean="0"/>
                <a:t>50</a:t>
              </a:r>
            </a:p>
            <a:p>
              <a:pPr algn="ctr">
                <a:lnSpc>
                  <a:spcPct val="215000"/>
                </a:lnSpc>
              </a:pPr>
              <a:r>
                <a:rPr lang="en-US" altLang="ja-JP" dirty="0" smtClean="0"/>
                <a:t>40</a:t>
              </a:r>
            </a:p>
            <a:p>
              <a:pPr algn="ctr">
                <a:lnSpc>
                  <a:spcPct val="215000"/>
                </a:lnSpc>
              </a:pPr>
              <a:r>
                <a:rPr kumimoji="1" lang="en-US" altLang="ja-JP" dirty="0" smtClean="0"/>
                <a:t>30</a:t>
              </a:r>
            </a:p>
            <a:p>
              <a:pPr algn="ctr">
                <a:lnSpc>
                  <a:spcPct val="215000"/>
                </a:lnSpc>
              </a:pPr>
              <a:r>
                <a:rPr lang="en-US" altLang="ja-JP" dirty="0" smtClean="0"/>
                <a:t>20</a:t>
              </a:r>
            </a:p>
            <a:p>
              <a:pPr algn="ctr">
                <a:lnSpc>
                  <a:spcPct val="215000"/>
                </a:lnSpc>
              </a:pPr>
              <a:r>
                <a:rPr kumimoji="1" lang="en-US" altLang="ja-JP" dirty="0" smtClean="0"/>
                <a:t>10</a:t>
              </a:r>
            </a:p>
            <a:p>
              <a:pPr algn="ctr">
                <a:lnSpc>
                  <a:spcPct val="215000"/>
                </a:lnSpc>
              </a:pPr>
              <a:r>
                <a:rPr lang="en-US" altLang="ja-JP" dirty="0"/>
                <a:t>0</a:t>
              </a:r>
              <a:endParaRPr kumimoji="1" lang="ja-JP" altLang="en-US" dirty="0"/>
            </a:p>
          </p:txBody>
        </p:sp>
      </p:grpSp>
      <p:sp>
        <p:nvSpPr>
          <p:cNvPr id="6" name="テキスト ボックス 5"/>
          <p:cNvSpPr txBox="1"/>
          <p:nvPr/>
        </p:nvSpPr>
        <p:spPr>
          <a:xfrm>
            <a:off x="827584" y="633388"/>
            <a:ext cx="2952328" cy="461665"/>
          </a:xfrm>
          <a:prstGeom prst="rect">
            <a:avLst/>
          </a:prstGeom>
          <a:solidFill>
            <a:schemeClr val="bg1"/>
          </a:solidFill>
        </p:spPr>
        <p:txBody>
          <a:bodyPr wrap="square" rtlCol="0">
            <a:spAutoFit/>
          </a:bodyPr>
          <a:lstStyle/>
          <a:p>
            <a:r>
              <a:rPr kumimoji="1" lang="ja-JP" altLang="en-US" sz="2400" b="1" dirty="0" smtClean="0"/>
              <a:t>昭和６０</a:t>
            </a:r>
            <a:r>
              <a:rPr lang="ja-JP" altLang="en-US" sz="2400" b="1" dirty="0" smtClean="0"/>
              <a:t>年（</a:t>
            </a:r>
            <a:r>
              <a:rPr lang="en-US" altLang="ja-JP" sz="2400" b="1" dirty="0" smtClean="0"/>
              <a:t>1985</a:t>
            </a:r>
            <a:r>
              <a:rPr lang="ja-JP" altLang="en-US" sz="2400" b="1" dirty="0" smtClean="0"/>
              <a:t>年）</a:t>
            </a:r>
            <a:endParaRPr kumimoji="1" lang="ja-JP" altLang="en-US" sz="2400" b="1" dirty="0"/>
          </a:p>
        </p:txBody>
      </p:sp>
      <p:sp>
        <p:nvSpPr>
          <p:cNvPr id="10" name="テキスト ボックス 9"/>
          <p:cNvSpPr txBox="1"/>
          <p:nvPr/>
        </p:nvSpPr>
        <p:spPr>
          <a:xfrm>
            <a:off x="5508104" y="2459"/>
            <a:ext cx="3624560" cy="523220"/>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総務省統計局・政策統括官（統計規準担当）・統計研修所による統計データより引用</a:t>
            </a:r>
            <a:endParaRPr lang="en-US" altLang="ja-JP" sz="1400" dirty="0" smtClean="0"/>
          </a:p>
        </p:txBody>
      </p:sp>
    </p:spTree>
    <p:extLst>
      <p:ext uri="{BB962C8B-B14F-4D97-AF65-F5344CB8AC3E}">
        <p14:creationId xmlns:p14="http://schemas.microsoft.com/office/powerpoint/2010/main" val="3337933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descr="平成2年（1990年）"/>
          <p:cNvPicPr/>
          <p:nvPr/>
        </p:nvPicPr>
        <p:blipFill>
          <a:blip r:embed="rId3">
            <a:extLst>
              <a:ext uri="{28A0092B-C50C-407E-A947-70E740481C1C}">
                <a14:useLocalDpi xmlns:a14="http://schemas.microsoft.com/office/drawing/2010/main" val="0"/>
              </a:ext>
            </a:extLst>
          </a:blip>
          <a:srcRect/>
          <a:stretch>
            <a:fillRect/>
          </a:stretch>
        </p:blipFill>
        <p:spPr bwMode="auto">
          <a:xfrm>
            <a:off x="673640" y="46700"/>
            <a:ext cx="7427970" cy="6838684"/>
          </a:xfrm>
          <a:prstGeom prst="rect">
            <a:avLst/>
          </a:prstGeom>
          <a:noFill/>
          <a:ln>
            <a:noFill/>
          </a:ln>
        </p:spPr>
      </p:pic>
      <p:grpSp>
        <p:nvGrpSpPr>
          <p:cNvPr id="12" name="グループ化 11"/>
          <p:cNvGrpSpPr/>
          <p:nvPr/>
        </p:nvGrpSpPr>
        <p:grpSpPr>
          <a:xfrm>
            <a:off x="4102551" y="188640"/>
            <a:ext cx="576064" cy="6704271"/>
            <a:chOff x="4080644" y="101600"/>
            <a:chExt cx="576064" cy="6704271"/>
          </a:xfrm>
        </p:grpSpPr>
        <p:sp>
          <p:nvSpPr>
            <p:cNvPr id="13" name="正方形/長方形 12"/>
            <p:cNvSpPr/>
            <p:nvPr/>
          </p:nvSpPr>
          <p:spPr>
            <a:xfrm>
              <a:off x="4283968" y="476672"/>
              <a:ext cx="216024" cy="6048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080644" y="101600"/>
              <a:ext cx="576064" cy="6704271"/>
            </a:xfrm>
            <a:prstGeom prst="rect">
              <a:avLst/>
            </a:prstGeom>
            <a:noFill/>
          </p:spPr>
          <p:txBody>
            <a:bodyPr wrap="square" rtlCol="0">
              <a:spAutoFit/>
            </a:bodyPr>
            <a:lstStyle/>
            <a:p>
              <a:pPr algn="ctr">
                <a:lnSpc>
                  <a:spcPct val="215000"/>
                </a:lnSpc>
              </a:pPr>
              <a:r>
                <a:rPr kumimoji="1" lang="en-US" altLang="ja-JP" dirty="0" smtClean="0"/>
                <a:t>100</a:t>
              </a:r>
            </a:p>
            <a:p>
              <a:pPr algn="ctr">
                <a:lnSpc>
                  <a:spcPct val="215000"/>
                </a:lnSpc>
              </a:pPr>
              <a:r>
                <a:rPr lang="en-US" altLang="ja-JP" dirty="0" smtClean="0"/>
                <a:t>90</a:t>
              </a:r>
            </a:p>
            <a:p>
              <a:pPr algn="ctr">
                <a:lnSpc>
                  <a:spcPct val="215000"/>
                </a:lnSpc>
              </a:pPr>
              <a:r>
                <a:rPr kumimoji="1" lang="en-US" altLang="ja-JP" dirty="0" smtClean="0"/>
                <a:t>80</a:t>
              </a:r>
            </a:p>
            <a:p>
              <a:pPr algn="ctr">
                <a:lnSpc>
                  <a:spcPct val="215000"/>
                </a:lnSpc>
              </a:pPr>
              <a:r>
                <a:rPr lang="en-US" altLang="ja-JP" dirty="0" smtClean="0"/>
                <a:t>70</a:t>
              </a:r>
            </a:p>
            <a:p>
              <a:pPr algn="ctr">
                <a:lnSpc>
                  <a:spcPct val="215000"/>
                </a:lnSpc>
              </a:pPr>
              <a:r>
                <a:rPr kumimoji="1" lang="en-US" altLang="ja-JP" dirty="0" smtClean="0"/>
                <a:t>60</a:t>
              </a:r>
            </a:p>
            <a:p>
              <a:pPr algn="ctr">
                <a:lnSpc>
                  <a:spcPct val="215000"/>
                </a:lnSpc>
              </a:pPr>
              <a:r>
                <a:rPr lang="en-US" altLang="ja-JP" dirty="0" smtClean="0"/>
                <a:t>50</a:t>
              </a:r>
            </a:p>
            <a:p>
              <a:pPr algn="ctr">
                <a:lnSpc>
                  <a:spcPct val="215000"/>
                </a:lnSpc>
              </a:pPr>
              <a:r>
                <a:rPr lang="en-US" altLang="ja-JP" dirty="0" smtClean="0"/>
                <a:t>40</a:t>
              </a:r>
            </a:p>
            <a:p>
              <a:pPr algn="ctr">
                <a:lnSpc>
                  <a:spcPct val="215000"/>
                </a:lnSpc>
              </a:pPr>
              <a:r>
                <a:rPr kumimoji="1" lang="en-US" altLang="ja-JP" dirty="0" smtClean="0"/>
                <a:t>30</a:t>
              </a:r>
            </a:p>
            <a:p>
              <a:pPr algn="ctr">
                <a:lnSpc>
                  <a:spcPct val="215000"/>
                </a:lnSpc>
              </a:pPr>
              <a:r>
                <a:rPr lang="en-US" altLang="ja-JP" dirty="0" smtClean="0"/>
                <a:t>20</a:t>
              </a:r>
            </a:p>
            <a:p>
              <a:pPr algn="ctr">
                <a:lnSpc>
                  <a:spcPct val="215000"/>
                </a:lnSpc>
              </a:pPr>
              <a:r>
                <a:rPr kumimoji="1" lang="en-US" altLang="ja-JP" dirty="0" smtClean="0"/>
                <a:t>10</a:t>
              </a:r>
            </a:p>
            <a:p>
              <a:pPr algn="ctr">
                <a:lnSpc>
                  <a:spcPct val="215000"/>
                </a:lnSpc>
              </a:pPr>
              <a:r>
                <a:rPr lang="en-US" altLang="ja-JP" dirty="0"/>
                <a:t>0</a:t>
              </a:r>
              <a:endParaRPr kumimoji="1" lang="ja-JP" altLang="en-US" dirty="0"/>
            </a:p>
          </p:txBody>
        </p:sp>
      </p:grpSp>
      <p:sp>
        <p:nvSpPr>
          <p:cNvPr id="6" name="テキスト ボックス 5"/>
          <p:cNvSpPr txBox="1"/>
          <p:nvPr/>
        </p:nvSpPr>
        <p:spPr>
          <a:xfrm>
            <a:off x="827584" y="633388"/>
            <a:ext cx="2952328" cy="461665"/>
          </a:xfrm>
          <a:prstGeom prst="rect">
            <a:avLst/>
          </a:prstGeom>
          <a:solidFill>
            <a:schemeClr val="bg1"/>
          </a:solidFill>
        </p:spPr>
        <p:txBody>
          <a:bodyPr wrap="square" rtlCol="0">
            <a:spAutoFit/>
          </a:bodyPr>
          <a:lstStyle/>
          <a:p>
            <a:r>
              <a:rPr lang="ja-JP" altLang="en-US" sz="2400" b="1" dirty="0" smtClean="0"/>
              <a:t>平成２年（</a:t>
            </a:r>
            <a:r>
              <a:rPr lang="en-US" altLang="ja-JP" sz="2400" b="1" dirty="0" smtClean="0"/>
              <a:t>1990</a:t>
            </a:r>
            <a:r>
              <a:rPr lang="ja-JP" altLang="en-US" sz="2400" b="1" dirty="0" smtClean="0"/>
              <a:t>年）</a:t>
            </a:r>
            <a:endParaRPr kumimoji="1" lang="ja-JP" altLang="en-US" sz="2400" b="1" dirty="0"/>
          </a:p>
        </p:txBody>
      </p:sp>
      <p:sp>
        <p:nvSpPr>
          <p:cNvPr id="7" name="テキスト ボックス 6"/>
          <p:cNvSpPr txBox="1"/>
          <p:nvPr/>
        </p:nvSpPr>
        <p:spPr>
          <a:xfrm>
            <a:off x="5508104" y="2459"/>
            <a:ext cx="3624560" cy="523220"/>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総務省統計局・政策統括官（統計規準担当）・統計研修所による統計データより引用</a:t>
            </a:r>
            <a:endParaRPr lang="en-US" altLang="ja-JP" sz="1400" dirty="0" smtClean="0"/>
          </a:p>
        </p:txBody>
      </p:sp>
    </p:spTree>
    <p:extLst>
      <p:ext uri="{BB962C8B-B14F-4D97-AF65-F5344CB8AC3E}">
        <p14:creationId xmlns:p14="http://schemas.microsoft.com/office/powerpoint/2010/main" val="551565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平成7年（1995年）"/>
          <p:cNvPicPr/>
          <p:nvPr/>
        </p:nvPicPr>
        <p:blipFill>
          <a:blip r:embed="rId3">
            <a:extLst>
              <a:ext uri="{28A0092B-C50C-407E-A947-70E740481C1C}">
                <a14:useLocalDpi xmlns:a14="http://schemas.microsoft.com/office/drawing/2010/main" val="0"/>
              </a:ext>
            </a:extLst>
          </a:blip>
          <a:srcRect/>
          <a:stretch>
            <a:fillRect/>
          </a:stretch>
        </p:blipFill>
        <p:spPr bwMode="auto">
          <a:xfrm>
            <a:off x="673640" y="74084"/>
            <a:ext cx="7427970" cy="6811300"/>
          </a:xfrm>
          <a:prstGeom prst="rect">
            <a:avLst/>
          </a:prstGeom>
          <a:noFill/>
          <a:ln>
            <a:noFill/>
          </a:ln>
        </p:spPr>
      </p:pic>
      <p:grpSp>
        <p:nvGrpSpPr>
          <p:cNvPr id="12" name="グループ化 11"/>
          <p:cNvGrpSpPr/>
          <p:nvPr/>
        </p:nvGrpSpPr>
        <p:grpSpPr>
          <a:xfrm>
            <a:off x="4102551" y="188640"/>
            <a:ext cx="576064" cy="6704271"/>
            <a:chOff x="4080644" y="101600"/>
            <a:chExt cx="576064" cy="6704271"/>
          </a:xfrm>
        </p:grpSpPr>
        <p:sp>
          <p:nvSpPr>
            <p:cNvPr id="13" name="正方形/長方形 12"/>
            <p:cNvSpPr/>
            <p:nvPr/>
          </p:nvSpPr>
          <p:spPr>
            <a:xfrm>
              <a:off x="4283968" y="476672"/>
              <a:ext cx="216024" cy="6048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080644" y="101600"/>
              <a:ext cx="576064" cy="6704271"/>
            </a:xfrm>
            <a:prstGeom prst="rect">
              <a:avLst/>
            </a:prstGeom>
            <a:noFill/>
          </p:spPr>
          <p:txBody>
            <a:bodyPr wrap="square" rtlCol="0">
              <a:spAutoFit/>
            </a:bodyPr>
            <a:lstStyle/>
            <a:p>
              <a:pPr algn="ctr">
                <a:lnSpc>
                  <a:spcPct val="215000"/>
                </a:lnSpc>
              </a:pPr>
              <a:r>
                <a:rPr kumimoji="1" lang="en-US" altLang="ja-JP" dirty="0" smtClean="0"/>
                <a:t>100</a:t>
              </a:r>
            </a:p>
            <a:p>
              <a:pPr algn="ctr">
                <a:lnSpc>
                  <a:spcPct val="215000"/>
                </a:lnSpc>
              </a:pPr>
              <a:r>
                <a:rPr lang="en-US" altLang="ja-JP" dirty="0" smtClean="0"/>
                <a:t>90</a:t>
              </a:r>
            </a:p>
            <a:p>
              <a:pPr algn="ctr">
                <a:lnSpc>
                  <a:spcPct val="215000"/>
                </a:lnSpc>
              </a:pPr>
              <a:r>
                <a:rPr kumimoji="1" lang="en-US" altLang="ja-JP" dirty="0" smtClean="0"/>
                <a:t>80</a:t>
              </a:r>
            </a:p>
            <a:p>
              <a:pPr algn="ctr">
                <a:lnSpc>
                  <a:spcPct val="215000"/>
                </a:lnSpc>
              </a:pPr>
              <a:r>
                <a:rPr lang="en-US" altLang="ja-JP" dirty="0" smtClean="0"/>
                <a:t>70</a:t>
              </a:r>
            </a:p>
            <a:p>
              <a:pPr algn="ctr">
                <a:lnSpc>
                  <a:spcPct val="215000"/>
                </a:lnSpc>
              </a:pPr>
              <a:r>
                <a:rPr kumimoji="1" lang="en-US" altLang="ja-JP" dirty="0" smtClean="0"/>
                <a:t>60</a:t>
              </a:r>
            </a:p>
            <a:p>
              <a:pPr algn="ctr">
                <a:lnSpc>
                  <a:spcPct val="215000"/>
                </a:lnSpc>
              </a:pPr>
              <a:r>
                <a:rPr lang="en-US" altLang="ja-JP" dirty="0" smtClean="0"/>
                <a:t>50</a:t>
              </a:r>
            </a:p>
            <a:p>
              <a:pPr algn="ctr">
                <a:lnSpc>
                  <a:spcPct val="215000"/>
                </a:lnSpc>
              </a:pPr>
              <a:r>
                <a:rPr lang="en-US" altLang="ja-JP" dirty="0" smtClean="0"/>
                <a:t>40</a:t>
              </a:r>
            </a:p>
            <a:p>
              <a:pPr algn="ctr">
                <a:lnSpc>
                  <a:spcPct val="215000"/>
                </a:lnSpc>
              </a:pPr>
              <a:r>
                <a:rPr kumimoji="1" lang="en-US" altLang="ja-JP" dirty="0" smtClean="0"/>
                <a:t>30</a:t>
              </a:r>
            </a:p>
            <a:p>
              <a:pPr algn="ctr">
                <a:lnSpc>
                  <a:spcPct val="215000"/>
                </a:lnSpc>
              </a:pPr>
              <a:r>
                <a:rPr lang="en-US" altLang="ja-JP" dirty="0" smtClean="0"/>
                <a:t>20</a:t>
              </a:r>
            </a:p>
            <a:p>
              <a:pPr algn="ctr">
                <a:lnSpc>
                  <a:spcPct val="215000"/>
                </a:lnSpc>
              </a:pPr>
              <a:r>
                <a:rPr kumimoji="1" lang="en-US" altLang="ja-JP" dirty="0" smtClean="0"/>
                <a:t>10</a:t>
              </a:r>
            </a:p>
            <a:p>
              <a:pPr algn="ctr">
                <a:lnSpc>
                  <a:spcPct val="215000"/>
                </a:lnSpc>
              </a:pPr>
              <a:r>
                <a:rPr lang="en-US" altLang="ja-JP" dirty="0"/>
                <a:t>0</a:t>
              </a:r>
              <a:endParaRPr kumimoji="1" lang="ja-JP" altLang="en-US" dirty="0"/>
            </a:p>
          </p:txBody>
        </p:sp>
      </p:grpSp>
      <p:sp>
        <p:nvSpPr>
          <p:cNvPr id="7" name="テキスト ボックス 6"/>
          <p:cNvSpPr txBox="1"/>
          <p:nvPr/>
        </p:nvSpPr>
        <p:spPr>
          <a:xfrm>
            <a:off x="827584" y="633388"/>
            <a:ext cx="2952328" cy="461665"/>
          </a:xfrm>
          <a:prstGeom prst="rect">
            <a:avLst/>
          </a:prstGeom>
          <a:solidFill>
            <a:schemeClr val="bg1"/>
          </a:solidFill>
        </p:spPr>
        <p:txBody>
          <a:bodyPr wrap="square" rtlCol="0">
            <a:spAutoFit/>
          </a:bodyPr>
          <a:lstStyle/>
          <a:p>
            <a:r>
              <a:rPr lang="ja-JP" altLang="en-US" sz="2400" b="1" dirty="0" smtClean="0"/>
              <a:t>平成７年（</a:t>
            </a:r>
            <a:r>
              <a:rPr lang="en-US" altLang="ja-JP" sz="2400" b="1" dirty="0" smtClean="0"/>
              <a:t>1995</a:t>
            </a:r>
            <a:r>
              <a:rPr lang="ja-JP" altLang="en-US" sz="2400" b="1" dirty="0" smtClean="0"/>
              <a:t>年）</a:t>
            </a:r>
            <a:endParaRPr kumimoji="1" lang="ja-JP" altLang="en-US" sz="2400" b="1" dirty="0"/>
          </a:p>
        </p:txBody>
      </p:sp>
      <p:sp>
        <p:nvSpPr>
          <p:cNvPr id="8" name="テキスト ボックス 7"/>
          <p:cNvSpPr txBox="1"/>
          <p:nvPr/>
        </p:nvSpPr>
        <p:spPr>
          <a:xfrm>
            <a:off x="5508104" y="2459"/>
            <a:ext cx="3624560" cy="523220"/>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総務省統計局・政策統括官（統計規準担当）・統計研修所による統計データより引用</a:t>
            </a:r>
            <a:endParaRPr lang="en-US" altLang="ja-JP" sz="1400" dirty="0" smtClean="0"/>
          </a:p>
        </p:txBody>
      </p:sp>
    </p:spTree>
    <p:extLst>
      <p:ext uri="{BB962C8B-B14F-4D97-AF65-F5344CB8AC3E}">
        <p14:creationId xmlns:p14="http://schemas.microsoft.com/office/powerpoint/2010/main" val="3292302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平成12年（2000年）"/>
          <p:cNvPicPr/>
          <p:nvPr/>
        </p:nvPicPr>
        <p:blipFill>
          <a:blip r:embed="rId3">
            <a:extLst>
              <a:ext uri="{28A0092B-C50C-407E-A947-70E740481C1C}">
                <a14:useLocalDpi xmlns:a14="http://schemas.microsoft.com/office/drawing/2010/main" val="0"/>
              </a:ext>
            </a:extLst>
          </a:blip>
          <a:srcRect/>
          <a:stretch>
            <a:fillRect/>
          </a:stretch>
        </p:blipFill>
        <p:spPr bwMode="auto">
          <a:xfrm>
            <a:off x="683568" y="1644"/>
            <a:ext cx="7427970" cy="6877855"/>
          </a:xfrm>
          <a:prstGeom prst="rect">
            <a:avLst/>
          </a:prstGeom>
          <a:noFill/>
          <a:ln>
            <a:noFill/>
          </a:ln>
        </p:spPr>
      </p:pic>
      <p:grpSp>
        <p:nvGrpSpPr>
          <p:cNvPr id="12" name="グループ化 11"/>
          <p:cNvGrpSpPr/>
          <p:nvPr/>
        </p:nvGrpSpPr>
        <p:grpSpPr>
          <a:xfrm>
            <a:off x="4102551" y="188640"/>
            <a:ext cx="576064" cy="6704271"/>
            <a:chOff x="4080644" y="101600"/>
            <a:chExt cx="576064" cy="6704271"/>
          </a:xfrm>
        </p:grpSpPr>
        <p:sp>
          <p:nvSpPr>
            <p:cNvPr id="13" name="正方形/長方形 12"/>
            <p:cNvSpPr/>
            <p:nvPr/>
          </p:nvSpPr>
          <p:spPr>
            <a:xfrm>
              <a:off x="4283968" y="476672"/>
              <a:ext cx="216024" cy="6048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080644" y="101600"/>
              <a:ext cx="576064" cy="6704271"/>
            </a:xfrm>
            <a:prstGeom prst="rect">
              <a:avLst/>
            </a:prstGeom>
            <a:noFill/>
          </p:spPr>
          <p:txBody>
            <a:bodyPr wrap="square" rtlCol="0">
              <a:spAutoFit/>
            </a:bodyPr>
            <a:lstStyle/>
            <a:p>
              <a:pPr algn="ctr">
                <a:lnSpc>
                  <a:spcPct val="215000"/>
                </a:lnSpc>
              </a:pPr>
              <a:r>
                <a:rPr kumimoji="1" lang="en-US" altLang="ja-JP" dirty="0" smtClean="0"/>
                <a:t>100</a:t>
              </a:r>
            </a:p>
            <a:p>
              <a:pPr algn="ctr">
                <a:lnSpc>
                  <a:spcPct val="215000"/>
                </a:lnSpc>
              </a:pPr>
              <a:r>
                <a:rPr lang="en-US" altLang="ja-JP" dirty="0" smtClean="0"/>
                <a:t>90</a:t>
              </a:r>
            </a:p>
            <a:p>
              <a:pPr algn="ctr">
                <a:lnSpc>
                  <a:spcPct val="215000"/>
                </a:lnSpc>
              </a:pPr>
              <a:r>
                <a:rPr kumimoji="1" lang="en-US" altLang="ja-JP" dirty="0" smtClean="0"/>
                <a:t>80</a:t>
              </a:r>
            </a:p>
            <a:p>
              <a:pPr algn="ctr">
                <a:lnSpc>
                  <a:spcPct val="215000"/>
                </a:lnSpc>
              </a:pPr>
              <a:r>
                <a:rPr lang="en-US" altLang="ja-JP" dirty="0" smtClean="0"/>
                <a:t>70</a:t>
              </a:r>
            </a:p>
            <a:p>
              <a:pPr algn="ctr">
                <a:lnSpc>
                  <a:spcPct val="215000"/>
                </a:lnSpc>
              </a:pPr>
              <a:r>
                <a:rPr kumimoji="1" lang="en-US" altLang="ja-JP" dirty="0" smtClean="0"/>
                <a:t>60</a:t>
              </a:r>
            </a:p>
            <a:p>
              <a:pPr algn="ctr">
                <a:lnSpc>
                  <a:spcPct val="215000"/>
                </a:lnSpc>
              </a:pPr>
              <a:r>
                <a:rPr lang="en-US" altLang="ja-JP" dirty="0" smtClean="0"/>
                <a:t>50</a:t>
              </a:r>
            </a:p>
            <a:p>
              <a:pPr algn="ctr">
                <a:lnSpc>
                  <a:spcPct val="215000"/>
                </a:lnSpc>
              </a:pPr>
              <a:r>
                <a:rPr lang="en-US" altLang="ja-JP" dirty="0" smtClean="0"/>
                <a:t>40</a:t>
              </a:r>
            </a:p>
            <a:p>
              <a:pPr algn="ctr">
                <a:lnSpc>
                  <a:spcPct val="215000"/>
                </a:lnSpc>
              </a:pPr>
              <a:r>
                <a:rPr kumimoji="1" lang="en-US" altLang="ja-JP" dirty="0" smtClean="0"/>
                <a:t>30</a:t>
              </a:r>
            </a:p>
            <a:p>
              <a:pPr algn="ctr">
                <a:lnSpc>
                  <a:spcPct val="215000"/>
                </a:lnSpc>
              </a:pPr>
              <a:r>
                <a:rPr lang="en-US" altLang="ja-JP" dirty="0" smtClean="0"/>
                <a:t>20</a:t>
              </a:r>
            </a:p>
            <a:p>
              <a:pPr algn="ctr">
                <a:lnSpc>
                  <a:spcPct val="215000"/>
                </a:lnSpc>
              </a:pPr>
              <a:r>
                <a:rPr kumimoji="1" lang="en-US" altLang="ja-JP" dirty="0" smtClean="0"/>
                <a:t>10</a:t>
              </a:r>
            </a:p>
            <a:p>
              <a:pPr algn="ctr">
                <a:lnSpc>
                  <a:spcPct val="215000"/>
                </a:lnSpc>
              </a:pPr>
              <a:r>
                <a:rPr lang="en-US" altLang="ja-JP" dirty="0"/>
                <a:t>0</a:t>
              </a:r>
              <a:endParaRPr kumimoji="1" lang="ja-JP" altLang="en-US" dirty="0"/>
            </a:p>
          </p:txBody>
        </p:sp>
      </p:grpSp>
      <p:sp>
        <p:nvSpPr>
          <p:cNvPr id="6" name="テキスト ボックス 5"/>
          <p:cNvSpPr txBox="1"/>
          <p:nvPr/>
        </p:nvSpPr>
        <p:spPr>
          <a:xfrm>
            <a:off x="827584" y="620688"/>
            <a:ext cx="2952328" cy="461665"/>
          </a:xfrm>
          <a:prstGeom prst="rect">
            <a:avLst/>
          </a:prstGeom>
          <a:solidFill>
            <a:schemeClr val="bg1"/>
          </a:solidFill>
        </p:spPr>
        <p:txBody>
          <a:bodyPr wrap="square" rtlCol="0">
            <a:spAutoFit/>
          </a:bodyPr>
          <a:lstStyle/>
          <a:p>
            <a:r>
              <a:rPr lang="ja-JP" altLang="en-US" sz="2400" b="1" dirty="0" smtClean="0"/>
              <a:t>平成１２年（</a:t>
            </a:r>
            <a:r>
              <a:rPr lang="en-US" altLang="ja-JP" sz="2400" b="1" dirty="0"/>
              <a:t>2000</a:t>
            </a:r>
            <a:r>
              <a:rPr lang="ja-JP" altLang="en-US" sz="2400" b="1" dirty="0" smtClean="0"/>
              <a:t>年）</a:t>
            </a:r>
            <a:endParaRPr kumimoji="1" lang="ja-JP" altLang="en-US" sz="2400" b="1" dirty="0"/>
          </a:p>
        </p:txBody>
      </p:sp>
      <p:sp>
        <p:nvSpPr>
          <p:cNvPr id="8" name="テキスト ボックス 7"/>
          <p:cNvSpPr txBox="1"/>
          <p:nvPr/>
        </p:nvSpPr>
        <p:spPr>
          <a:xfrm>
            <a:off x="5508104" y="2459"/>
            <a:ext cx="3624560" cy="523220"/>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総務省統計局・政策統括官（統計規準担当）・統計研修所による統計データより引用</a:t>
            </a:r>
            <a:endParaRPr lang="en-US" altLang="ja-JP" sz="1400" dirty="0" smtClean="0"/>
          </a:p>
        </p:txBody>
      </p:sp>
    </p:spTree>
    <p:extLst>
      <p:ext uri="{BB962C8B-B14F-4D97-AF65-F5344CB8AC3E}">
        <p14:creationId xmlns:p14="http://schemas.microsoft.com/office/powerpoint/2010/main" val="1060922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平成17年（2005年）"/>
          <p:cNvPicPr/>
          <p:nvPr/>
        </p:nvPicPr>
        <p:blipFill>
          <a:blip r:embed="rId3">
            <a:extLst>
              <a:ext uri="{28A0092B-C50C-407E-A947-70E740481C1C}">
                <a14:useLocalDpi xmlns:a14="http://schemas.microsoft.com/office/drawing/2010/main" val="0"/>
              </a:ext>
            </a:extLst>
          </a:blip>
          <a:srcRect/>
          <a:stretch>
            <a:fillRect/>
          </a:stretch>
        </p:blipFill>
        <p:spPr bwMode="auto">
          <a:xfrm>
            <a:off x="698117" y="171049"/>
            <a:ext cx="7330267" cy="6714335"/>
          </a:xfrm>
          <a:prstGeom prst="rect">
            <a:avLst/>
          </a:prstGeom>
          <a:noFill/>
          <a:ln>
            <a:noFill/>
          </a:ln>
        </p:spPr>
      </p:pic>
      <p:grpSp>
        <p:nvGrpSpPr>
          <p:cNvPr id="8" name="グループ化 7"/>
          <p:cNvGrpSpPr/>
          <p:nvPr/>
        </p:nvGrpSpPr>
        <p:grpSpPr>
          <a:xfrm>
            <a:off x="4102551" y="116632"/>
            <a:ext cx="576064" cy="6704271"/>
            <a:chOff x="4080644" y="101600"/>
            <a:chExt cx="576064" cy="6704271"/>
          </a:xfrm>
        </p:grpSpPr>
        <p:sp>
          <p:nvSpPr>
            <p:cNvPr id="9" name="正方形/長方形 8"/>
            <p:cNvSpPr/>
            <p:nvPr/>
          </p:nvSpPr>
          <p:spPr>
            <a:xfrm>
              <a:off x="4283968" y="476672"/>
              <a:ext cx="216024" cy="6048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4080644" y="101600"/>
              <a:ext cx="576064" cy="6704271"/>
            </a:xfrm>
            <a:prstGeom prst="rect">
              <a:avLst/>
            </a:prstGeom>
            <a:noFill/>
          </p:spPr>
          <p:txBody>
            <a:bodyPr wrap="square" rtlCol="0">
              <a:spAutoFit/>
            </a:bodyPr>
            <a:lstStyle/>
            <a:p>
              <a:pPr algn="ctr">
                <a:lnSpc>
                  <a:spcPct val="215000"/>
                </a:lnSpc>
              </a:pPr>
              <a:r>
                <a:rPr kumimoji="1" lang="en-US" altLang="ja-JP" dirty="0" smtClean="0"/>
                <a:t>100</a:t>
              </a:r>
            </a:p>
            <a:p>
              <a:pPr algn="ctr">
                <a:lnSpc>
                  <a:spcPct val="215000"/>
                </a:lnSpc>
              </a:pPr>
              <a:r>
                <a:rPr lang="en-US" altLang="ja-JP" dirty="0" smtClean="0"/>
                <a:t>90</a:t>
              </a:r>
            </a:p>
            <a:p>
              <a:pPr algn="ctr">
                <a:lnSpc>
                  <a:spcPct val="215000"/>
                </a:lnSpc>
              </a:pPr>
              <a:r>
                <a:rPr kumimoji="1" lang="en-US" altLang="ja-JP" dirty="0" smtClean="0"/>
                <a:t>80</a:t>
              </a:r>
            </a:p>
            <a:p>
              <a:pPr algn="ctr">
                <a:lnSpc>
                  <a:spcPct val="215000"/>
                </a:lnSpc>
              </a:pPr>
              <a:r>
                <a:rPr lang="en-US" altLang="ja-JP" dirty="0" smtClean="0"/>
                <a:t>70</a:t>
              </a:r>
            </a:p>
            <a:p>
              <a:pPr algn="ctr">
                <a:lnSpc>
                  <a:spcPct val="215000"/>
                </a:lnSpc>
              </a:pPr>
              <a:r>
                <a:rPr kumimoji="1" lang="en-US" altLang="ja-JP" dirty="0" smtClean="0"/>
                <a:t>60</a:t>
              </a:r>
            </a:p>
            <a:p>
              <a:pPr algn="ctr">
                <a:lnSpc>
                  <a:spcPct val="215000"/>
                </a:lnSpc>
              </a:pPr>
              <a:r>
                <a:rPr lang="en-US" altLang="ja-JP" dirty="0" smtClean="0"/>
                <a:t>50</a:t>
              </a:r>
            </a:p>
            <a:p>
              <a:pPr algn="ctr">
                <a:lnSpc>
                  <a:spcPct val="215000"/>
                </a:lnSpc>
              </a:pPr>
              <a:r>
                <a:rPr lang="en-US" altLang="ja-JP" dirty="0" smtClean="0"/>
                <a:t>40</a:t>
              </a:r>
            </a:p>
            <a:p>
              <a:pPr algn="ctr">
                <a:lnSpc>
                  <a:spcPct val="215000"/>
                </a:lnSpc>
              </a:pPr>
              <a:r>
                <a:rPr kumimoji="1" lang="en-US" altLang="ja-JP" dirty="0" smtClean="0"/>
                <a:t>30</a:t>
              </a:r>
            </a:p>
            <a:p>
              <a:pPr algn="ctr">
                <a:lnSpc>
                  <a:spcPct val="215000"/>
                </a:lnSpc>
              </a:pPr>
              <a:r>
                <a:rPr lang="en-US" altLang="ja-JP" dirty="0" smtClean="0"/>
                <a:t>20</a:t>
              </a:r>
            </a:p>
            <a:p>
              <a:pPr algn="ctr">
                <a:lnSpc>
                  <a:spcPct val="215000"/>
                </a:lnSpc>
              </a:pPr>
              <a:r>
                <a:rPr kumimoji="1" lang="en-US" altLang="ja-JP" dirty="0" smtClean="0"/>
                <a:t>10</a:t>
              </a:r>
            </a:p>
            <a:p>
              <a:pPr algn="ctr">
                <a:lnSpc>
                  <a:spcPct val="215000"/>
                </a:lnSpc>
              </a:pPr>
              <a:r>
                <a:rPr lang="en-US" altLang="ja-JP" dirty="0"/>
                <a:t>0</a:t>
              </a:r>
              <a:endParaRPr kumimoji="1" lang="ja-JP" altLang="en-US" dirty="0"/>
            </a:p>
          </p:txBody>
        </p:sp>
      </p:grpSp>
      <p:sp>
        <p:nvSpPr>
          <p:cNvPr id="7" name="テキスト ボックス 6"/>
          <p:cNvSpPr txBox="1"/>
          <p:nvPr/>
        </p:nvSpPr>
        <p:spPr>
          <a:xfrm>
            <a:off x="827584" y="620688"/>
            <a:ext cx="2952328" cy="461665"/>
          </a:xfrm>
          <a:prstGeom prst="rect">
            <a:avLst/>
          </a:prstGeom>
          <a:solidFill>
            <a:schemeClr val="bg1"/>
          </a:solidFill>
        </p:spPr>
        <p:txBody>
          <a:bodyPr wrap="square" rtlCol="0">
            <a:spAutoFit/>
          </a:bodyPr>
          <a:lstStyle/>
          <a:p>
            <a:r>
              <a:rPr lang="ja-JP" altLang="en-US" sz="2400" b="1" dirty="0" smtClean="0"/>
              <a:t>平成１７年（</a:t>
            </a:r>
            <a:r>
              <a:rPr lang="en-US" altLang="ja-JP" sz="2400" b="1" dirty="0" smtClean="0"/>
              <a:t>2005</a:t>
            </a:r>
            <a:r>
              <a:rPr lang="ja-JP" altLang="en-US" sz="2400" b="1" dirty="0" smtClean="0"/>
              <a:t>年）</a:t>
            </a:r>
            <a:endParaRPr kumimoji="1" lang="ja-JP" altLang="en-US" sz="2400" b="1" dirty="0"/>
          </a:p>
        </p:txBody>
      </p:sp>
      <p:sp>
        <p:nvSpPr>
          <p:cNvPr id="11" name="テキスト ボックス 10"/>
          <p:cNvSpPr txBox="1"/>
          <p:nvPr/>
        </p:nvSpPr>
        <p:spPr>
          <a:xfrm>
            <a:off x="5508104" y="2459"/>
            <a:ext cx="3624560" cy="523220"/>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総務省統計局・政策統括官（統計規準担当）・統計研修所による統計データより引用</a:t>
            </a:r>
            <a:endParaRPr lang="en-US" altLang="ja-JP" sz="1400" dirty="0" smtClean="0"/>
          </a:p>
        </p:txBody>
      </p:sp>
    </p:spTree>
    <p:extLst>
      <p:ext uri="{BB962C8B-B14F-4D97-AF65-F5344CB8AC3E}">
        <p14:creationId xmlns:p14="http://schemas.microsoft.com/office/powerpoint/2010/main" val="11766940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平成22年（2010年）"/>
          <p:cNvPicPr/>
          <p:nvPr/>
        </p:nvPicPr>
        <p:blipFill>
          <a:blip r:embed="rId3">
            <a:extLst>
              <a:ext uri="{28A0092B-C50C-407E-A947-70E740481C1C}">
                <a14:useLocalDpi xmlns:a14="http://schemas.microsoft.com/office/drawing/2010/main" val="0"/>
              </a:ext>
            </a:extLst>
          </a:blip>
          <a:srcRect/>
          <a:stretch>
            <a:fillRect/>
          </a:stretch>
        </p:blipFill>
        <p:spPr bwMode="auto">
          <a:xfrm>
            <a:off x="698116" y="171049"/>
            <a:ext cx="7302883" cy="6714335"/>
          </a:xfrm>
          <a:prstGeom prst="rect">
            <a:avLst/>
          </a:prstGeom>
          <a:noFill/>
          <a:ln>
            <a:noFill/>
          </a:ln>
        </p:spPr>
      </p:pic>
      <p:grpSp>
        <p:nvGrpSpPr>
          <p:cNvPr id="8" name="グループ化 7"/>
          <p:cNvGrpSpPr/>
          <p:nvPr/>
        </p:nvGrpSpPr>
        <p:grpSpPr>
          <a:xfrm>
            <a:off x="4102551" y="116632"/>
            <a:ext cx="576064" cy="6704271"/>
            <a:chOff x="4080644" y="101600"/>
            <a:chExt cx="576064" cy="6704271"/>
          </a:xfrm>
        </p:grpSpPr>
        <p:sp>
          <p:nvSpPr>
            <p:cNvPr id="9" name="正方形/長方形 8"/>
            <p:cNvSpPr/>
            <p:nvPr/>
          </p:nvSpPr>
          <p:spPr>
            <a:xfrm>
              <a:off x="4283968" y="476672"/>
              <a:ext cx="216024" cy="6048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4080644" y="101600"/>
              <a:ext cx="576064" cy="6704271"/>
            </a:xfrm>
            <a:prstGeom prst="rect">
              <a:avLst/>
            </a:prstGeom>
            <a:noFill/>
          </p:spPr>
          <p:txBody>
            <a:bodyPr wrap="square" rtlCol="0">
              <a:spAutoFit/>
            </a:bodyPr>
            <a:lstStyle/>
            <a:p>
              <a:pPr algn="ctr">
                <a:lnSpc>
                  <a:spcPct val="215000"/>
                </a:lnSpc>
              </a:pPr>
              <a:r>
                <a:rPr kumimoji="1" lang="en-US" altLang="ja-JP" dirty="0" smtClean="0"/>
                <a:t>100</a:t>
              </a:r>
            </a:p>
            <a:p>
              <a:pPr algn="ctr">
                <a:lnSpc>
                  <a:spcPct val="215000"/>
                </a:lnSpc>
              </a:pPr>
              <a:r>
                <a:rPr lang="en-US" altLang="ja-JP" dirty="0" smtClean="0"/>
                <a:t>90</a:t>
              </a:r>
            </a:p>
            <a:p>
              <a:pPr algn="ctr">
                <a:lnSpc>
                  <a:spcPct val="215000"/>
                </a:lnSpc>
              </a:pPr>
              <a:r>
                <a:rPr kumimoji="1" lang="en-US" altLang="ja-JP" dirty="0" smtClean="0"/>
                <a:t>80</a:t>
              </a:r>
            </a:p>
            <a:p>
              <a:pPr algn="ctr">
                <a:lnSpc>
                  <a:spcPct val="215000"/>
                </a:lnSpc>
              </a:pPr>
              <a:r>
                <a:rPr lang="en-US" altLang="ja-JP" dirty="0" smtClean="0"/>
                <a:t>70</a:t>
              </a:r>
            </a:p>
            <a:p>
              <a:pPr algn="ctr">
                <a:lnSpc>
                  <a:spcPct val="215000"/>
                </a:lnSpc>
              </a:pPr>
              <a:r>
                <a:rPr kumimoji="1" lang="en-US" altLang="ja-JP" dirty="0" smtClean="0"/>
                <a:t>60</a:t>
              </a:r>
            </a:p>
            <a:p>
              <a:pPr algn="ctr">
                <a:lnSpc>
                  <a:spcPct val="215000"/>
                </a:lnSpc>
              </a:pPr>
              <a:r>
                <a:rPr lang="en-US" altLang="ja-JP" dirty="0" smtClean="0"/>
                <a:t>50</a:t>
              </a:r>
            </a:p>
            <a:p>
              <a:pPr algn="ctr">
                <a:lnSpc>
                  <a:spcPct val="215000"/>
                </a:lnSpc>
              </a:pPr>
              <a:r>
                <a:rPr lang="en-US" altLang="ja-JP" dirty="0" smtClean="0"/>
                <a:t>40</a:t>
              </a:r>
            </a:p>
            <a:p>
              <a:pPr algn="ctr">
                <a:lnSpc>
                  <a:spcPct val="215000"/>
                </a:lnSpc>
              </a:pPr>
              <a:r>
                <a:rPr kumimoji="1" lang="en-US" altLang="ja-JP" dirty="0" smtClean="0"/>
                <a:t>30</a:t>
              </a:r>
            </a:p>
            <a:p>
              <a:pPr algn="ctr">
                <a:lnSpc>
                  <a:spcPct val="215000"/>
                </a:lnSpc>
              </a:pPr>
              <a:r>
                <a:rPr lang="en-US" altLang="ja-JP" dirty="0" smtClean="0"/>
                <a:t>20</a:t>
              </a:r>
            </a:p>
            <a:p>
              <a:pPr algn="ctr">
                <a:lnSpc>
                  <a:spcPct val="215000"/>
                </a:lnSpc>
              </a:pPr>
              <a:r>
                <a:rPr kumimoji="1" lang="en-US" altLang="ja-JP" dirty="0" smtClean="0"/>
                <a:t>10</a:t>
              </a:r>
            </a:p>
            <a:p>
              <a:pPr algn="ctr">
                <a:lnSpc>
                  <a:spcPct val="215000"/>
                </a:lnSpc>
              </a:pPr>
              <a:r>
                <a:rPr lang="en-US" altLang="ja-JP" dirty="0"/>
                <a:t>0</a:t>
              </a:r>
              <a:endParaRPr kumimoji="1" lang="ja-JP" altLang="en-US" dirty="0"/>
            </a:p>
          </p:txBody>
        </p:sp>
      </p:grpSp>
      <p:sp>
        <p:nvSpPr>
          <p:cNvPr id="6" name="テキスト ボックス 5"/>
          <p:cNvSpPr txBox="1"/>
          <p:nvPr/>
        </p:nvSpPr>
        <p:spPr>
          <a:xfrm>
            <a:off x="827584" y="620688"/>
            <a:ext cx="2952328" cy="461665"/>
          </a:xfrm>
          <a:prstGeom prst="rect">
            <a:avLst/>
          </a:prstGeom>
          <a:solidFill>
            <a:schemeClr val="bg1"/>
          </a:solidFill>
        </p:spPr>
        <p:txBody>
          <a:bodyPr wrap="square" rtlCol="0">
            <a:spAutoFit/>
          </a:bodyPr>
          <a:lstStyle/>
          <a:p>
            <a:r>
              <a:rPr lang="ja-JP" altLang="en-US" sz="2400" b="1" dirty="0" smtClean="0"/>
              <a:t>平成２２年（</a:t>
            </a:r>
            <a:r>
              <a:rPr lang="en-US" altLang="ja-JP" sz="2400" b="1" dirty="0" smtClean="0"/>
              <a:t>2010</a:t>
            </a:r>
            <a:r>
              <a:rPr lang="ja-JP" altLang="en-US" sz="2400" b="1" dirty="0" smtClean="0"/>
              <a:t>年）</a:t>
            </a:r>
            <a:endParaRPr kumimoji="1" lang="ja-JP" altLang="en-US" sz="2400" b="1" dirty="0"/>
          </a:p>
        </p:txBody>
      </p:sp>
      <p:sp>
        <p:nvSpPr>
          <p:cNvPr id="11" name="テキスト ボックス 10"/>
          <p:cNvSpPr txBox="1"/>
          <p:nvPr/>
        </p:nvSpPr>
        <p:spPr>
          <a:xfrm>
            <a:off x="5508104" y="2459"/>
            <a:ext cx="3624560" cy="523220"/>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総務省統計局・政策統括官（統計規準担当）・統計研修所による統計データより引用</a:t>
            </a:r>
            <a:endParaRPr lang="en-US" altLang="ja-JP" sz="1400" dirty="0" smtClean="0"/>
          </a:p>
        </p:txBody>
      </p:sp>
    </p:spTree>
    <p:extLst>
      <p:ext uri="{BB962C8B-B14F-4D97-AF65-F5344CB8AC3E}">
        <p14:creationId xmlns:p14="http://schemas.microsoft.com/office/powerpoint/2010/main" val="732950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平成32年（2020年）"/>
          <p:cNvPicPr/>
          <p:nvPr/>
        </p:nvPicPr>
        <p:blipFill>
          <a:blip r:embed="rId3">
            <a:extLst>
              <a:ext uri="{28A0092B-C50C-407E-A947-70E740481C1C}">
                <a14:useLocalDpi xmlns:a14="http://schemas.microsoft.com/office/drawing/2010/main" val="0"/>
              </a:ext>
            </a:extLst>
          </a:blip>
          <a:srcRect/>
          <a:stretch>
            <a:fillRect/>
          </a:stretch>
        </p:blipFill>
        <p:spPr bwMode="auto">
          <a:xfrm>
            <a:off x="698116" y="44624"/>
            <a:ext cx="7331528" cy="6840760"/>
          </a:xfrm>
          <a:prstGeom prst="rect">
            <a:avLst/>
          </a:prstGeom>
          <a:noFill/>
          <a:ln>
            <a:noFill/>
          </a:ln>
        </p:spPr>
      </p:pic>
      <p:grpSp>
        <p:nvGrpSpPr>
          <p:cNvPr id="8" name="グループ化 7"/>
          <p:cNvGrpSpPr/>
          <p:nvPr/>
        </p:nvGrpSpPr>
        <p:grpSpPr>
          <a:xfrm>
            <a:off x="4102551" y="116632"/>
            <a:ext cx="576064" cy="6704271"/>
            <a:chOff x="4080644" y="101600"/>
            <a:chExt cx="576064" cy="6704271"/>
          </a:xfrm>
        </p:grpSpPr>
        <p:sp>
          <p:nvSpPr>
            <p:cNvPr id="9" name="正方形/長方形 8"/>
            <p:cNvSpPr/>
            <p:nvPr/>
          </p:nvSpPr>
          <p:spPr>
            <a:xfrm>
              <a:off x="4283968" y="476672"/>
              <a:ext cx="216024" cy="6048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4080644" y="101600"/>
              <a:ext cx="576064" cy="6704271"/>
            </a:xfrm>
            <a:prstGeom prst="rect">
              <a:avLst/>
            </a:prstGeom>
            <a:noFill/>
          </p:spPr>
          <p:txBody>
            <a:bodyPr wrap="square" rtlCol="0">
              <a:spAutoFit/>
            </a:bodyPr>
            <a:lstStyle/>
            <a:p>
              <a:pPr algn="ctr">
                <a:lnSpc>
                  <a:spcPct val="215000"/>
                </a:lnSpc>
              </a:pPr>
              <a:r>
                <a:rPr kumimoji="1" lang="en-US" altLang="ja-JP" dirty="0" smtClean="0"/>
                <a:t>100</a:t>
              </a:r>
            </a:p>
            <a:p>
              <a:pPr algn="ctr">
                <a:lnSpc>
                  <a:spcPct val="215000"/>
                </a:lnSpc>
              </a:pPr>
              <a:r>
                <a:rPr lang="en-US" altLang="ja-JP" dirty="0" smtClean="0"/>
                <a:t>90</a:t>
              </a:r>
            </a:p>
            <a:p>
              <a:pPr algn="ctr">
                <a:lnSpc>
                  <a:spcPct val="215000"/>
                </a:lnSpc>
              </a:pPr>
              <a:r>
                <a:rPr kumimoji="1" lang="en-US" altLang="ja-JP" dirty="0" smtClean="0"/>
                <a:t>80</a:t>
              </a:r>
            </a:p>
            <a:p>
              <a:pPr algn="ctr">
                <a:lnSpc>
                  <a:spcPct val="215000"/>
                </a:lnSpc>
              </a:pPr>
              <a:r>
                <a:rPr lang="en-US" altLang="ja-JP" dirty="0" smtClean="0"/>
                <a:t>70</a:t>
              </a:r>
            </a:p>
            <a:p>
              <a:pPr algn="ctr">
                <a:lnSpc>
                  <a:spcPct val="215000"/>
                </a:lnSpc>
              </a:pPr>
              <a:r>
                <a:rPr kumimoji="1" lang="en-US" altLang="ja-JP" dirty="0" smtClean="0"/>
                <a:t>60</a:t>
              </a:r>
            </a:p>
            <a:p>
              <a:pPr algn="ctr">
                <a:lnSpc>
                  <a:spcPct val="215000"/>
                </a:lnSpc>
              </a:pPr>
              <a:r>
                <a:rPr lang="en-US" altLang="ja-JP" dirty="0" smtClean="0"/>
                <a:t>50</a:t>
              </a:r>
            </a:p>
            <a:p>
              <a:pPr algn="ctr">
                <a:lnSpc>
                  <a:spcPct val="215000"/>
                </a:lnSpc>
              </a:pPr>
              <a:r>
                <a:rPr lang="en-US" altLang="ja-JP" dirty="0" smtClean="0"/>
                <a:t>40</a:t>
              </a:r>
            </a:p>
            <a:p>
              <a:pPr algn="ctr">
                <a:lnSpc>
                  <a:spcPct val="215000"/>
                </a:lnSpc>
              </a:pPr>
              <a:r>
                <a:rPr kumimoji="1" lang="en-US" altLang="ja-JP" dirty="0" smtClean="0"/>
                <a:t>30</a:t>
              </a:r>
            </a:p>
            <a:p>
              <a:pPr algn="ctr">
                <a:lnSpc>
                  <a:spcPct val="215000"/>
                </a:lnSpc>
              </a:pPr>
              <a:r>
                <a:rPr lang="en-US" altLang="ja-JP" dirty="0" smtClean="0"/>
                <a:t>20</a:t>
              </a:r>
            </a:p>
            <a:p>
              <a:pPr algn="ctr">
                <a:lnSpc>
                  <a:spcPct val="215000"/>
                </a:lnSpc>
              </a:pPr>
              <a:r>
                <a:rPr kumimoji="1" lang="en-US" altLang="ja-JP" dirty="0" smtClean="0"/>
                <a:t>10</a:t>
              </a:r>
            </a:p>
            <a:p>
              <a:pPr algn="ctr">
                <a:lnSpc>
                  <a:spcPct val="215000"/>
                </a:lnSpc>
              </a:pPr>
              <a:r>
                <a:rPr lang="en-US" altLang="ja-JP" dirty="0"/>
                <a:t>0</a:t>
              </a:r>
              <a:endParaRPr kumimoji="1" lang="ja-JP" altLang="en-US" dirty="0"/>
            </a:p>
          </p:txBody>
        </p:sp>
      </p:grpSp>
      <p:sp>
        <p:nvSpPr>
          <p:cNvPr id="7" name="テキスト ボックス 6"/>
          <p:cNvSpPr txBox="1"/>
          <p:nvPr/>
        </p:nvSpPr>
        <p:spPr>
          <a:xfrm>
            <a:off x="827584" y="620688"/>
            <a:ext cx="2952328" cy="461665"/>
          </a:xfrm>
          <a:prstGeom prst="rect">
            <a:avLst/>
          </a:prstGeom>
          <a:solidFill>
            <a:schemeClr val="bg1"/>
          </a:solidFill>
        </p:spPr>
        <p:txBody>
          <a:bodyPr wrap="square" rtlCol="0">
            <a:spAutoFit/>
          </a:bodyPr>
          <a:lstStyle/>
          <a:p>
            <a:r>
              <a:rPr lang="ja-JP" altLang="en-US" sz="2400" b="1" dirty="0" smtClean="0"/>
              <a:t>平成３２年（</a:t>
            </a:r>
            <a:r>
              <a:rPr lang="en-US" altLang="ja-JP" sz="2400" b="1" dirty="0" smtClean="0"/>
              <a:t>2020</a:t>
            </a:r>
            <a:r>
              <a:rPr lang="ja-JP" altLang="en-US" sz="2400" b="1" dirty="0" smtClean="0"/>
              <a:t>年）</a:t>
            </a:r>
            <a:endParaRPr kumimoji="1" lang="ja-JP" altLang="en-US" sz="2400" b="1" dirty="0"/>
          </a:p>
        </p:txBody>
      </p:sp>
      <p:sp>
        <p:nvSpPr>
          <p:cNvPr id="11" name="テキスト ボックス 10"/>
          <p:cNvSpPr txBox="1"/>
          <p:nvPr/>
        </p:nvSpPr>
        <p:spPr>
          <a:xfrm>
            <a:off x="5508104" y="2459"/>
            <a:ext cx="3624560" cy="523220"/>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総務省統計局・政策統括官（統計規準担当）・統計研修所による統計データより引用</a:t>
            </a:r>
            <a:endParaRPr lang="en-US" altLang="ja-JP" sz="1400" dirty="0" smtClean="0"/>
          </a:p>
        </p:txBody>
      </p:sp>
    </p:spTree>
    <p:extLst>
      <p:ext uri="{BB962C8B-B14F-4D97-AF65-F5344CB8AC3E}">
        <p14:creationId xmlns:p14="http://schemas.microsoft.com/office/powerpoint/2010/main" val="16563128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p:cNvGraphicFramePr>
            <a:graphicFrameLocks/>
          </p:cNvGraphicFramePr>
          <p:nvPr>
            <p:extLst>
              <p:ext uri="{D42A27DB-BD31-4B8C-83A1-F6EECF244321}">
                <p14:modId xmlns:p14="http://schemas.microsoft.com/office/powerpoint/2010/main" val="831187937"/>
              </p:ext>
            </p:extLst>
          </p:nvPr>
        </p:nvGraphicFramePr>
        <p:xfrm>
          <a:off x="107503" y="116632"/>
          <a:ext cx="9012047" cy="6192688"/>
        </p:xfrm>
        <a:graphic>
          <a:graphicData uri="http://schemas.openxmlformats.org/drawingml/2006/chart">
            <c:chart xmlns:c="http://schemas.openxmlformats.org/drawingml/2006/chart" xmlns:r="http://schemas.openxmlformats.org/officeDocument/2006/relationships" r:id="rId3"/>
          </a:graphicData>
        </a:graphic>
      </p:graphicFrame>
      <p:sp>
        <p:nvSpPr>
          <p:cNvPr id="12" name="テキスト ボックス 11"/>
          <p:cNvSpPr txBox="1"/>
          <p:nvPr/>
        </p:nvSpPr>
        <p:spPr>
          <a:xfrm>
            <a:off x="2915816" y="6463784"/>
            <a:ext cx="6203735" cy="369332"/>
          </a:xfrm>
          <a:prstGeom prst="rect">
            <a:avLst/>
          </a:prstGeom>
          <a:noFill/>
        </p:spPr>
        <p:txBody>
          <a:bodyPr wrap="square" rtlCol="0">
            <a:spAutoFit/>
          </a:bodyPr>
          <a:lstStyle/>
          <a:p>
            <a:r>
              <a:rPr lang="ja-JP" altLang="en-US" u="none" strike="noStrike" dirty="0" smtClean="0">
                <a:effectLst/>
              </a:rPr>
              <a:t>グラフは金融広報中央委員会</a:t>
            </a:r>
            <a:r>
              <a:rPr lang="en-US" altLang="ja-JP" u="none" strike="noStrike" dirty="0" smtClean="0">
                <a:effectLst/>
              </a:rPr>
              <a:t>『</a:t>
            </a:r>
            <a:r>
              <a:rPr lang="ja-JP" altLang="en-US" u="none" strike="noStrike" dirty="0" smtClean="0">
                <a:effectLst/>
              </a:rPr>
              <a:t>平均寿命の推移</a:t>
            </a:r>
            <a:r>
              <a:rPr lang="en-US" altLang="ja-JP" u="none" strike="noStrike" dirty="0" smtClean="0">
                <a:effectLst/>
              </a:rPr>
              <a:t>』</a:t>
            </a:r>
            <a:r>
              <a:rPr lang="ja-JP" altLang="en-US" u="none" strike="noStrike" dirty="0" smtClean="0">
                <a:effectLst/>
              </a:rPr>
              <a:t>より作成した</a:t>
            </a:r>
            <a:endParaRPr kumimoji="1" lang="ja-JP" altLang="en-US" dirty="0"/>
          </a:p>
        </p:txBody>
      </p:sp>
      <p:sp>
        <p:nvSpPr>
          <p:cNvPr id="2" name="テキスト ボックス 1"/>
          <p:cNvSpPr txBox="1"/>
          <p:nvPr/>
        </p:nvSpPr>
        <p:spPr>
          <a:xfrm>
            <a:off x="3059832" y="2991852"/>
            <a:ext cx="1368152" cy="461665"/>
          </a:xfrm>
          <a:prstGeom prst="rect">
            <a:avLst/>
          </a:prstGeom>
          <a:noFill/>
        </p:spPr>
        <p:txBody>
          <a:bodyPr wrap="square" rtlCol="0">
            <a:spAutoFit/>
          </a:bodyPr>
          <a:lstStyle/>
          <a:p>
            <a:r>
              <a:rPr kumimoji="1" lang="ja-JP" altLang="en-US" sz="2400" b="1" dirty="0" smtClean="0"/>
              <a:t>２３．１％</a:t>
            </a:r>
            <a:endParaRPr kumimoji="1" lang="ja-JP" altLang="en-US" sz="2400" b="1" dirty="0"/>
          </a:p>
        </p:txBody>
      </p:sp>
      <p:cxnSp>
        <p:nvCxnSpPr>
          <p:cNvPr id="6" name="直線コネクタ 5"/>
          <p:cNvCxnSpPr/>
          <p:nvPr/>
        </p:nvCxnSpPr>
        <p:spPr>
          <a:xfrm>
            <a:off x="636960" y="4979268"/>
            <a:ext cx="6696744"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 name="角丸四角形 2"/>
          <p:cNvSpPr/>
          <p:nvPr/>
        </p:nvSpPr>
        <p:spPr>
          <a:xfrm>
            <a:off x="899592" y="908720"/>
            <a:ext cx="3528392" cy="813792"/>
          </a:xfrm>
          <a:prstGeom prst="roundRect">
            <a:avLst/>
          </a:prstGeom>
          <a:solidFill>
            <a:srgbClr val="FFFF99"/>
          </a:solidFil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smtClean="0"/>
              <a:t>日本は他国と比べ、高齢化が急速に進んでいる</a:t>
            </a:r>
            <a:endParaRPr kumimoji="1" lang="ja-JP" altLang="en-US" sz="2400" dirty="0"/>
          </a:p>
        </p:txBody>
      </p:sp>
      <p:sp>
        <p:nvSpPr>
          <p:cNvPr id="4" name="角丸四角形 3"/>
          <p:cNvSpPr/>
          <p:nvPr/>
        </p:nvSpPr>
        <p:spPr>
          <a:xfrm>
            <a:off x="899592" y="1844824"/>
            <a:ext cx="3528392" cy="842392"/>
          </a:xfrm>
          <a:prstGeom prst="roundRect">
            <a:avLst/>
          </a:prstGeom>
          <a:solidFill>
            <a:srgbClr val="FFFF99"/>
          </a:solidFill>
        </p:spPr>
        <p:style>
          <a:lnRef idx="2">
            <a:schemeClr val="accent6"/>
          </a:lnRef>
          <a:fillRef idx="1">
            <a:schemeClr val="lt1"/>
          </a:fillRef>
          <a:effectRef idx="0">
            <a:schemeClr val="accent6"/>
          </a:effectRef>
          <a:fontRef idx="minor">
            <a:schemeClr val="dk1"/>
          </a:fontRef>
        </p:style>
        <p:txBody>
          <a:bodyPr rtlCol="0" anchor="ctr"/>
          <a:lstStyle/>
          <a:p>
            <a:r>
              <a:rPr lang="ja-JP" altLang="en-US" sz="2400" dirty="0"/>
              <a:t>日本は今後も高齢化が急速に</a:t>
            </a:r>
            <a:r>
              <a:rPr lang="ja-JP" altLang="en-US" sz="2400" dirty="0" smtClean="0"/>
              <a:t>進む</a:t>
            </a:r>
            <a:endParaRPr lang="ja-JP" altLang="en-US" sz="2400" dirty="0"/>
          </a:p>
        </p:txBody>
      </p:sp>
    </p:spTree>
    <p:extLst>
      <p:ext uri="{BB962C8B-B14F-4D97-AF65-F5344CB8AC3E}">
        <p14:creationId xmlns:p14="http://schemas.microsoft.com/office/powerpoint/2010/main" val="1195142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3347864" y="88166"/>
            <a:ext cx="5617029" cy="6865256"/>
          </a:xfrm>
          <a:prstGeom prst="rect">
            <a:avLst/>
          </a:prstGeom>
          <a:noFill/>
          <a:ln>
            <a:noFill/>
          </a:ln>
          <a:effectLst/>
        </p:spPr>
      </p:pic>
      <p:sp>
        <p:nvSpPr>
          <p:cNvPr id="2" name="タイトル 1"/>
          <p:cNvSpPr>
            <a:spLocks noGrp="1"/>
          </p:cNvSpPr>
          <p:nvPr>
            <p:ph type="title"/>
          </p:nvPr>
        </p:nvSpPr>
        <p:spPr>
          <a:xfrm>
            <a:off x="107504" y="260648"/>
            <a:ext cx="4320480" cy="1800200"/>
          </a:xfrm>
        </p:spPr>
        <p:txBody>
          <a:bodyPr>
            <a:normAutofit fontScale="90000"/>
          </a:bodyPr>
          <a:lstStyle/>
          <a:p>
            <a:r>
              <a:rPr kumimoji="1" lang="ja-JP" altLang="en-US" dirty="0" smtClean="0"/>
              <a:t>都道府県別</a:t>
            </a:r>
            <a:r>
              <a:rPr kumimoji="1" lang="en-US" altLang="ja-JP" dirty="0" smtClean="0"/>
              <a:t>65</a:t>
            </a:r>
            <a:r>
              <a:rPr kumimoji="1" lang="ja-JP" altLang="en-US" dirty="0" smtClean="0"/>
              <a:t>歳以上の人口の割合</a:t>
            </a:r>
            <a:r>
              <a:rPr kumimoji="1" lang="en-US" altLang="ja-JP" dirty="0" smtClean="0"/>
              <a:t/>
            </a:r>
            <a:br>
              <a:rPr kumimoji="1" lang="en-US" altLang="ja-JP" dirty="0" smtClean="0"/>
            </a:br>
            <a:r>
              <a:rPr kumimoji="1" lang="en-US" altLang="ja-JP" dirty="0" smtClean="0"/>
              <a:t>(</a:t>
            </a:r>
            <a:r>
              <a:rPr kumimoji="1" lang="ja-JP" altLang="en-US" dirty="0" smtClean="0"/>
              <a:t>平成</a:t>
            </a:r>
            <a:r>
              <a:rPr kumimoji="1" lang="en-US" altLang="ja-JP" dirty="0" smtClean="0"/>
              <a:t>17</a:t>
            </a:r>
            <a:r>
              <a:rPr kumimoji="1" lang="ja-JP" altLang="en-US" dirty="0" smtClean="0"/>
              <a:t>年）</a:t>
            </a:r>
            <a:endParaRPr kumimoji="1" lang="ja-JP" altLang="en-US" dirty="0"/>
          </a:p>
        </p:txBody>
      </p:sp>
      <p:pic>
        <p:nvPicPr>
          <p:cNvPr id="4"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4067944" y="836712"/>
            <a:ext cx="2232248" cy="1735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0" y="6334780"/>
            <a:ext cx="3624560" cy="523220"/>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総務省統計局・政策統括官（統計規準担当）・統計研修所による統計データより引用</a:t>
            </a:r>
            <a:endParaRPr lang="en-US" altLang="ja-JP" sz="1400" dirty="0" smtClean="0"/>
          </a:p>
        </p:txBody>
      </p:sp>
    </p:spTree>
    <p:extLst>
      <p:ext uri="{BB962C8B-B14F-4D97-AF65-F5344CB8AC3E}">
        <p14:creationId xmlns:p14="http://schemas.microsoft.com/office/powerpoint/2010/main" val="1161998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昭和15年（1940年）"/>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63500"/>
            <a:ext cx="7272808" cy="6948884"/>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グループ化 19"/>
          <p:cNvGrpSpPr/>
          <p:nvPr/>
        </p:nvGrpSpPr>
        <p:grpSpPr>
          <a:xfrm>
            <a:off x="4103948" y="116632"/>
            <a:ext cx="576064" cy="6840760"/>
            <a:chOff x="4080644" y="101600"/>
            <a:chExt cx="576064" cy="6704271"/>
          </a:xfrm>
        </p:grpSpPr>
        <p:sp>
          <p:nvSpPr>
            <p:cNvPr id="21" name="正方形/長方形 20"/>
            <p:cNvSpPr/>
            <p:nvPr/>
          </p:nvSpPr>
          <p:spPr>
            <a:xfrm>
              <a:off x="4283968" y="476672"/>
              <a:ext cx="216024" cy="6048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4080644" y="101600"/>
              <a:ext cx="576064" cy="6704271"/>
            </a:xfrm>
            <a:prstGeom prst="rect">
              <a:avLst/>
            </a:prstGeom>
            <a:noFill/>
          </p:spPr>
          <p:txBody>
            <a:bodyPr wrap="square" rtlCol="0">
              <a:spAutoFit/>
            </a:bodyPr>
            <a:lstStyle/>
            <a:p>
              <a:pPr algn="ctr">
                <a:lnSpc>
                  <a:spcPct val="218000"/>
                </a:lnSpc>
              </a:pPr>
              <a:r>
                <a:rPr kumimoji="1" lang="en-US" altLang="ja-JP" dirty="0" smtClean="0"/>
                <a:t>100</a:t>
              </a:r>
            </a:p>
            <a:p>
              <a:pPr algn="ctr">
                <a:lnSpc>
                  <a:spcPct val="218000"/>
                </a:lnSpc>
              </a:pPr>
              <a:r>
                <a:rPr lang="en-US" altLang="ja-JP" dirty="0" smtClean="0"/>
                <a:t>90</a:t>
              </a:r>
            </a:p>
            <a:p>
              <a:pPr algn="ctr">
                <a:lnSpc>
                  <a:spcPct val="218000"/>
                </a:lnSpc>
              </a:pPr>
              <a:r>
                <a:rPr kumimoji="1" lang="en-US" altLang="ja-JP" dirty="0" smtClean="0"/>
                <a:t>80</a:t>
              </a:r>
            </a:p>
            <a:p>
              <a:pPr algn="ctr">
                <a:lnSpc>
                  <a:spcPct val="218000"/>
                </a:lnSpc>
              </a:pPr>
              <a:r>
                <a:rPr lang="en-US" altLang="ja-JP" dirty="0" smtClean="0"/>
                <a:t>70</a:t>
              </a:r>
            </a:p>
            <a:p>
              <a:pPr algn="ctr">
                <a:lnSpc>
                  <a:spcPct val="218000"/>
                </a:lnSpc>
              </a:pPr>
              <a:r>
                <a:rPr kumimoji="1" lang="en-US" altLang="ja-JP" dirty="0" smtClean="0"/>
                <a:t>60</a:t>
              </a:r>
            </a:p>
            <a:p>
              <a:pPr algn="ctr">
                <a:lnSpc>
                  <a:spcPct val="218000"/>
                </a:lnSpc>
              </a:pPr>
              <a:r>
                <a:rPr lang="en-US" altLang="ja-JP" dirty="0" smtClean="0"/>
                <a:t>50</a:t>
              </a:r>
            </a:p>
            <a:p>
              <a:pPr algn="ctr">
                <a:lnSpc>
                  <a:spcPct val="218000"/>
                </a:lnSpc>
              </a:pPr>
              <a:r>
                <a:rPr lang="en-US" altLang="ja-JP" dirty="0" smtClean="0"/>
                <a:t>40</a:t>
              </a:r>
            </a:p>
            <a:p>
              <a:pPr algn="ctr">
                <a:lnSpc>
                  <a:spcPct val="218000"/>
                </a:lnSpc>
              </a:pPr>
              <a:r>
                <a:rPr kumimoji="1" lang="en-US" altLang="ja-JP" dirty="0" smtClean="0"/>
                <a:t>30</a:t>
              </a:r>
            </a:p>
            <a:p>
              <a:pPr algn="ctr">
                <a:lnSpc>
                  <a:spcPct val="218000"/>
                </a:lnSpc>
              </a:pPr>
              <a:r>
                <a:rPr lang="en-US" altLang="ja-JP" dirty="0" smtClean="0"/>
                <a:t>20</a:t>
              </a:r>
            </a:p>
            <a:p>
              <a:pPr algn="ctr">
                <a:lnSpc>
                  <a:spcPct val="218000"/>
                </a:lnSpc>
              </a:pPr>
              <a:r>
                <a:rPr kumimoji="1" lang="en-US" altLang="ja-JP" dirty="0" smtClean="0"/>
                <a:t>10</a:t>
              </a:r>
            </a:p>
            <a:p>
              <a:pPr algn="ctr">
                <a:lnSpc>
                  <a:spcPct val="218000"/>
                </a:lnSpc>
              </a:pPr>
              <a:r>
                <a:rPr lang="en-US" altLang="ja-JP" dirty="0"/>
                <a:t>0</a:t>
              </a:r>
              <a:endParaRPr kumimoji="1" lang="ja-JP" altLang="en-US" dirty="0"/>
            </a:p>
          </p:txBody>
        </p:sp>
      </p:grpSp>
      <p:sp>
        <p:nvSpPr>
          <p:cNvPr id="2" name="テキスト ボックス 1"/>
          <p:cNvSpPr txBox="1"/>
          <p:nvPr/>
        </p:nvSpPr>
        <p:spPr>
          <a:xfrm>
            <a:off x="827584" y="620688"/>
            <a:ext cx="2952328" cy="461665"/>
          </a:xfrm>
          <a:prstGeom prst="rect">
            <a:avLst/>
          </a:prstGeom>
          <a:solidFill>
            <a:schemeClr val="bg1"/>
          </a:solidFill>
        </p:spPr>
        <p:txBody>
          <a:bodyPr wrap="square" rtlCol="0">
            <a:spAutoFit/>
          </a:bodyPr>
          <a:lstStyle/>
          <a:p>
            <a:r>
              <a:rPr kumimoji="1" lang="ja-JP" altLang="en-US" sz="2400" b="1" dirty="0" smtClean="0"/>
              <a:t>昭和</a:t>
            </a:r>
            <a:r>
              <a:rPr lang="ja-JP" altLang="en-US" sz="2400" b="1" dirty="0" smtClean="0"/>
              <a:t>１５年（</a:t>
            </a:r>
            <a:r>
              <a:rPr lang="en-US" altLang="ja-JP" sz="2400" b="1" dirty="0" smtClean="0"/>
              <a:t>1940</a:t>
            </a:r>
            <a:r>
              <a:rPr lang="ja-JP" altLang="en-US" sz="2400" b="1" dirty="0" smtClean="0"/>
              <a:t>年）</a:t>
            </a:r>
            <a:endParaRPr kumimoji="1" lang="ja-JP" altLang="en-US" sz="2400" b="1" dirty="0"/>
          </a:p>
        </p:txBody>
      </p:sp>
      <p:sp>
        <p:nvSpPr>
          <p:cNvPr id="7" name="テキスト ボックス 6"/>
          <p:cNvSpPr txBox="1"/>
          <p:nvPr/>
        </p:nvSpPr>
        <p:spPr>
          <a:xfrm>
            <a:off x="827584" y="1234753"/>
            <a:ext cx="1476164" cy="461665"/>
          </a:xfrm>
          <a:prstGeom prst="rect">
            <a:avLst/>
          </a:prstGeom>
          <a:solidFill>
            <a:schemeClr val="bg1"/>
          </a:solidFill>
        </p:spPr>
        <p:txBody>
          <a:bodyPr wrap="square" rtlCol="0">
            <a:spAutoFit/>
          </a:bodyPr>
          <a:lstStyle/>
          <a:p>
            <a:r>
              <a:rPr kumimoji="1" lang="ja-JP" altLang="en-US" sz="2400" b="1" dirty="0" smtClean="0"/>
              <a:t>戦前</a:t>
            </a:r>
            <a:endParaRPr kumimoji="1" lang="ja-JP" altLang="en-US" sz="2400" b="1" dirty="0"/>
          </a:p>
        </p:txBody>
      </p:sp>
      <p:sp>
        <p:nvSpPr>
          <p:cNvPr id="8" name="テキスト ボックス 7"/>
          <p:cNvSpPr txBox="1"/>
          <p:nvPr/>
        </p:nvSpPr>
        <p:spPr>
          <a:xfrm>
            <a:off x="5508104" y="2459"/>
            <a:ext cx="3624560" cy="523220"/>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総務省統計局・政策統括官（統計規準担当）・統計研修所による統計データより引用</a:t>
            </a:r>
            <a:endParaRPr lang="en-US" altLang="ja-JP" sz="1400" dirty="0" smtClean="0"/>
          </a:p>
        </p:txBody>
      </p:sp>
    </p:spTree>
    <p:extLst>
      <p:ext uri="{BB962C8B-B14F-4D97-AF65-F5344CB8AC3E}">
        <p14:creationId xmlns:p14="http://schemas.microsoft.com/office/powerpoint/2010/main" val="25227916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3160868" y="133874"/>
            <a:ext cx="5778500" cy="6751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4067944" y="836712"/>
            <a:ext cx="2232248" cy="1735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タイトル 1"/>
          <p:cNvSpPr>
            <a:spLocks noGrp="1"/>
          </p:cNvSpPr>
          <p:nvPr>
            <p:ph type="title"/>
          </p:nvPr>
        </p:nvSpPr>
        <p:spPr>
          <a:xfrm>
            <a:off x="107504" y="260648"/>
            <a:ext cx="4320480" cy="1800200"/>
          </a:xfrm>
        </p:spPr>
        <p:txBody>
          <a:bodyPr>
            <a:normAutofit fontScale="90000"/>
          </a:bodyPr>
          <a:lstStyle/>
          <a:p>
            <a:r>
              <a:rPr kumimoji="1" lang="ja-JP" altLang="en-US" dirty="0" smtClean="0"/>
              <a:t>都道府県別</a:t>
            </a:r>
            <a:r>
              <a:rPr kumimoji="1" lang="en-US" altLang="ja-JP" dirty="0" smtClean="0"/>
              <a:t>65</a:t>
            </a:r>
            <a:r>
              <a:rPr kumimoji="1" lang="ja-JP" altLang="en-US" dirty="0" smtClean="0"/>
              <a:t>歳以上の人口の割合</a:t>
            </a:r>
            <a:r>
              <a:rPr kumimoji="1" lang="en-US" altLang="ja-JP" dirty="0" smtClean="0"/>
              <a:t/>
            </a:r>
            <a:br>
              <a:rPr kumimoji="1" lang="en-US" altLang="ja-JP" dirty="0" smtClean="0"/>
            </a:br>
            <a:r>
              <a:rPr kumimoji="1" lang="en-US" altLang="ja-JP" dirty="0" smtClean="0"/>
              <a:t>(</a:t>
            </a:r>
            <a:r>
              <a:rPr kumimoji="1" lang="ja-JP" altLang="en-US" dirty="0" smtClean="0"/>
              <a:t>平成</a:t>
            </a:r>
            <a:r>
              <a:rPr lang="ja-JP" altLang="en-US" dirty="0"/>
              <a:t>２２</a:t>
            </a:r>
            <a:r>
              <a:rPr kumimoji="1" lang="ja-JP" altLang="en-US" dirty="0" smtClean="0"/>
              <a:t>年）</a:t>
            </a:r>
            <a:endParaRPr kumimoji="1" lang="ja-JP" altLang="en-US" dirty="0"/>
          </a:p>
        </p:txBody>
      </p:sp>
      <p:sp>
        <p:nvSpPr>
          <p:cNvPr id="7" name="テキスト ボックス 6"/>
          <p:cNvSpPr txBox="1"/>
          <p:nvPr/>
        </p:nvSpPr>
        <p:spPr>
          <a:xfrm>
            <a:off x="0" y="6334780"/>
            <a:ext cx="3624560" cy="523220"/>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総務省統計局・政策統括官（統計規準担当）・統計研修所による統計データより引用</a:t>
            </a:r>
            <a:endParaRPr lang="en-US" altLang="ja-JP" sz="1400" dirty="0" smtClean="0"/>
          </a:p>
        </p:txBody>
      </p:sp>
    </p:spTree>
    <p:extLst>
      <p:ext uri="{BB962C8B-B14F-4D97-AF65-F5344CB8AC3E}">
        <p14:creationId xmlns:p14="http://schemas.microsoft.com/office/powerpoint/2010/main" val="2659344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p:cNvGraphicFramePr>
            <a:graphicFrameLocks/>
          </p:cNvGraphicFramePr>
          <p:nvPr>
            <p:extLst>
              <p:ext uri="{D42A27DB-BD31-4B8C-83A1-F6EECF244321}">
                <p14:modId xmlns:p14="http://schemas.microsoft.com/office/powerpoint/2010/main" val="2440487221"/>
              </p:ext>
            </p:extLst>
          </p:nvPr>
        </p:nvGraphicFramePr>
        <p:xfrm>
          <a:off x="-316361" y="1196752"/>
          <a:ext cx="9468543" cy="5226546"/>
        </p:xfrm>
        <a:graphic>
          <a:graphicData uri="http://schemas.openxmlformats.org/drawingml/2006/chart">
            <c:chart xmlns:c="http://schemas.openxmlformats.org/drawingml/2006/chart" xmlns:r="http://schemas.openxmlformats.org/officeDocument/2006/relationships" r:id="rId3"/>
          </a:graphicData>
        </a:graphic>
      </p:graphicFrame>
      <p:sp>
        <p:nvSpPr>
          <p:cNvPr id="5" name="タイトル 1"/>
          <p:cNvSpPr txBox="1">
            <a:spLocks/>
          </p:cNvSpPr>
          <p:nvPr/>
        </p:nvSpPr>
        <p:spPr>
          <a:xfrm>
            <a:off x="-26640" y="0"/>
            <a:ext cx="6902896" cy="8367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t>沖縄県の高齢化率（市町村別）</a:t>
            </a:r>
            <a:endParaRPr lang="ja-JP" altLang="en-US" sz="3600" dirty="0"/>
          </a:p>
        </p:txBody>
      </p:sp>
      <p:sp>
        <p:nvSpPr>
          <p:cNvPr id="6" name="テキスト ボックス 5"/>
          <p:cNvSpPr txBox="1"/>
          <p:nvPr/>
        </p:nvSpPr>
        <p:spPr>
          <a:xfrm>
            <a:off x="2431852" y="6550223"/>
            <a:ext cx="6747420" cy="307777"/>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a:t>
            </a:r>
            <a:r>
              <a:rPr lang="ja-JP" altLang="en-US" sz="1400" dirty="0" smtClean="0"/>
              <a:t>より作成</a:t>
            </a:r>
            <a:endParaRPr lang="en-US" altLang="ja-JP" sz="1400" dirty="0" smtClean="0"/>
          </a:p>
        </p:txBody>
      </p:sp>
    </p:spTree>
    <p:extLst>
      <p:ext uri="{BB962C8B-B14F-4D97-AF65-F5344CB8AC3E}">
        <p14:creationId xmlns:p14="http://schemas.microsoft.com/office/powerpoint/2010/main" val="3866782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640" y="0"/>
            <a:ext cx="6902896" cy="836712"/>
          </a:xfrm>
        </p:spPr>
        <p:txBody>
          <a:bodyPr>
            <a:normAutofit/>
          </a:bodyPr>
          <a:lstStyle/>
          <a:p>
            <a:r>
              <a:rPr kumimoji="1" lang="ja-JP" altLang="en-US" sz="3600" dirty="0" smtClean="0"/>
              <a:t>沖縄県の高齢化率（上位・下位）</a:t>
            </a:r>
            <a:endParaRPr kumimoji="1" lang="ja-JP" altLang="en-US" sz="3600" dirty="0"/>
          </a:p>
        </p:txBody>
      </p:sp>
      <p:graphicFrame>
        <p:nvGraphicFramePr>
          <p:cNvPr id="4" name="グラフ 3"/>
          <p:cNvGraphicFramePr>
            <a:graphicFrameLocks/>
          </p:cNvGraphicFramePr>
          <p:nvPr>
            <p:extLst>
              <p:ext uri="{D42A27DB-BD31-4B8C-83A1-F6EECF244321}">
                <p14:modId xmlns:p14="http://schemas.microsoft.com/office/powerpoint/2010/main" val="2954701275"/>
              </p:ext>
            </p:extLst>
          </p:nvPr>
        </p:nvGraphicFramePr>
        <p:xfrm>
          <a:off x="323528" y="404664"/>
          <a:ext cx="8496944" cy="6264696"/>
        </p:xfrm>
        <a:graphic>
          <a:graphicData uri="http://schemas.openxmlformats.org/drawingml/2006/chart">
            <c:chart xmlns:c="http://schemas.openxmlformats.org/drawingml/2006/chart" xmlns:r="http://schemas.openxmlformats.org/officeDocument/2006/relationships" r:id="rId3"/>
          </a:graphicData>
        </a:graphic>
      </p:graphicFrame>
      <p:sp>
        <p:nvSpPr>
          <p:cNvPr id="5" name="角丸四角形吹き出し 4"/>
          <p:cNvSpPr/>
          <p:nvPr/>
        </p:nvSpPr>
        <p:spPr>
          <a:xfrm>
            <a:off x="8461559" y="4052482"/>
            <a:ext cx="539552" cy="1440160"/>
          </a:xfrm>
          <a:prstGeom prst="wedgeRoundRectCallout">
            <a:avLst>
              <a:gd name="adj1" fmla="val -176766"/>
              <a:gd name="adj2" fmla="val -27218"/>
              <a:gd name="adj3" fmla="val 16667"/>
            </a:avLst>
          </a:prstGeom>
          <a:noFill/>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dirty="0" smtClean="0"/>
              <a:t>高齢化社会</a:t>
            </a:r>
            <a:endParaRPr kumimoji="1" lang="ja-JP" altLang="en-US" dirty="0"/>
          </a:p>
        </p:txBody>
      </p:sp>
      <p:sp>
        <p:nvSpPr>
          <p:cNvPr id="6" name="角丸四角形吹き出し 5"/>
          <p:cNvSpPr/>
          <p:nvPr/>
        </p:nvSpPr>
        <p:spPr>
          <a:xfrm>
            <a:off x="8460432" y="2780928"/>
            <a:ext cx="539552" cy="1152129"/>
          </a:xfrm>
          <a:prstGeom prst="wedgeRoundRectCallout">
            <a:avLst>
              <a:gd name="adj1" fmla="val -171386"/>
              <a:gd name="adj2" fmla="val 22557"/>
              <a:gd name="adj3" fmla="val 16667"/>
            </a:avLst>
          </a:prstGeom>
          <a:noFill/>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dirty="0" smtClean="0"/>
              <a:t>高齢社会</a:t>
            </a:r>
            <a:endParaRPr kumimoji="1" lang="ja-JP" altLang="en-US" dirty="0"/>
          </a:p>
        </p:txBody>
      </p:sp>
      <p:sp>
        <p:nvSpPr>
          <p:cNvPr id="7" name="テキスト ボックス 6"/>
          <p:cNvSpPr txBox="1"/>
          <p:nvPr/>
        </p:nvSpPr>
        <p:spPr>
          <a:xfrm>
            <a:off x="2431852" y="6550223"/>
            <a:ext cx="6747420" cy="307777"/>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a:t>
            </a:r>
            <a:r>
              <a:rPr lang="ja-JP" altLang="en-US" sz="1400" dirty="0" smtClean="0"/>
              <a:t>より作成</a:t>
            </a:r>
            <a:endParaRPr lang="en-US" altLang="ja-JP" sz="1400" dirty="0" smtClean="0"/>
          </a:p>
        </p:txBody>
      </p:sp>
    </p:spTree>
    <p:extLst>
      <p:ext uri="{BB962C8B-B14F-4D97-AF65-F5344CB8AC3E}">
        <p14:creationId xmlns:p14="http://schemas.microsoft.com/office/powerpoint/2010/main" val="3326673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p:cNvGraphicFramePr>
            <a:graphicFrameLocks/>
          </p:cNvGraphicFramePr>
          <p:nvPr>
            <p:extLst>
              <p:ext uri="{D42A27DB-BD31-4B8C-83A1-F6EECF244321}">
                <p14:modId xmlns:p14="http://schemas.microsoft.com/office/powerpoint/2010/main" val="3761061326"/>
              </p:ext>
            </p:extLst>
          </p:nvPr>
        </p:nvGraphicFramePr>
        <p:xfrm>
          <a:off x="539552" y="836712"/>
          <a:ext cx="8136903" cy="5760639"/>
        </p:xfrm>
        <a:graphic>
          <a:graphicData uri="http://schemas.openxmlformats.org/drawingml/2006/chart">
            <c:chart xmlns:c="http://schemas.openxmlformats.org/drawingml/2006/chart" xmlns:r="http://schemas.openxmlformats.org/officeDocument/2006/relationships" r:id="rId3"/>
          </a:graphicData>
        </a:graphic>
      </p:graphicFrame>
      <p:sp>
        <p:nvSpPr>
          <p:cNvPr id="4" name="タイトル 1"/>
          <p:cNvSpPr txBox="1">
            <a:spLocks/>
          </p:cNvSpPr>
          <p:nvPr/>
        </p:nvSpPr>
        <p:spPr>
          <a:xfrm>
            <a:off x="-26640" y="0"/>
            <a:ext cx="6902896" cy="8367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t>沖縄県の高齢化率（上位）</a:t>
            </a:r>
            <a:endParaRPr lang="ja-JP" altLang="en-US" sz="3600" dirty="0"/>
          </a:p>
        </p:txBody>
      </p:sp>
      <p:sp>
        <p:nvSpPr>
          <p:cNvPr id="5" name="テキスト ボックス 4"/>
          <p:cNvSpPr txBox="1"/>
          <p:nvPr/>
        </p:nvSpPr>
        <p:spPr>
          <a:xfrm>
            <a:off x="2431852" y="6550223"/>
            <a:ext cx="6747420" cy="307777"/>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a:t>
            </a:r>
            <a:r>
              <a:rPr lang="ja-JP" altLang="en-US" sz="1400" dirty="0" smtClean="0"/>
              <a:t>より作成</a:t>
            </a:r>
            <a:endParaRPr lang="en-US" altLang="ja-JP" sz="1400" dirty="0" smtClean="0"/>
          </a:p>
        </p:txBody>
      </p:sp>
    </p:spTree>
    <p:extLst>
      <p:ext uri="{BB962C8B-B14F-4D97-AF65-F5344CB8AC3E}">
        <p14:creationId xmlns:p14="http://schemas.microsoft.com/office/powerpoint/2010/main" val="6480123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12968" cy="922114"/>
          </a:xfrm>
        </p:spPr>
        <p:txBody>
          <a:bodyPr>
            <a:normAutofit fontScale="90000"/>
          </a:bodyPr>
          <a:lstStyle/>
          <a:p>
            <a:r>
              <a:rPr kumimoji="1" lang="ja-JP" altLang="en-US" dirty="0" smtClean="0"/>
              <a:t>高齢者が生活しやすくするための工夫</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701425408"/>
              </p:ext>
            </p:extLst>
          </p:nvPr>
        </p:nvGraphicFramePr>
        <p:xfrm>
          <a:off x="107504" y="1052736"/>
          <a:ext cx="8928992" cy="4862733"/>
        </p:xfrm>
        <a:graphic>
          <a:graphicData uri="http://schemas.openxmlformats.org/drawingml/2006/table">
            <a:tbl>
              <a:tblPr firstRow="1" firstCol="1" bandRow="1">
                <a:tableStyleId>{5C22544A-7EE6-4342-B048-85BDC9FD1C3A}</a:tableStyleId>
              </a:tblPr>
              <a:tblGrid>
                <a:gridCol w="781906"/>
                <a:gridCol w="4808420"/>
                <a:gridCol w="3338666"/>
              </a:tblGrid>
              <a:tr h="374360">
                <a:tc>
                  <a:txBody>
                    <a:bodyPr/>
                    <a:lstStyle/>
                    <a:p>
                      <a:pPr algn="ctr">
                        <a:spcAft>
                          <a:spcPts val="0"/>
                        </a:spcAft>
                      </a:pPr>
                      <a:r>
                        <a:rPr lang="en-US" sz="1050" kern="0" dirty="0">
                          <a:effectLst/>
                          <a:latin typeface="+mn-ea"/>
                          <a:ea typeface="+mn-ea"/>
                        </a:rPr>
                        <a:t> </a:t>
                      </a:r>
                      <a:endParaRPr lang="ja-JP" sz="1050" kern="100" dirty="0">
                        <a:effectLst/>
                        <a:latin typeface="+mn-ea"/>
                        <a:ea typeface="+mn-ea"/>
                        <a:cs typeface="Times New Roman"/>
                      </a:endParaRPr>
                    </a:p>
                  </a:txBody>
                  <a:tcPr marL="68580" marR="68580" marT="0" marB="0"/>
                </a:tc>
                <a:tc>
                  <a:txBody>
                    <a:bodyPr/>
                    <a:lstStyle/>
                    <a:p>
                      <a:pPr algn="ctr">
                        <a:spcAft>
                          <a:spcPts val="0"/>
                        </a:spcAft>
                      </a:pPr>
                      <a:r>
                        <a:rPr lang="en-US" sz="1050" kern="0" dirty="0">
                          <a:effectLst/>
                          <a:latin typeface="+mn-ea"/>
                          <a:ea typeface="+mn-ea"/>
                        </a:rPr>
                        <a:t> </a:t>
                      </a:r>
                      <a:endParaRPr lang="ja-JP" sz="1050" kern="100" dirty="0">
                        <a:effectLst/>
                        <a:latin typeface="+mn-ea"/>
                        <a:ea typeface="+mn-ea"/>
                        <a:cs typeface="Times New Roman"/>
                      </a:endParaRPr>
                    </a:p>
                  </a:txBody>
                  <a:tcPr marL="68580" marR="68580" marT="0" marB="0"/>
                </a:tc>
                <a:tc>
                  <a:txBody>
                    <a:bodyPr/>
                    <a:lstStyle/>
                    <a:p>
                      <a:pPr algn="ctr">
                        <a:spcAft>
                          <a:spcPts val="0"/>
                        </a:spcAft>
                      </a:pPr>
                      <a:r>
                        <a:rPr lang="en-US" sz="1050" kern="0">
                          <a:effectLst/>
                          <a:latin typeface="+mn-ea"/>
                          <a:ea typeface="+mn-ea"/>
                        </a:rPr>
                        <a:t> </a:t>
                      </a:r>
                      <a:endParaRPr lang="ja-JP" sz="1050" kern="100">
                        <a:effectLst/>
                        <a:latin typeface="+mn-ea"/>
                        <a:ea typeface="+mn-ea"/>
                        <a:cs typeface="Times New Roman"/>
                      </a:endParaRPr>
                    </a:p>
                  </a:txBody>
                  <a:tcPr marL="68580" marR="68580" marT="0" marB="0"/>
                </a:tc>
              </a:tr>
              <a:tr h="1287973">
                <a:tc>
                  <a:txBody>
                    <a:bodyPr/>
                    <a:lstStyle/>
                    <a:p>
                      <a:pPr algn="ctr">
                        <a:lnSpc>
                          <a:spcPct val="150000"/>
                        </a:lnSpc>
                        <a:spcAft>
                          <a:spcPts val="0"/>
                        </a:spcAft>
                      </a:pPr>
                      <a:r>
                        <a:rPr lang="ja-JP" sz="2400" kern="0" dirty="0">
                          <a:effectLst/>
                          <a:latin typeface="+mn-ea"/>
                          <a:ea typeface="+mn-ea"/>
                        </a:rPr>
                        <a:t>衣</a:t>
                      </a:r>
                      <a:endParaRPr lang="ja-JP" sz="2400" kern="100" dirty="0">
                        <a:effectLst/>
                        <a:latin typeface="+mn-ea"/>
                        <a:ea typeface="+mn-ea"/>
                        <a:cs typeface="Times New Roman"/>
                      </a:endParaRPr>
                    </a:p>
                  </a:txBody>
                  <a:tcPr marL="68580" marR="68580" marT="0" marB="0" anchor="ctr"/>
                </a:tc>
                <a:tc>
                  <a:txBody>
                    <a:bodyPr/>
                    <a:lstStyle/>
                    <a:p>
                      <a:pPr algn="l">
                        <a:lnSpc>
                          <a:spcPct val="150000"/>
                        </a:lnSpc>
                        <a:spcAft>
                          <a:spcPts val="0"/>
                        </a:spcAft>
                      </a:pPr>
                      <a:r>
                        <a:rPr lang="ja-JP" sz="2000" b="1" kern="0" dirty="0">
                          <a:effectLst/>
                          <a:latin typeface="+mn-ea"/>
                          <a:ea typeface="+mn-ea"/>
                        </a:rPr>
                        <a:t>あきや留め具</a:t>
                      </a:r>
                      <a:r>
                        <a:rPr lang="ja-JP" sz="2000" b="1" kern="0" dirty="0" smtClean="0">
                          <a:effectLst/>
                          <a:latin typeface="+mn-ea"/>
                          <a:ea typeface="+mn-ea"/>
                        </a:rPr>
                        <a:t>は</a:t>
                      </a:r>
                      <a:r>
                        <a:rPr lang="ja-JP" sz="2000" b="1" kern="0" dirty="0" smtClean="0">
                          <a:solidFill>
                            <a:srgbClr val="FF0000"/>
                          </a:solidFill>
                          <a:effectLst/>
                          <a:latin typeface="+mn-ea"/>
                          <a:ea typeface="+mn-ea"/>
                        </a:rPr>
                        <a:t>前</a:t>
                      </a:r>
                      <a:r>
                        <a:rPr lang="ja-JP" sz="2000" b="1" kern="0" dirty="0">
                          <a:solidFill>
                            <a:srgbClr val="FF0000"/>
                          </a:solidFill>
                          <a:effectLst/>
                          <a:latin typeface="+mn-ea"/>
                          <a:ea typeface="+mn-ea"/>
                        </a:rPr>
                        <a:t>に</a:t>
                      </a:r>
                      <a:r>
                        <a:rPr lang="ja-JP" sz="2000" b="1" kern="0" dirty="0" smtClean="0">
                          <a:solidFill>
                            <a:srgbClr val="FF0000"/>
                          </a:solidFill>
                          <a:effectLst/>
                          <a:latin typeface="+mn-ea"/>
                          <a:ea typeface="+mn-ea"/>
                        </a:rPr>
                        <a:t>する</a:t>
                      </a:r>
                      <a:endParaRPr lang="ja-JP" sz="2400" b="1" kern="100" dirty="0">
                        <a:effectLst/>
                        <a:latin typeface="+mn-ea"/>
                        <a:ea typeface="+mn-ea"/>
                      </a:endParaRPr>
                    </a:p>
                    <a:p>
                      <a:pPr algn="l">
                        <a:lnSpc>
                          <a:spcPct val="150000"/>
                        </a:lnSpc>
                        <a:spcAft>
                          <a:spcPts val="0"/>
                        </a:spcAft>
                      </a:pPr>
                      <a:r>
                        <a:rPr lang="ja-JP" sz="2000" b="1" kern="0" dirty="0">
                          <a:effectLst/>
                          <a:latin typeface="+mn-ea"/>
                          <a:ea typeface="+mn-ea"/>
                        </a:rPr>
                        <a:t>ボタン</a:t>
                      </a:r>
                      <a:r>
                        <a:rPr lang="ja-JP" sz="2000" b="1" kern="0" dirty="0" smtClean="0">
                          <a:effectLst/>
                          <a:latin typeface="+mn-ea"/>
                          <a:ea typeface="+mn-ea"/>
                        </a:rPr>
                        <a:t>は</a:t>
                      </a:r>
                      <a:r>
                        <a:rPr lang="ja-JP" sz="2000" b="1" kern="0" dirty="0">
                          <a:effectLst/>
                          <a:latin typeface="+mn-ea"/>
                          <a:ea typeface="+mn-ea"/>
                        </a:rPr>
                        <a:t>　</a:t>
                      </a:r>
                      <a:r>
                        <a:rPr lang="ja-JP" sz="2000" b="1" kern="0" dirty="0" smtClean="0">
                          <a:solidFill>
                            <a:srgbClr val="FF0000"/>
                          </a:solidFill>
                          <a:effectLst/>
                          <a:latin typeface="+mn-ea"/>
                          <a:ea typeface="+mn-ea"/>
                        </a:rPr>
                        <a:t>大きめ</a:t>
                      </a:r>
                      <a:r>
                        <a:rPr lang="ja-JP" sz="2000" b="1" kern="0" dirty="0" smtClean="0">
                          <a:effectLst/>
                          <a:latin typeface="+mn-ea"/>
                          <a:ea typeface="+mn-ea"/>
                        </a:rPr>
                        <a:t>に</a:t>
                      </a:r>
                      <a:r>
                        <a:rPr lang="ja-JP" sz="2000" b="1" kern="0" dirty="0">
                          <a:effectLst/>
                          <a:latin typeface="+mn-ea"/>
                          <a:ea typeface="+mn-ea"/>
                        </a:rPr>
                        <a:t>する</a:t>
                      </a:r>
                      <a:endParaRPr lang="ja-JP" sz="2400" b="1" kern="100" dirty="0">
                        <a:effectLst/>
                        <a:latin typeface="+mn-ea"/>
                        <a:ea typeface="+mn-ea"/>
                      </a:endParaRPr>
                    </a:p>
                    <a:p>
                      <a:pPr algn="l">
                        <a:lnSpc>
                          <a:spcPct val="150000"/>
                        </a:lnSpc>
                        <a:spcAft>
                          <a:spcPts val="0"/>
                        </a:spcAft>
                      </a:pPr>
                      <a:r>
                        <a:rPr lang="ja-JP" sz="2000" b="1" kern="0" dirty="0">
                          <a:effectLst/>
                          <a:latin typeface="+mn-ea"/>
                          <a:ea typeface="+mn-ea"/>
                        </a:rPr>
                        <a:t>ボタンの代わり</a:t>
                      </a:r>
                      <a:r>
                        <a:rPr lang="ja-JP" sz="2000" b="1" kern="0" dirty="0" smtClean="0">
                          <a:effectLst/>
                          <a:latin typeface="+mn-ea"/>
                          <a:ea typeface="+mn-ea"/>
                        </a:rPr>
                        <a:t>に</a:t>
                      </a:r>
                      <a:r>
                        <a:rPr lang="ja-JP" sz="2000" b="1" kern="0" dirty="0" smtClean="0">
                          <a:solidFill>
                            <a:srgbClr val="FF0000"/>
                          </a:solidFill>
                          <a:effectLst/>
                          <a:latin typeface="+mn-ea"/>
                          <a:ea typeface="+mn-ea"/>
                        </a:rPr>
                        <a:t>接着テープ</a:t>
                      </a:r>
                      <a:r>
                        <a:rPr lang="ja-JP" sz="2000" b="1" kern="0" dirty="0" smtClean="0">
                          <a:effectLst/>
                          <a:latin typeface="+mn-ea"/>
                          <a:ea typeface="+mn-ea"/>
                        </a:rPr>
                        <a:t>を</a:t>
                      </a:r>
                      <a:r>
                        <a:rPr lang="ja-JP" sz="2000" b="1" kern="0" dirty="0">
                          <a:effectLst/>
                          <a:latin typeface="+mn-ea"/>
                          <a:ea typeface="+mn-ea"/>
                        </a:rPr>
                        <a:t>使う</a:t>
                      </a:r>
                      <a:endParaRPr lang="ja-JP" sz="2400" b="1" kern="100" dirty="0">
                        <a:effectLst/>
                        <a:latin typeface="+mn-ea"/>
                        <a:ea typeface="+mn-ea"/>
                        <a:cs typeface="Times New Roman"/>
                      </a:endParaRPr>
                    </a:p>
                  </a:txBody>
                  <a:tcPr marL="68580" marR="68580" marT="0" marB="0" anchor="ctr"/>
                </a:tc>
                <a:tc>
                  <a:txBody>
                    <a:bodyPr/>
                    <a:lstStyle/>
                    <a:p>
                      <a:pPr algn="l">
                        <a:lnSpc>
                          <a:spcPct val="150000"/>
                        </a:lnSpc>
                        <a:spcAft>
                          <a:spcPts val="0"/>
                        </a:spcAft>
                      </a:pPr>
                      <a:r>
                        <a:rPr lang="ja-JP" sz="2000" b="1" kern="0" dirty="0">
                          <a:effectLst/>
                          <a:latin typeface="+mn-ea"/>
                          <a:ea typeface="+mn-ea"/>
                        </a:rPr>
                        <a:t>裾が長すぎたりズボンがずり落ちたりしてつまずいたり転んだりしないなどの配慮も，事故防止の観点から大切</a:t>
                      </a:r>
                      <a:endParaRPr lang="ja-JP" sz="2400" b="1" kern="100" dirty="0">
                        <a:effectLst/>
                        <a:latin typeface="+mn-ea"/>
                        <a:ea typeface="+mn-ea"/>
                        <a:cs typeface="Times New Roman"/>
                      </a:endParaRPr>
                    </a:p>
                  </a:txBody>
                  <a:tcPr marL="68580" marR="68580" marT="0" marB="0" anchor="ctr"/>
                </a:tc>
              </a:tr>
              <a:tr h="1287973">
                <a:tc>
                  <a:txBody>
                    <a:bodyPr/>
                    <a:lstStyle/>
                    <a:p>
                      <a:pPr algn="ctr">
                        <a:lnSpc>
                          <a:spcPct val="150000"/>
                        </a:lnSpc>
                        <a:spcAft>
                          <a:spcPts val="0"/>
                        </a:spcAft>
                      </a:pPr>
                      <a:r>
                        <a:rPr lang="ja-JP" sz="2400" kern="0" dirty="0">
                          <a:effectLst/>
                          <a:latin typeface="+mn-ea"/>
                          <a:ea typeface="+mn-ea"/>
                        </a:rPr>
                        <a:t>食</a:t>
                      </a:r>
                      <a:endParaRPr lang="ja-JP" sz="2400" kern="100" dirty="0">
                        <a:effectLst/>
                        <a:latin typeface="+mn-ea"/>
                        <a:ea typeface="+mn-ea"/>
                        <a:cs typeface="Times New Roman"/>
                      </a:endParaRPr>
                    </a:p>
                  </a:txBody>
                  <a:tcPr marL="68580" marR="68580" marT="0" marB="0" anchor="ctr"/>
                </a:tc>
                <a:tc>
                  <a:txBody>
                    <a:bodyPr/>
                    <a:lstStyle/>
                    <a:p>
                      <a:pPr algn="l">
                        <a:lnSpc>
                          <a:spcPct val="150000"/>
                        </a:lnSpc>
                        <a:spcAft>
                          <a:spcPts val="0"/>
                        </a:spcAft>
                      </a:pPr>
                      <a:r>
                        <a:rPr lang="ja-JP" sz="2000" b="1" kern="0" dirty="0">
                          <a:effectLst/>
                          <a:latin typeface="+mn-ea"/>
                          <a:ea typeface="+mn-ea"/>
                        </a:rPr>
                        <a:t>かむ力が弱くなる　→　</a:t>
                      </a:r>
                      <a:r>
                        <a:rPr lang="ja-JP" sz="2000" b="1" kern="0" dirty="0" smtClean="0">
                          <a:solidFill>
                            <a:srgbClr val="FF0000"/>
                          </a:solidFill>
                          <a:effectLst/>
                          <a:latin typeface="+mn-ea"/>
                          <a:ea typeface="+mn-ea"/>
                        </a:rPr>
                        <a:t>細かく</a:t>
                      </a:r>
                      <a:r>
                        <a:rPr lang="ja-JP" sz="2000" b="1" kern="0" dirty="0">
                          <a:solidFill>
                            <a:srgbClr val="FF0000"/>
                          </a:solidFill>
                          <a:effectLst/>
                          <a:latin typeface="+mn-ea"/>
                          <a:ea typeface="+mn-ea"/>
                        </a:rPr>
                        <a:t>刻む</a:t>
                      </a:r>
                      <a:r>
                        <a:rPr lang="ja-JP" sz="2000" b="1" kern="0" dirty="0">
                          <a:effectLst/>
                          <a:latin typeface="+mn-ea"/>
                          <a:ea typeface="+mn-ea"/>
                        </a:rPr>
                        <a:t>　</a:t>
                      </a:r>
                      <a:endParaRPr lang="ja-JP" sz="2400" b="1" kern="100" dirty="0">
                        <a:effectLst/>
                        <a:latin typeface="+mn-ea"/>
                        <a:ea typeface="+mn-ea"/>
                      </a:endParaRPr>
                    </a:p>
                    <a:p>
                      <a:pPr algn="l">
                        <a:lnSpc>
                          <a:spcPct val="150000"/>
                        </a:lnSpc>
                        <a:spcAft>
                          <a:spcPts val="0"/>
                        </a:spcAft>
                      </a:pPr>
                      <a:r>
                        <a:rPr lang="ja-JP" sz="2000" b="1" kern="0" dirty="0">
                          <a:effectLst/>
                          <a:latin typeface="+mn-ea"/>
                          <a:ea typeface="+mn-ea"/>
                        </a:rPr>
                        <a:t>飲み込む力が弱くなる　</a:t>
                      </a:r>
                      <a:r>
                        <a:rPr lang="ja-JP" sz="2000" b="1" kern="0" dirty="0" smtClean="0">
                          <a:effectLst/>
                          <a:latin typeface="+mn-ea"/>
                          <a:ea typeface="+mn-ea"/>
                        </a:rPr>
                        <a:t>→</a:t>
                      </a:r>
                      <a:r>
                        <a:rPr lang="ja-JP" sz="2000" b="1" kern="0" dirty="0" smtClean="0">
                          <a:solidFill>
                            <a:srgbClr val="FF0000"/>
                          </a:solidFill>
                          <a:effectLst/>
                          <a:latin typeface="+mn-ea"/>
                          <a:ea typeface="+mn-ea"/>
                        </a:rPr>
                        <a:t>とろ</a:t>
                      </a:r>
                      <a:r>
                        <a:rPr lang="ja-JP" sz="2000" b="1" kern="0" dirty="0">
                          <a:solidFill>
                            <a:srgbClr val="FF0000"/>
                          </a:solidFill>
                          <a:effectLst/>
                          <a:latin typeface="+mn-ea"/>
                          <a:ea typeface="+mn-ea"/>
                        </a:rPr>
                        <a:t>みを</a:t>
                      </a:r>
                      <a:r>
                        <a:rPr lang="ja-JP" sz="2000" b="1" kern="0" dirty="0" smtClean="0">
                          <a:solidFill>
                            <a:srgbClr val="FF0000"/>
                          </a:solidFill>
                          <a:effectLst/>
                          <a:latin typeface="+mn-ea"/>
                          <a:ea typeface="+mn-ea"/>
                        </a:rPr>
                        <a:t>つける</a:t>
                      </a:r>
                      <a:endParaRPr lang="ja-JP" sz="2400" b="1" kern="100" dirty="0">
                        <a:effectLst/>
                        <a:latin typeface="+mn-ea"/>
                        <a:ea typeface="+mn-ea"/>
                      </a:endParaRPr>
                    </a:p>
                    <a:p>
                      <a:pPr algn="l">
                        <a:lnSpc>
                          <a:spcPct val="150000"/>
                        </a:lnSpc>
                        <a:spcAft>
                          <a:spcPts val="0"/>
                        </a:spcAft>
                      </a:pPr>
                      <a:r>
                        <a:rPr lang="ja-JP" sz="2000" b="1" kern="0" dirty="0">
                          <a:effectLst/>
                          <a:latin typeface="+mn-ea"/>
                          <a:ea typeface="+mn-ea"/>
                        </a:rPr>
                        <a:t>食欲が落ちる　</a:t>
                      </a:r>
                      <a:r>
                        <a:rPr lang="ja-JP" sz="2000" b="1" kern="0" dirty="0" smtClean="0">
                          <a:effectLst/>
                          <a:latin typeface="+mn-ea"/>
                          <a:ea typeface="+mn-ea"/>
                        </a:rPr>
                        <a:t>→</a:t>
                      </a:r>
                      <a:r>
                        <a:rPr lang="ja-JP" sz="2000" b="1" kern="0" dirty="0">
                          <a:effectLst/>
                          <a:latin typeface="+mn-ea"/>
                          <a:ea typeface="+mn-ea"/>
                        </a:rPr>
                        <a:t>　</a:t>
                      </a:r>
                      <a:r>
                        <a:rPr lang="ja-JP" sz="2000" b="1" kern="0" dirty="0" smtClean="0">
                          <a:solidFill>
                            <a:srgbClr val="FF0000"/>
                          </a:solidFill>
                          <a:effectLst/>
                          <a:latin typeface="+mn-ea"/>
                          <a:ea typeface="+mn-ea"/>
                        </a:rPr>
                        <a:t>味つけの</a:t>
                      </a:r>
                      <a:r>
                        <a:rPr lang="ja-JP" sz="2000" b="1" kern="0" dirty="0">
                          <a:solidFill>
                            <a:srgbClr val="FF0000"/>
                          </a:solidFill>
                          <a:effectLst/>
                          <a:latin typeface="+mn-ea"/>
                          <a:ea typeface="+mn-ea"/>
                        </a:rPr>
                        <a:t>工夫</a:t>
                      </a:r>
                      <a:endParaRPr lang="ja-JP" sz="2400" b="1" kern="100" dirty="0">
                        <a:solidFill>
                          <a:srgbClr val="FF0000"/>
                        </a:solidFill>
                        <a:effectLst/>
                        <a:latin typeface="+mn-ea"/>
                        <a:ea typeface="+mn-ea"/>
                        <a:cs typeface="Times New Roman"/>
                      </a:endParaRPr>
                    </a:p>
                  </a:txBody>
                  <a:tcPr marL="68580" marR="68580" marT="0" marB="0" anchor="ctr"/>
                </a:tc>
                <a:tc>
                  <a:txBody>
                    <a:bodyPr/>
                    <a:lstStyle/>
                    <a:p>
                      <a:pPr algn="l">
                        <a:lnSpc>
                          <a:spcPct val="150000"/>
                        </a:lnSpc>
                        <a:spcAft>
                          <a:spcPts val="0"/>
                        </a:spcAft>
                      </a:pPr>
                      <a:r>
                        <a:rPr lang="ja-JP" sz="2000" b="1" kern="0" dirty="0">
                          <a:effectLst/>
                          <a:latin typeface="+mn-ea"/>
                          <a:ea typeface="+mn-ea"/>
                        </a:rPr>
                        <a:t>十分</a:t>
                      </a:r>
                      <a:r>
                        <a:rPr lang="ja-JP" sz="2000" b="1" kern="0" dirty="0" smtClean="0">
                          <a:effectLst/>
                          <a:latin typeface="+mn-ea"/>
                          <a:ea typeface="+mn-ea"/>
                        </a:rPr>
                        <a:t>な</a:t>
                      </a:r>
                      <a:r>
                        <a:rPr lang="ja-JP" sz="2000" b="1" kern="0" dirty="0" smtClean="0">
                          <a:solidFill>
                            <a:srgbClr val="FF0000"/>
                          </a:solidFill>
                          <a:effectLst/>
                          <a:latin typeface="+mn-ea"/>
                          <a:ea typeface="+mn-ea"/>
                        </a:rPr>
                        <a:t>水分補給</a:t>
                      </a:r>
                      <a:r>
                        <a:rPr lang="ja-JP" sz="2000" b="1" kern="0" dirty="0" smtClean="0">
                          <a:effectLst/>
                          <a:latin typeface="+mn-ea"/>
                          <a:ea typeface="+mn-ea"/>
                        </a:rPr>
                        <a:t>を</a:t>
                      </a:r>
                      <a:r>
                        <a:rPr lang="ja-JP" sz="2000" b="1" kern="0" dirty="0">
                          <a:effectLst/>
                          <a:latin typeface="+mn-ea"/>
                          <a:ea typeface="+mn-ea"/>
                        </a:rPr>
                        <a:t>心掛ける</a:t>
                      </a:r>
                      <a:endParaRPr lang="ja-JP" sz="2400" b="1" kern="100" dirty="0">
                        <a:effectLst/>
                        <a:latin typeface="+mn-ea"/>
                        <a:ea typeface="+mn-ea"/>
                      </a:endParaRPr>
                    </a:p>
                    <a:p>
                      <a:pPr algn="l">
                        <a:lnSpc>
                          <a:spcPct val="150000"/>
                        </a:lnSpc>
                        <a:spcAft>
                          <a:spcPts val="0"/>
                        </a:spcAft>
                      </a:pPr>
                      <a:r>
                        <a:rPr lang="ja-JP" sz="2000" b="1" kern="0" dirty="0" smtClean="0">
                          <a:solidFill>
                            <a:srgbClr val="FF0000"/>
                          </a:solidFill>
                          <a:effectLst/>
                          <a:latin typeface="+mn-ea"/>
                          <a:ea typeface="+mn-ea"/>
                        </a:rPr>
                        <a:t>たんぱく質</a:t>
                      </a:r>
                      <a:r>
                        <a:rPr lang="ja-JP" sz="2000" b="1" kern="0" dirty="0" smtClean="0">
                          <a:solidFill>
                            <a:schemeClr val="tx1"/>
                          </a:solidFill>
                          <a:effectLst/>
                          <a:latin typeface="+mn-ea"/>
                          <a:ea typeface="+mn-ea"/>
                        </a:rPr>
                        <a:t>を</a:t>
                      </a:r>
                      <a:r>
                        <a:rPr lang="ja-JP" sz="2000" b="1" kern="0" dirty="0">
                          <a:effectLst/>
                          <a:latin typeface="+mn-ea"/>
                          <a:ea typeface="+mn-ea"/>
                        </a:rPr>
                        <a:t>十分摂取する</a:t>
                      </a:r>
                      <a:endParaRPr lang="ja-JP" sz="2400" b="1" kern="100" dirty="0">
                        <a:effectLst/>
                        <a:latin typeface="+mn-ea"/>
                        <a:ea typeface="+mn-ea"/>
                        <a:cs typeface="Times New Roman"/>
                      </a:endParaRPr>
                    </a:p>
                  </a:txBody>
                  <a:tcPr marL="68580" marR="68580" marT="0" marB="0" anchor="ctr"/>
                </a:tc>
              </a:tr>
              <a:tr h="1287973">
                <a:tc>
                  <a:txBody>
                    <a:bodyPr/>
                    <a:lstStyle/>
                    <a:p>
                      <a:pPr algn="ctr">
                        <a:lnSpc>
                          <a:spcPct val="150000"/>
                        </a:lnSpc>
                        <a:spcAft>
                          <a:spcPts val="0"/>
                        </a:spcAft>
                      </a:pPr>
                      <a:r>
                        <a:rPr lang="ja-JP" sz="2400" kern="0" dirty="0">
                          <a:effectLst/>
                          <a:latin typeface="+mn-ea"/>
                          <a:ea typeface="+mn-ea"/>
                        </a:rPr>
                        <a:t>住</a:t>
                      </a:r>
                      <a:endParaRPr lang="ja-JP" sz="2400" kern="100" dirty="0">
                        <a:effectLst/>
                        <a:latin typeface="+mn-ea"/>
                        <a:ea typeface="+mn-ea"/>
                        <a:cs typeface="Times New Roman"/>
                      </a:endParaRPr>
                    </a:p>
                  </a:txBody>
                  <a:tcPr marL="68580" marR="68580" marT="0" marB="0" anchor="ctr"/>
                </a:tc>
                <a:tc>
                  <a:txBody>
                    <a:bodyPr/>
                    <a:lstStyle/>
                    <a:p>
                      <a:pPr algn="l">
                        <a:lnSpc>
                          <a:spcPct val="150000"/>
                        </a:lnSpc>
                        <a:spcAft>
                          <a:spcPts val="0"/>
                        </a:spcAft>
                      </a:pPr>
                      <a:r>
                        <a:rPr lang="ja-JP" sz="2000" b="1" kern="0" dirty="0">
                          <a:effectLst/>
                          <a:latin typeface="+mn-ea"/>
                          <a:ea typeface="+mn-ea"/>
                        </a:rPr>
                        <a:t>電気コードやガスホース，床や階段に置いた荷物につまずかないようにする</a:t>
                      </a:r>
                      <a:endParaRPr lang="ja-JP" sz="2400" b="1" kern="100" dirty="0">
                        <a:effectLst/>
                        <a:latin typeface="+mn-ea"/>
                        <a:ea typeface="+mn-ea"/>
                        <a:cs typeface="Times New Roman"/>
                      </a:endParaRPr>
                    </a:p>
                  </a:txBody>
                  <a:tcPr marL="68580" marR="68580" marT="0" marB="0" anchor="ctr"/>
                </a:tc>
                <a:tc>
                  <a:txBody>
                    <a:bodyPr/>
                    <a:lstStyle/>
                    <a:p>
                      <a:pPr algn="l">
                        <a:lnSpc>
                          <a:spcPct val="150000"/>
                        </a:lnSpc>
                        <a:spcAft>
                          <a:spcPts val="0"/>
                        </a:spcAft>
                      </a:pPr>
                      <a:r>
                        <a:rPr lang="ja-JP" sz="2000" b="1" kern="0" dirty="0">
                          <a:effectLst/>
                          <a:latin typeface="+mn-ea"/>
                          <a:ea typeface="+mn-ea"/>
                        </a:rPr>
                        <a:t>マットで滑らないようにするなど</a:t>
                      </a:r>
                      <a:endParaRPr lang="ja-JP" sz="2400" b="1" kern="100" dirty="0">
                        <a:effectLst/>
                        <a:latin typeface="+mn-ea"/>
                        <a:ea typeface="+mn-ea"/>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4750439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5667841" y="4991110"/>
            <a:ext cx="33206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ct val="0"/>
              </a:spcAft>
              <a:buClrTx/>
              <a:buSzTx/>
              <a:buFontTx/>
              <a:buNone/>
              <a:tabLst/>
            </a:pPr>
            <a:r>
              <a:rPr kumimoji="1" lang="ja-JP" altLang="en-US" sz="2400" b="1" i="0" u="none" strike="noStrike" cap="none" normalizeH="0" baseline="0" dirty="0" smtClean="0">
                <a:ln>
                  <a:noFill/>
                </a:ln>
                <a:solidFill>
                  <a:srgbClr val="FF0000"/>
                </a:solidFill>
                <a:effectLst/>
                <a:latin typeface="+mj-ea"/>
                <a:ea typeface="+mj-ea"/>
                <a:cs typeface="Times New Roman" pitchFamily="18" charset="0"/>
              </a:rPr>
              <a:t>ハートビル法</a:t>
            </a:r>
            <a:r>
              <a:rPr kumimoji="1" lang="en-US" altLang="ja-JP" sz="2400" b="1" i="0" u="none" strike="noStrike" cap="none" normalizeH="0" baseline="0" dirty="0" smtClean="0">
                <a:ln>
                  <a:noFill/>
                </a:ln>
                <a:solidFill>
                  <a:srgbClr val="FF0000"/>
                </a:solidFill>
                <a:effectLst/>
                <a:latin typeface="+mj-ea"/>
                <a:ea typeface="+mj-ea"/>
                <a:cs typeface="Times New Roman" pitchFamily="18" charset="0"/>
              </a:rPr>
              <a:t>	</a:t>
            </a:r>
            <a:endParaRPr kumimoji="1" lang="ja-JP" altLang="en-US" sz="2400" b="1" i="0" u="none" strike="noStrike" cap="none" normalizeH="0" baseline="0" dirty="0" smtClean="0">
              <a:ln>
                <a:noFill/>
              </a:ln>
              <a:solidFill>
                <a:srgbClr val="FF0000"/>
              </a:solidFill>
              <a:effectLst/>
              <a:latin typeface="+mj-ea"/>
              <a:ea typeface="+mj-ea"/>
              <a:cs typeface="ＭＳ Ｐゴシック" pitchFamily="50" charset="-128"/>
            </a:endParaRPr>
          </a:p>
        </p:txBody>
      </p:sp>
      <p:pic>
        <p:nvPicPr>
          <p:cNvPr id="2049" name="図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35" y="5993904"/>
            <a:ext cx="1296144" cy="864096"/>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2"/>
          <p:cNvSpPr txBox="1"/>
          <p:nvPr/>
        </p:nvSpPr>
        <p:spPr>
          <a:xfrm>
            <a:off x="179513" y="476672"/>
            <a:ext cx="4680520" cy="864096"/>
          </a:xfrm>
          <a:prstGeom prst="rect">
            <a:avLst/>
          </a:prstGeom>
          <a:noFill/>
          <a:ln w="63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1200"/>
              </a:spcAft>
            </a:pPr>
            <a:r>
              <a:rPr lang="ja-JP" sz="2400" kern="100" dirty="0" smtClean="0">
                <a:effectLst/>
                <a:latin typeface="+mj-ea"/>
                <a:ea typeface="+mj-ea"/>
                <a:cs typeface="Times New Roman"/>
              </a:rPr>
              <a:t>移動</a:t>
            </a:r>
            <a:r>
              <a:rPr lang="ja-JP" sz="2400" kern="100" dirty="0">
                <a:effectLst/>
                <a:latin typeface="+mj-ea"/>
                <a:ea typeface="+mj-ea"/>
                <a:cs typeface="Times New Roman"/>
              </a:rPr>
              <a:t>を基本的人権と位置づけし、移動の支援を</a:t>
            </a:r>
            <a:r>
              <a:rPr lang="ja-JP" sz="2400" kern="100" dirty="0" smtClean="0">
                <a:effectLst/>
                <a:latin typeface="+mj-ea"/>
                <a:ea typeface="+mj-ea"/>
                <a:cs typeface="Times New Roman"/>
              </a:rPr>
              <a:t>する</a:t>
            </a:r>
            <a:endParaRPr lang="ja-JP" sz="2400" kern="100" dirty="0">
              <a:effectLst/>
              <a:latin typeface="+mj-ea"/>
              <a:ea typeface="+mj-ea"/>
              <a:cs typeface="Times New Roman"/>
            </a:endParaRPr>
          </a:p>
        </p:txBody>
      </p:sp>
      <p:sp>
        <p:nvSpPr>
          <p:cNvPr id="2" name="正方形/長方形 1"/>
          <p:cNvSpPr/>
          <p:nvPr/>
        </p:nvSpPr>
        <p:spPr>
          <a:xfrm>
            <a:off x="179511" y="2396787"/>
            <a:ext cx="4824535" cy="830997"/>
          </a:xfrm>
          <a:prstGeom prst="rect">
            <a:avLst/>
          </a:prstGeom>
          <a:ln>
            <a:solidFill>
              <a:schemeClr val="tx1"/>
            </a:solidFill>
          </a:ln>
        </p:spPr>
        <p:txBody>
          <a:bodyPr wrap="square">
            <a:spAutoFit/>
          </a:bodyPr>
          <a:lstStyle/>
          <a:p>
            <a:pPr algn="just">
              <a:spcAft>
                <a:spcPts val="1200"/>
              </a:spcAft>
            </a:pPr>
            <a:r>
              <a:rPr lang="ja-JP" altLang="ja-JP" sz="2400" kern="100" dirty="0" smtClean="0">
                <a:latin typeface="+mj-ea"/>
                <a:cs typeface="Times New Roman"/>
              </a:rPr>
              <a:t>交通</a:t>
            </a:r>
            <a:r>
              <a:rPr lang="ja-JP" altLang="ja-JP" sz="2400" kern="100" dirty="0">
                <a:latin typeface="+mj-ea"/>
                <a:cs typeface="Times New Roman"/>
              </a:rPr>
              <a:t>バリアフリー法とハートビル法をあわせ、より広範囲に</a:t>
            </a:r>
            <a:r>
              <a:rPr lang="ja-JP" altLang="ja-JP" sz="2400" kern="100" dirty="0" smtClean="0">
                <a:latin typeface="+mj-ea"/>
                <a:cs typeface="Times New Roman"/>
              </a:rPr>
              <a:t>なった</a:t>
            </a:r>
            <a:endParaRPr lang="ja-JP" altLang="ja-JP" sz="2400" kern="100" dirty="0">
              <a:latin typeface="+mj-ea"/>
              <a:cs typeface="Times New Roman"/>
            </a:endParaRPr>
          </a:p>
        </p:txBody>
      </p:sp>
      <p:sp>
        <p:nvSpPr>
          <p:cNvPr id="4" name="正方形/長方形 3"/>
          <p:cNvSpPr/>
          <p:nvPr/>
        </p:nvSpPr>
        <p:spPr>
          <a:xfrm>
            <a:off x="179511" y="1745956"/>
            <a:ext cx="4824535" cy="461665"/>
          </a:xfrm>
          <a:prstGeom prst="rect">
            <a:avLst/>
          </a:prstGeom>
          <a:ln>
            <a:solidFill>
              <a:schemeClr val="tx1"/>
            </a:solidFill>
          </a:ln>
        </p:spPr>
        <p:txBody>
          <a:bodyPr wrap="square">
            <a:spAutoFit/>
          </a:bodyPr>
          <a:lstStyle/>
          <a:p>
            <a:pPr marL="363538" indent="-363538" algn="just">
              <a:spcAft>
                <a:spcPts val="1200"/>
              </a:spcAft>
            </a:pPr>
            <a:r>
              <a:rPr lang="ja-JP" altLang="ja-JP" sz="2400" kern="100" dirty="0" smtClean="0">
                <a:latin typeface="+mj-ea"/>
                <a:cs typeface="Times New Roman"/>
              </a:rPr>
              <a:t>誰</a:t>
            </a:r>
            <a:r>
              <a:rPr lang="ja-JP" altLang="ja-JP" sz="2400" kern="100" dirty="0">
                <a:latin typeface="+mj-ea"/>
                <a:cs typeface="Times New Roman"/>
              </a:rPr>
              <a:t>にでも使いやすい</a:t>
            </a:r>
            <a:r>
              <a:rPr lang="ja-JP" altLang="ja-JP" sz="2400" kern="100" dirty="0" smtClean="0">
                <a:latin typeface="+mj-ea"/>
                <a:cs typeface="Times New Roman"/>
              </a:rPr>
              <a:t>製品</a:t>
            </a:r>
            <a:endParaRPr lang="ja-JP" altLang="ja-JP" sz="2400" kern="100" dirty="0">
              <a:latin typeface="+mj-ea"/>
              <a:cs typeface="Times New Roman"/>
            </a:endParaRPr>
          </a:p>
        </p:txBody>
      </p:sp>
      <p:sp>
        <p:nvSpPr>
          <p:cNvPr id="5" name="正方形/長方形 4"/>
          <p:cNvSpPr/>
          <p:nvPr/>
        </p:nvSpPr>
        <p:spPr>
          <a:xfrm>
            <a:off x="179511" y="3416949"/>
            <a:ext cx="4824535" cy="830997"/>
          </a:xfrm>
          <a:prstGeom prst="rect">
            <a:avLst/>
          </a:prstGeom>
          <a:ln>
            <a:solidFill>
              <a:schemeClr val="tx1"/>
            </a:solidFill>
          </a:ln>
        </p:spPr>
        <p:txBody>
          <a:bodyPr wrap="square">
            <a:spAutoFit/>
          </a:bodyPr>
          <a:lstStyle/>
          <a:p>
            <a:pPr algn="just">
              <a:spcAft>
                <a:spcPts val="1200"/>
              </a:spcAft>
            </a:pPr>
            <a:r>
              <a:rPr lang="ja-JP" altLang="ja-JP" sz="2400" kern="100" dirty="0" smtClean="0">
                <a:latin typeface="+mj-ea"/>
                <a:cs typeface="Times New Roman"/>
              </a:rPr>
              <a:t>誰</a:t>
            </a:r>
            <a:r>
              <a:rPr lang="ja-JP" altLang="ja-JP" sz="2400" kern="100" dirty="0">
                <a:latin typeface="+mj-ea"/>
                <a:cs typeface="Times New Roman"/>
              </a:rPr>
              <a:t>でも</a:t>
            </a:r>
            <a:r>
              <a:rPr lang="ja-JP" altLang="en-US" sz="2400" kern="100" dirty="0">
                <a:latin typeface="+mj-ea"/>
                <a:cs typeface="Times New Roman"/>
              </a:rPr>
              <a:t>普通</a:t>
            </a:r>
            <a:r>
              <a:rPr lang="ja-JP" altLang="ja-JP" sz="2400" kern="100" dirty="0">
                <a:latin typeface="+mj-ea"/>
                <a:cs typeface="Times New Roman"/>
              </a:rPr>
              <a:t>の生活を送ることができるようにすることや</a:t>
            </a:r>
            <a:r>
              <a:rPr lang="en-US" altLang="ja-JP" sz="2400" kern="100" dirty="0">
                <a:latin typeface="+mj-ea"/>
                <a:cs typeface="Times New Roman"/>
              </a:rPr>
              <a:t>､</a:t>
            </a:r>
            <a:r>
              <a:rPr lang="ja-JP" altLang="ja-JP" sz="2400" kern="100" dirty="0">
                <a:latin typeface="+mj-ea"/>
                <a:cs typeface="Times New Roman"/>
              </a:rPr>
              <a:t>その</a:t>
            </a:r>
            <a:r>
              <a:rPr lang="ja-JP" altLang="ja-JP" sz="2400" kern="100" dirty="0" smtClean="0">
                <a:latin typeface="+mj-ea"/>
                <a:cs typeface="Times New Roman"/>
              </a:rPr>
              <a:t>理念</a:t>
            </a:r>
            <a:endParaRPr lang="ja-JP" altLang="ja-JP" sz="2400" kern="100" dirty="0">
              <a:latin typeface="+mj-ea"/>
              <a:cs typeface="Times New Roman"/>
            </a:endParaRPr>
          </a:p>
        </p:txBody>
      </p:sp>
      <p:sp>
        <p:nvSpPr>
          <p:cNvPr id="6" name="正方形/長方形 5"/>
          <p:cNvSpPr/>
          <p:nvPr/>
        </p:nvSpPr>
        <p:spPr>
          <a:xfrm>
            <a:off x="179511" y="4437112"/>
            <a:ext cx="4824535" cy="1569660"/>
          </a:xfrm>
          <a:prstGeom prst="rect">
            <a:avLst/>
          </a:prstGeom>
          <a:ln>
            <a:solidFill>
              <a:schemeClr val="tx1"/>
            </a:solidFill>
          </a:ln>
        </p:spPr>
        <p:txBody>
          <a:bodyPr wrap="square">
            <a:spAutoFit/>
          </a:bodyPr>
          <a:lstStyle/>
          <a:p>
            <a:pPr algn="just">
              <a:spcAft>
                <a:spcPts val="1200"/>
              </a:spcAft>
            </a:pPr>
            <a:r>
              <a:rPr lang="ja-JP" altLang="ja-JP" sz="2400" kern="100" dirty="0" smtClean="0">
                <a:latin typeface="+mj-ea"/>
                <a:cs typeface="Times New Roman"/>
              </a:rPr>
              <a:t>劇場</a:t>
            </a:r>
            <a:r>
              <a:rPr lang="ja-JP" altLang="ja-JP" sz="2400" kern="100" dirty="0">
                <a:latin typeface="+mj-ea"/>
                <a:cs typeface="Times New Roman"/>
              </a:rPr>
              <a:t>、銀行、</a:t>
            </a:r>
            <a:r>
              <a:rPr lang="ja-JP" altLang="en-US" sz="2400" kern="100" dirty="0">
                <a:latin typeface="+mj-ea"/>
                <a:cs typeface="Times New Roman"/>
              </a:rPr>
              <a:t>ﾃﾞﾊﾟｰﾄ</a:t>
            </a:r>
            <a:r>
              <a:rPr lang="ja-JP" altLang="ja-JP" sz="2400" kern="100" dirty="0">
                <a:latin typeface="+mj-ea"/>
                <a:cs typeface="Times New Roman"/>
              </a:rPr>
              <a:t>、公共施設</a:t>
            </a:r>
            <a:r>
              <a:rPr lang="ja-JP" altLang="en-US" sz="2400" kern="100" dirty="0">
                <a:latin typeface="+mj-ea"/>
                <a:cs typeface="Times New Roman"/>
              </a:rPr>
              <a:t>等で</a:t>
            </a:r>
            <a:r>
              <a:rPr lang="ja-JP" altLang="ja-JP" sz="2400" kern="100" dirty="0">
                <a:latin typeface="+mj-ea"/>
                <a:cs typeface="Times New Roman"/>
              </a:rPr>
              <a:t>移動が円滑にできるような「基礎的基準」「誘導基準」の努力義務を定めた</a:t>
            </a:r>
            <a:r>
              <a:rPr lang="ja-JP" altLang="ja-JP" sz="2400" kern="100" dirty="0" smtClean="0">
                <a:latin typeface="+mj-ea"/>
                <a:cs typeface="Times New Roman"/>
              </a:rPr>
              <a:t>法律</a:t>
            </a:r>
            <a:r>
              <a:rPr lang="en-US" altLang="ja-JP" sz="2400" kern="100" dirty="0">
                <a:latin typeface="+mj-ea"/>
                <a:cs typeface="Times New Roman"/>
              </a:rPr>
              <a:t> </a:t>
            </a:r>
            <a:endParaRPr lang="ja-JP" altLang="en-US" sz="2400" dirty="0"/>
          </a:p>
        </p:txBody>
      </p:sp>
      <p:sp>
        <p:nvSpPr>
          <p:cNvPr id="7" name="正方形/長方形 6"/>
          <p:cNvSpPr/>
          <p:nvPr/>
        </p:nvSpPr>
        <p:spPr>
          <a:xfrm>
            <a:off x="5667841" y="631286"/>
            <a:ext cx="2901756" cy="461665"/>
          </a:xfrm>
          <a:prstGeom prst="rect">
            <a:avLst/>
          </a:prstGeom>
        </p:spPr>
        <p:txBody>
          <a:bodyPr wrap="none">
            <a:spAutoFit/>
          </a:bodyPr>
          <a:lstStyle/>
          <a:p>
            <a:pPr lvl="0" eaLnBrk="0" fontAlgn="base" hangingPunct="0">
              <a:spcBef>
                <a:spcPct val="0"/>
              </a:spcBef>
              <a:spcAft>
                <a:spcPct val="0"/>
              </a:spcAft>
            </a:pPr>
            <a:r>
              <a:rPr lang="ja-JP" altLang="en-US" sz="2400" b="1" dirty="0">
                <a:solidFill>
                  <a:srgbClr val="FF0000"/>
                </a:solidFill>
                <a:latin typeface="+mj-ea"/>
                <a:ea typeface="+mj-ea"/>
                <a:cs typeface="Times New Roman" pitchFamily="18" charset="0"/>
              </a:rPr>
              <a:t>交通バリアフリー法　</a:t>
            </a:r>
            <a:endParaRPr lang="ja-JP" altLang="en-US" sz="2400" b="1" dirty="0">
              <a:solidFill>
                <a:srgbClr val="FF0000"/>
              </a:solidFill>
              <a:latin typeface="+mj-ea"/>
              <a:ea typeface="+mj-ea"/>
              <a:cs typeface="ＭＳ Ｐゴシック" pitchFamily="50" charset="-128"/>
            </a:endParaRPr>
          </a:p>
        </p:txBody>
      </p:sp>
      <p:sp>
        <p:nvSpPr>
          <p:cNvPr id="10" name="正方形/長方形 9"/>
          <p:cNvSpPr/>
          <p:nvPr/>
        </p:nvSpPr>
        <p:spPr>
          <a:xfrm>
            <a:off x="5667841" y="1745956"/>
            <a:ext cx="3105337" cy="461665"/>
          </a:xfrm>
          <a:prstGeom prst="rect">
            <a:avLst/>
          </a:prstGeom>
        </p:spPr>
        <p:txBody>
          <a:bodyPr wrap="none">
            <a:spAutoFit/>
          </a:bodyPr>
          <a:lstStyle/>
          <a:p>
            <a:pPr lvl="0" fontAlgn="base">
              <a:spcBef>
                <a:spcPct val="0"/>
              </a:spcBef>
              <a:spcAft>
                <a:spcPct val="0"/>
              </a:spcAft>
            </a:pPr>
            <a:r>
              <a:rPr lang="ja-JP" altLang="ja-JP" sz="2400" b="1" dirty="0" smtClean="0">
                <a:solidFill>
                  <a:srgbClr val="FF0000"/>
                </a:solidFill>
                <a:latin typeface="+mj-ea"/>
                <a:ea typeface="+mj-ea"/>
                <a:cs typeface="Times New Roman" pitchFamily="18" charset="0"/>
              </a:rPr>
              <a:t>ユニバーサルデザイン</a:t>
            </a:r>
            <a:endParaRPr lang="ja-JP" altLang="en-US" sz="2400" b="1" dirty="0">
              <a:solidFill>
                <a:srgbClr val="FF0000"/>
              </a:solidFill>
              <a:latin typeface="+mj-ea"/>
              <a:ea typeface="+mj-ea"/>
              <a:cs typeface="ＭＳ Ｐゴシック" pitchFamily="50" charset="-128"/>
            </a:endParaRPr>
          </a:p>
        </p:txBody>
      </p:sp>
      <p:sp>
        <p:nvSpPr>
          <p:cNvPr id="12" name="正方形/長方形 11"/>
          <p:cNvSpPr/>
          <p:nvPr/>
        </p:nvSpPr>
        <p:spPr>
          <a:xfrm>
            <a:off x="5667841" y="2581453"/>
            <a:ext cx="2388795" cy="461665"/>
          </a:xfrm>
          <a:prstGeom prst="rect">
            <a:avLst/>
          </a:prstGeom>
        </p:spPr>
        <p:txBody>
          <a:bodyPr wrap="none">
            <a:spAutoFit/>
          </a:bodyPr>
          <a:lstStyle/>
          <a:p>
            <a:pPr lvl="0" eaLnBrk="0" fontAlgn="base" hangingPunct="0">
              <a:spcBef>
                <a:spcPct val="0"/>
              </a:spcBef>
              <a:spcAft>
                <a:spcPct val="0"/>
              </a:spcAft>
            </a:pPr>
            <a:r>
              <a:rPr lang="ja-JP" altLang="en-US" sz="2400" b="1" dirty="0">
                <a:solidFill>
                  <a:srgbClr val="FF0000"/>
                </a:solidFill>
                <a:latin typeface="+mj-ea"/>
                <a:ea typeface="+mj-ea"/>
                <a:cs typeface="Times New Roman" pitchFamily="18" charset="0"/>
              </a:rPr>
              <a:t>バリアフリー</a:t>
            </a:r>
            <a:r>
              <a:rPr lang="ja-JP" altLang="en-US" sz="2400" b="1" dirty="0" smtClean="0">
                <a:solidFill>
                  <a:srgbClr val="FF0000"/>
                </a:solidFill>
                <a:latin typeface="+mj-ea"/>
                <a:ea typeface="+mj-ea"/>
                <a:cs typeface="Times New Roman" pitchFamily="18" charset="0"/>
              </a:rPr>
              <a:t>新法</a:t>
            </a:r>
            <a:endParaRPr lang="ja-JP" altLang="en-US" sz="2400" b="1" dirty="0">
              <a:solidFill>
                <a:srgbClr val="FF0000"/>
              </a:solidFill>
              <a:latin typeface="+mj-ea"/>
              <a:ea typeface="+mj-ea"/>
              <a:cs typeface="ＭＳ Ｐゴシック" pitchFamily="50" charset="-128"/>
            </a:endParaRPr>
          </a:p>
        </p:txBody>
      </p:sp>
      <p:sp>
        <p:nvSpPr>
          <p:cNvPr id="14" name="正方形/長方形 13"/>
          <p:cNvSpPr/>
          <p:nvPr/>
        </p:nvSpPr>
        <p:spPr>
          <a:xfrm>
            <a:off x="5667841" y="3601615"/>
            <a:ext cx="2813591" cy="461665"/>
          </a:xfrm>
          <a:prstGeom prst="rect">
            <a:avLst/>
          </a:prstGeom>
        </p:spPr>
        <p:txBody>
          <a:bodyPr wrap="none">
            <a:spAutoFit/>
          </a:bodyPr>
          <a:lstStyle/>
          <a:p>
            <a:pPr eaLnBrk="0" fontAlgn="base" hangingPunct="0">
              <a:spcBef>
                <a:spcPct val="0"/>
              </a:spcBef>
              <a:spcAft>
                <a:spcPct val="0"/>
              </a:spcAft>
            </a:pPr>
            <a:r>
              <a:rPr lang="ja-JP" altLang="ja-JP" sz="2400" b="1" dirty="0" smtClean="0">
                <a:solidFill>
                  <a:srgbClr val="FF0000"/>
                </a:solidFill>
                <a:latin typeface="+mj-ea"/>
                <a:ea typeface="+mj-ea"/>
                <a:cs typeface="Times New Roman" pitchFamily="18" charset="0"/>
              </a:rPr>
              <a:t>ノーマライゼーション</a:t>
            </a:r>
            <a:endParaRPr lang="ja-JP" altLang="en-US" sz="2400" b="1" dirty="0">
              <a:solidFill>
                <a:srgbClr val="FF0000"/>
              </a:solidFill>
              <a:latin typeface="+mj-ea"/>
              <a:ea typeface="+mj-ea"/>
              <a:cs typeface="ＭＳ Ｐゴシック" pitchFamily="50" charset="-128"/>
            </a:endParaRPr>
          </a:p>
        </p:txBody>
      </p:sp>
      <p:sp>
        <p:nvSpPr>
          <p:cNvPr id="16" name="右矢印 15"/>
          <p:cNvSpPr/>
          <p:nvPr/>
        </p:nvSpPr>
        <p:spPr>
          <a:xfrm>
            <a:off x="5129869" y="692696"/>
            <a:ext cx="454355" cy="3388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矢印 19"/>
          <p:cNvSpPr/>
          <p:nvPr/>
        </p:nvSpPr>
        <p:spPr>
          <a:xfrm>
            <a:off x="5129869" y="1807365"/>
            <a:ext cx="454355" cy="3388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右矢印 20"/>
          <p:cNvSpPr/>
          <p:nvPr/>
        </p:nvSpPr>
        <p:spPr>
          <a:xfrm>
            <a:off x="5129869" y="2704273"/>
            <a:ext cx="454355" cy="3388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a:off x="5129869" y="3727400"/>
            <a:ext cx="454355" cy="3388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a:off x="5129869" y="5052519"/>
            <a:ext cx="454355" cy="3388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8956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down)">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wipe(down)">
                                      <p:cBhvr>
                                        <p:cTn id="17" dur="5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4">
                                            <p:txEl>
                                              <p:pRg st="0" end="0"/>
                                            </p:txEl>
                                          </p:spTgt>
                                        </p:tgtEl>
                                        <p:attrNameLst>
                                          <p:attrName>style.visibility</p:attrName>
                                        </p:attrNameLst>
                                      </p:cBhvr>
                                      <p:to>
                                        <p:strVal val="visible"/>
                                      </p:to>
                                    </p:set>
                                    <p:animEffect transition="in" filter="wipe(down)">
                                      <p:cBhvr>
                                        <p:cTn id="22" dur="500"/>
                                        <p:tgtEl>
                                          <p:spTgt spid="1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wipe(down)">
                                      <p:cBhvr>
                                        <p:cTn id="2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7" grpId="0" build="allAtOnce"/>
      <p:bldP spid="10" grpId="0" build="allAtOnce"/>
      <p:bldP spid="12" grpId="0" build="allAtOnce"/>
      <p:bldP spid="14"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1412776"/>
            <a:ext cx="8229600" cy="1143000"/>
          </a:xfrm>
        </p:spPr>
        <p:txBody>
          <a:bodyPr/>
          <a:lstStyle/>
          <a:p>
            <a:r>
              <a:rPr kumimoji="1" lang="ja-JP" altLang="en-US" dirty="0" smtClean="0"/>
              <a:t>社会保障制度とは？</a:t>
            </a:r>
            <a:endParaRPr kumimoji="1" lang="ja-JP" altLang="en-US" dirty="0"/>
          </a:p>
        </p:txBody>
      </p:sp>
    </p:spTree>
    <p:extLst>
      <p:ext uri="{BB962C8B-B14F-4D97-AF65-F5344CB8AC3E}">
        <p14:creationId xmlns:p14="http://schemas.microsoft.com/office/powerpoint/2010/main" val="7752339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左カーブ矢印 2"/>
          <p:cNvSpPr/>
          <p:nvPr/>
        </p:nvSpPr>
        <p:spPr>
          <a:xfrm rot="21314823">
            <a:off x="2031475" y="1889348"/>
            <a:ext cx="6007939" cy="3715556"/>
          </a:xfrm>
          <a:prstGeom prst="curvedLeftArrow">
            <a:avLst>
              <a:gd name="adj1" fmla="val 7802"/>
              <a:gd name="adj2" fmla="val 18060"/>
              <a:gd name="adj3" fmla="val 16867"/>
            </a:avLst>
          </a:prstGeom>
          <a:solidFill>
            <a:srgbClr val="FFC000"/>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solidFill>
                <a:schemeClr val="tx1"/>
              </a:solidFill>
            </a:endParaRPr>
          </a:p>
        </p:txBody>
      </p:sp>
      <p:pic>
        <p:nvPicPr>
          <p:cNvPr id="1026" name="Picture 2" descr="C:\Users\tyouken\AppData\Local\Microsoft\Windows\Temporary Internet Files\Content.IE5\SB8NG8Q8\MC90044518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915" y="1671860"/>
            <a:ext cx="1295400" cy="16732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youken\AppData\Local\Microsoft\Windows\Temporary Internet Files\Content.IE5\JHG5GC8M\MC90022823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99068" y="1048767"/>
            <a:ext cx="1298575" cy="168116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youken\AppData\Local\Microsoft\Windows\Temporary Internet Files\Content.IE5\SB8NG8Q8\MC90044625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16016" y="1048767"/>
            <a:ext cx="1700212" cy="16510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tyouken\AppData\Local\Microsoft\Windows\Temporary Internet Files\Content.IE5\JHG5GC8M\MC900222185[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62874" y="2114772"/>
            <a:ext cx="1733550" cy="123031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tyouken\AppData\Local\Microsoft\Windows\Temporary Internet Files\Content.IE5\S5TS4HCR\MC900429029[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8567" y="4275462"/>
            <a:ext cx="1741488" cy="165576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tyouken\AppData\Local\Microsoft\Windows\Temporary Internet Files\Content.IE5\SB8NG8Q8\MC900292078[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41894" y="4218204"/>
            <a:ext cx="1824228" cy="1770278"/>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tyouken\AppData\Local\Microsoft\Windows\Temporary Internet Files\Content.IE5\SB8NG8Q8\MC900445594[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660232" y="4160947"/>
            <a:ext cx="1677988" cy="1681162"/>
          </a:xfrm>
          <a:prstGeom prst="rect">
            <a:avLst/>
          </a:prstGeom>
          <a:noFill/>
          <a:extLst>
            <a:ext uri="{909E8E84-426E-40DD-AFC4-6F175D3DCCD1}">
              <a14:hiddenFill xmlns:a14="http://schemas.microsoft.com/office/drawing/2010/main">
                <a:solidFill>
                  <a:srgbClr val="FFFFFF"/>
                </a:solidFill>
              </a14:hiddenFill>
            </a:ext>
          </a:extLst>
        </p:spPr>
      </p:pic>
      <p:sp>
        <p:nvSpPr>
          <p:cNvPr id="4" name="雲形吹き出し 3"/>
          <p:cNvSpPr/>
          <p:nvPr/>
        </p:nvSpPr>
        <p:spPr>
          <a:xfrm>
            <a:off x="6173312" y="3759336"/>
            <a:ext cx="1183525" cy="737641"/>
          </a:xfrm>
          <a:prstGeom prst="cloudCallout">
            <a:avLst>
              <a:gd name="adj1" fmla="val -20833"/>
              <a:gd name="adj2" fmla="val 273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a:t>障害</a:t>
            </a:r>
            <a:endParaRPr kumimoji="1" lang="ja-JP" altLang="en-US" b="1" dirty="0"/>
          </a:p>
        </p:txBody>
      </p:sp>
      <p:sp>
        <p:nvSpPr>
          <p:cNvPr id="13" name="雲形吹き出し 12"/>
          <p:cNvSpPr/>
          <p:nvPr/>
        </p:nvSpPr>
        <p:spPr>
          <a:xfrm>
            <a:off x="3576812" y="2404760"/>
            <a:ext cx="1183525" cy="737641"/>
          </a:xfrm>
          <a:prstGeom prst="cloudCallout">
            <a:avLst>
              <a:gd name="adj1" fmla="val -20833"/>
              <a:gd name="adj2" fmla="val 273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a:t>病気</a:t>
            </a:r>
            <a:endParaRPr kumimoji="1" lang="ja-JP" altLang="en-US" b="1" dirty="0"/>
          </a:p>
        </p:txBody>
      </p:sp>
      <p:sp>
        <p:nvSpPr>
          <p:cNvPr id="14" name="雲形吹き出し 13"/>
          <p:cNvSpPr/>
          <p:nvPr/>
        </p:nvSpPr>
        <p:spPr>
          <a:xfrm>
            <a:off x="3150131" y="3537821"/>
            <a:ext cx="1183525" cy="737641"/>
          </a:xfrm>
          <a:prstGeom prst="cloudCallout">
            <a:avLst>
              <a:gd name="adj1" fmla="val -20833"/>
              <a:gd name="adj2" fmla="val 273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smtClean="0"/>
              <a:t>経済不安</a:t>
            </a:r>
            <a:endParaRPr kumimoji="1" lang="ja-JP" altLang="en-US" b="1" dirty="0"/>
          </a:p>
        </p:txBody>
      </p:sp>
      <p:sp>
        <p:nvSpPr>
          <p:cNvPr id="15" name="雲形吹き出し 14"/>
          <p:cNvSpPr/>
          <p:nvPr/>
        </p:nvSpPr>
        <p:spPr>
          <a:xfrm>
            <a:off x="1821710" y="3765588"/>
            <a:ext cx="1183525" cy="737641"/>
          </a:xfrm>
          <a:prstGeom prst="cloudCallout">
            <a:avLst>
              <a:gd name="adj1" fmla="val -20833"/>
              <a:gd name="adj2" fmla="val 273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a:t>死</a:t>
            </a:r>
            <a:endParaRPr kumimoji="1" lang="ja-JP" altLang="en-US" b="1" dirty="0"/>
          </a:p>
        </p:txBody>
      </p:sp>
      <p:sp>
        <p:nvSpPr>
          <p:cNvPr id="16" name="雲形吹き出し 15"/>
          <p:cNvSpPr/>
          <p:nvPr/>
        </p:nvSpPr>
        <p:spPr>
          <a:xfrm>
            <a:off x="4716016" y="3603251"/>
            <a:ext cx="1183525" cy="737641"/>
          </a:xfrm>
          <a:prstGeom prst="cloudCallout">
            <a:avLst>
              <a:gd name="adj1" fmla="val -20833"/>
              <a:gd name="adj2" fmla="val 273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老後</a:t>
            </a:r>
            <a:endParaRPr kumimoji="1" lang="ja-JP" altLang="en-US" b="1" dirty="0"/>
          </a:p>
        </p:txBody>
      </p:sp>
      <p:sp>
        <p:nvSpPr>
          <p:cNvPr id="17" name="雲形吹き出し 16"/>
          <p:cNvSpPr/>
          <p:nvPr/>
        </p:nvSpPr>
        <p:spPr>
          <a:xfrm>
            <a:off x="7769015" y="3513410"/>
            <a:ext cx="1138409" cy="737641"/>
          </a:xfrm>
          <a:prstGeom prst="cloudCallout">
            <a:avLst>
              <a:gd name="adj1" fmla="val -20833"/>
              <a:gd name="adj2" fmla="val 27301"/>
            </a:avLst>
          </a:prstGeom>
        </p:spPr>
        <p:style>
          <a:lnRef idx="2">
            <a:schemeClr val="accent6"/>
          </a:lnRef>
          <a:fillRef idx="1">
            <a:schemeClr val="lt1"/>
          </a:fillRef>
          <a:effectRef idx="0">
            <a:schemeClr val="accent6"/>
          </a:effectRef>
          <a:fontRef idx="minor">
            <a:schemeClr val="dk1"/>
          </a:fontRef>
        </p:style>
        <p:txBody>
          <a:bodyPr lIns="36000" rIns="36000" rtlCol="0" anchor="ctr"/>
          <a:lstStyle/>
          <a:p>
            <a:pPr algn="ctr"/>
            <a:r>
              <a:rPr lang="ja-JP" altLang="en-US" b="1" dirty="0"/>
              <a:t>子育て</a:t>
            </a:r>
            <a:endParaRPr kumimoji="1" lang="ja-JP" altLang="en-US" b="1" dirty="0"/>
          </a:p>
        </p:txBody>
      </p:sp>
      <p:sp>
        <p:nvSpPr>
          <p:cNvPr id="18" name="雲形吹き出し 17"/>
          <p:cNvSpPr/>
          <p:nvPr/>
        </p:nvSpPr>
        <p:spPr>
          <a:xfrm>
            <a:off x="6298031" y="2729928"/>
            <a:ext cx="1183525" cy="737641"/>
          </a:xfrm>
          <a:prstGeom prst="cloudCallout">
            <a:avLst>
              <a:gd name="adj1" fmla="val -20833"/>
              <a:gd name="adj2" fmla="val 273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出産</a:t>
            </a:r>
            <a:endParaRPr kumimoji="1" lang="ja-JP" altLang="en-US" b="1" dirty="0"/>
          </a:p>
        </p:txBody>
      </p:sp>
      <p:sp>
        <p:nvSpPr>
          <p:cNvPr id="19" name="雲形吹き出し 18"/>
          <p:cNvSpPr/>
          <p:nvPr/>
        </p:nvSpPr>
        <p:spPr>
          <a:xfrm>
            <a:off x="3851920" y="917102"/>
            <a:ext cx="1183525" cy="737641"/>
          </a:xfrm>
          <a:prstGeom prst="cloudCallout">
            <a:avLst>
              <a:gd name="adj1" fmla="val -20833"/>
              <a:gd name="adj2" fmla="val 273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a:t>けが</a:t>
            </a:r>
            <a:endParaRPr kumimoji="1" lang="ja-JP" altLang="en-US" b="1" dirty="0"/>
          </a:p>
        </p:txBody>
      </p:sp>
      <p:sp>
        <p:nvSpPr>
          <p:cNvPr id="20" name="雲形吹き出し 19"/>
          <p:cNvSpPr/>
          <p:nvPr/>
        </p:nvSpPr>
        <p:spPr>
          <a:xfrm>
            <a:off x="6255402" y="1274125"/>
            <a:ext cx="1183525" cy="737641"/>
          </a:xfrm>
          <a:prstGeom prst="cloudCallout">
            <a:avLst>
              <a:gd name="adj1" fmla="val -20833"/>
              <a:gd name="adj2" fmla="val 273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学費</a:t>
            </a:r>
            <a:endParaRPr kumimoji="1" lang="ja-JP" altLang="en-US" b="1" dirty="0"/>
          </a:p>
        </p:txBody>
      </p:sp>
      <p:sp>
        <p:nvSpPr>
          <p:cNvPr id="21" name="雲形吹き出し 20"/>
          <p:cNvSpPr/>
          <p:nvPr/>
        </p:nvSpPr>
        <p:spPr>
          <a:xfrm>
            <a:off x="1781568" y="2361108"/>
            <a:ext cx="1183525" cy="737641"/>
          </a:xfrm>
          <a:prstGeom prst="cloudCallout">
            <a:avLst>
              <a:gd name="adj1" fmla="val -20833"/>
              <a:gd name="adj2" fmla="val 273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検診</a:t>
            </a:r>
            <a:endParaRPr kumimoji="1" lang="ja-JP" altLang="en-US" b="1" dirty="0"/>
          </a:p>
        </p:txBody>
      </p:sp>
      <p:sp>
        <p:nvSpPr>
          <p:cNvPr id="22" name="雲形吹き出し 21"/>
          <p:cNvSpPr/>
          <p:nvPr/>
        </p:nvSpPr>
        <p:spPr>
          <a:xfrm>
            <a:off x="5476707" y="4734522"/>
            <a:ext cx="1183525" cy="737641"/>
          </a:xfrm>
          <a:prstGeom prst="cloudCallout">
            <a:avLst>
              <a:gd name="adj1" fmla="val -20833"/>
              <a:gd name="adj2" fmla="val 273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a:t>介護</a:t>
            </a:r>
            <a:endParaRPr kumimoji="1" lang="ja-JP" altLang="en-US" b="1" dirty="0"/>
          </a:p>
        </p:txBody>
      </p:sp>
      <p:sp>
        <p:nvSpPr>
          <p:cNvPr id="23" name="雲形吹き出し 22"/>
          <p:cNvSpPr/>
          <p:nvPr/>
        </p:nvSpPr>
        <p:spPr>
          <a:xfrm>
            <a:off x="7829649" y="5284675"/>
            <a:ext cx="1183525" cy="737641"/>
          </a:xfrm>
          <a:prstGeom prst="cloudCallout">
            <a:avLst>
              <a:gd name="adj1" fmla="val -20833"/>
              <a:gd name="adj2" fmla="val 273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dirty="0" smtClean="0"/>
              <a:t>失業</a:t>
            </a:r>
            <a:endParaRPr kumimoji="1" lang="ja-JP" altLang="en-US" b="1" dirty="0"/>
          </a:p>
        </p:txBody>
      </p:sp>
      <p:sp>
        <p:nvSpPr>
          <p:cNvPr id="24" name="雲形吹き出し 23"/>
          <p:cNvSpPr/>
          <p:nvPr/>
        </p:nvSpPr>
        <p:spPr>
          <a:xfrm>
            <a:off x="1976748" y="1151707"/>
            <a:ext cx="1183525" cy="737641"/>
          </a:xfrm>
          <a:prstGeom prst="cloudCallout">
            <a:avLst>
              <a:gd name="adj1" fmla="val -20833"/>
              <a:gd name="adj2" fmla="val 2730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a:t>事故</a:t>
            </a:r>
            <a:endParaRPr kumimoji="1" lang="ja-JP" altLang="en-US" b="1" dirty="0"/>
          </a:p>
        </p:txBody>
      </p:sp>
    </p:spTree>
    <p:extLst>
      <p:ext uri="{BB962C8B-B14F-4D97-AF65-F5344CB8AC3E}">
        <p14:creationId xmlns:p14="http://schemas.microsoft.com/office/powerpoint/2010/main" val="160715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27"/>
                                        </p:tgtEl>
                                        <p:attrNameLst>
                                          <p:attrName>style.visibility</p:attrName>
                                        </p:attrNameLst>
                                      </p:cBhvr>
                                      <p:to>
                                        <p:strVal val="visible"/>
                                      </p:to>
                                    </p:set>
                                    <p:animEffect transition="in" filter="wipe(left)">
                                      <p:cBhvr>
                                        <p:cTn id="11" dur="500"/>
                                        <p:tgtEl>
                                          <p:spTgt spid="102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028"/>
                                        </p:tgtEl>
                                        <p:attrNameLst>
                                          <p:attrName>style.visibility</p:attrName>
                                        </p:attrNameLst>
                                      </p:cBhvr>
                                      <p:to>
                                        <p:strVal val="visible"/>
                                      </p:to>
                                    </p:set>
                                    <p:animEffect transition="in" filter="wipe(left)">
                                      <p:cBhvr>
                                        <p:cTn id="15" dur="500"/>
                                        <p:tgtEl>
                                          <p:spTgt spid="1028"/>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029"/>
                                        </p:tgtEl>
                                        <p:attrNameLst>
                                          <p:attrName>style.visibility</p:attrName>
                                        </p:attrNameLst>
                                      </p:cBhvr>
                                      <p:to>
                                        <p:strVal val="visible"/>
                                      </p:to>
                                    </p:set>
                                    <p:animEffect transition="in" filter="wipe(left)">
                                      <p:cBhvr>
                                        <p:cTn id="19" dur="500"/>
                                        <p:tgtEl>
                                          <p:spTgt spid="1029"/>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033"/>
                                        </p:tgtEl>
                                        <p:attrNameLst>
                                          <p:attrName>style.visibility</p:attrName>
                                        </p:attrNameLst>
                                      </p:cBhvr>
                                      <p:to>
                                        <p:strVal val="visible"/>
                                      </p:to>
                                    </p:set>
                                    <p:animEffect transition="in" filter="wipe(left)">
                                      <p:cBhvr>
                                        <p:cTn id="23" dur="500"/>
                                        <p:tgtEl>
                                          <p:spTgt spid="1033"/>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032"/>
                                        </p:tgtEl>
                                        <p:attrNameLst>
                                          <p:attrName>style.visibility</p:attrName>
                                        </p:attrNameLst>
                                      </p:cBhvr>
                                      <p:to>
                                        <p:strVal val="visible"/>
                                      </p:to>
                                    </p:set>
                                    <p:animEffect transition="in" filter="wipe(left)">
                                      <p:cBhvr>
                                        <p:cTn id="27" dur="500"/>
                                        <p:tgtEl>
                                          <p:spTgt spid="1032"/>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1030"/>
                                        </p:tgtEl>
                                        <p:attrNameLst>
                                          <p:attrName>style.visibility</p:attrName>
                                        </p:attrNameLst>
                                      </p:cBhvr>
                                      <p:to>
                                        <p:strVal val="visible"/>
                                      </p:to>
                                    </p:set>
                                    <p:animEffect transition="in" filter="wipe(left)">
                                      <p:cBhvr>
                                        <p:cTn id="31" dur="500"/>
                                        <p:tgtEl>
                                          <p:spTgt spid="1030"/>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p:cTn id="35" dur="500" fill="hold"/>
                                        <p:tgtEl>
                                          <p:spTgt spid="21"/>
                                        </p:tgtEl>
                                        <p:attrNameLst>
                                          <p:attrName>ppt_w</p:attrName>
                                        </p:attrNameLst>
                                      </p:cBhvr>
                                      <p:tavLst>
                                        <p:tav tm="0">
                                          <p:val>
                                            <p:fltVal val="0"/>
                                          </p:val>
                                        </p:tav>
                                        <p:tav tm="100000">
                                          <p:val>
                                            <p:strVal val="#ppt_w"/>
                                          </p:val>
                                        </p:tav>
                                      </p:tavLst>
                                    </p:anim>
                                    <p:anim calcmode="lin" valueType="num">
                                      <p:cBhvr>
                                        <p:cTn id="36" dur="500" fill="hold"/>
                                        <p:tgtEl>
                                          <p:spTgt spid="21"/>
                                        </p:tgtEl>
                                        <p:attrNameLst>
                                          <p:attrName>ppt_h</p:attrName>
                                        </p:attrNameLst>
                                      </p:cBhvr>
                                      <p:tavLst>
                                        <p:tav tm="0">
                                          <p:val>
                                            <p:fltVal val="0"/>
                                          </p:val>
                                        </p:tav>
                                        <p:tav tm="100000">
                                          <p:val>
                                            <p:strVal val="#ppt_h"/>
                                          </p:val>
                                        </p:tav>
                                      </p:tavLst>
                                    </p:anim>
                                    <p:animEffect transition="in" filter="fade">
                                      <p:cBhvr>
                                        <p:cTn id="37" dur="500"/>
                                        <p:tgtEl>
                                          <p:spTgt spid="21"/>
                                        </p:tgtEl>
                                      </p:cBhvr>
                                    </p:animEffect>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p:cTn id="41" dur="500" fill="hold"/>
                                        <p:tgtEl>
                                          <p:spTgt spid="24"/>
                                        </p:tgtEl>
                                        <p:attrNameLst>
                                          <p:attrName>ppt_w</p:attrName>
                                        </p:attrNameLst>
                                      </p:cBhvr>
                                      <p:tavLst>
                                        <p:tav tm="0">
                                          <p:val>
                                            <p:fltVal val="0"/>
                                          </p:val>
                                        </p:tav>
                                        <p:tav tm="100000">
                                          <p:val>
                                            <p:strVal val="#ppt_w"/>
                                          </p:val>
                                        </p:tav>
                                      </p:tavLst>
                                    </p:anim>
                                    <p:anim calcmode="lin" valueType="num">
                                      <p:cBhvr>
                                        <p:cTn id="42" dur="500" fill="hold"/>
                                        <p:tgtEl>
                                          <p:spTgt spid="24"/>
                                        </p:tgtEl>
                                        <p:attrNameLst>
                                          <p:attrName>ppt_h</p:attrName>
                                        </p:attrNameLst>
                                      </p:cBhvr>
                                      <p:tavLst>
                                        <p:tav tm="0">
                                          <p:val>
                                            <p:fltVal val="0"/>
                                          </p:val>
                                        </p:tav>
                                        <p:tav tm="100000">
                                          <p:val>
                                            <p:strVal val="#ppt_h"/>
                                          </p:val>
                                        </p:tav>
                                      </p:tavLst>
                                    </p:anim>
                                    <p:animEffect transition="in" filter="fade">
                                      <p:cBhvr>
                                        <p:cTn id="43" dur="500"/>
                                        <p:tgtEl>
                                          <p:spTgt spid="24"/>
                                        </p:tgtEl>
                                      </p:cBhvr>
                                    </p:animEffect>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fill="hold"/>
                                        <p:tgtEl>
                                          <p:spTgt spid="13"/>
                                        </p:tgtEl>
                                        <p:attrNameLst>
                                          <p:attrName>ppt_w</p:attrName>
                                        </p:attrNameLst>
                                      </p:cBhvr>
                                      <p:tavLst>
                                        <p:tav tm="0">
                                          <p:val>
                                            <p:fltVal val="0"/>
                                          </p:val>
                                        </p:tav>
                                        <p:tav tm="100000">
                                          <p:val>
                                            <p:strVal val="#ppt_w"/>
                                          </p:val>
                                        </p:tav>
                                      </p:tavLst>
                                    </p:anim>
                                    <p:anim calcmode="lin" valueType="num">
                                      <p:cBhvr>
                                        <p:cTn id="48" dur="500" fill="hold"/>
                                        <p:tgtEl>
                                          <p:spTgt spid="13"/>
                                        </p:tgtEl>
                                        <p:attrNameLst>
                                          <p:attrName>ppt_h</p:attrName>
                                        </p:attrNameLst>
                                      </p:cBhvr>
                                      <p:tavLst>
                                        <p:tav tm="0">
                                          <p:val>
                                            <p:fltVal val="0"/>
                                          </p:val>
                                        </p:tav>
                                        <p:tav tm="100000">
                                          <p:val>
                                            <p:strVal val="#ppt_h"/>
                                          </p:val>
                                        </p:tav>
                                      </p:tavLst>
                                    </p:anim>
                                    <p:animEffect transition="in" filter="fade">
                                      <p:cBhvr>
                                        <p:cTn id="49" dur="500"/>
                                        <p:tgtEl>
                                          <p:spTgt spid="13"/>
                                        </p:tgtEl>
                                      </p:cBhvr>
                                    </p:animEffect>
                                  </p:childTnLst>
                                </p:cTn>
                              </p:par>
                            </p:childTnLst>
                          </p:cTn>
                        </p:par>
                        <p:par>
                          <p:cTn id="50" fill="hold">
                            <p:stCondLst>
                              <p:cond delay="5000"/>
                            </p:stCondLst>
                            <p:childTnLst>
                              <p:par>
                                <p:cTn id="51" presetID="53" presetClass="entr" presetSubtype="16" fill="hold" grpId="0" nodeType="after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childTnLst>
                                </p:cTn>
                              </p:par>
                            </p:childTnLst>
                          </p:cTn>
                        </p:par>
                        <p:par>
                          <p:cTn id="56" fill="hold">
                            <p:stCondLst>
                              <p:cond delay="5500"/>
                            </p:stCondLst>
                            <p:childTnLst>
                              <p:par>
                                <p:cTn id="57" presetID="53" presetClass="entr" presetSubtype="16"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p:cTn id="59" dur="500" fill="hold"/>
                                        <p:tgtEl>
                                          <p:spTgt spid="20"/>
                                        </p:tgtEl>
                                        <p:attrNameLst>
                                          <p:attrName>ppt_w</p:attrName>
                                        </p:attrNameLst>
                                      </p:cBhvr>
                                      <p:tavLst>
                                        <p:tav tm="0">
                                          <p:val>
                                            <p:fltVal val="0"/>
                                          </p:val>
                                        </p:tav>
                                        <p:tav tm="100000">
                                          <p:val>
                                            <p:strVal val="#ppt_w"/>
                                          </p:val>
                                        </p:tav>
                                      </p:tavLst>
                                    </p:anim>
                                    <p:anim calcmode="lin" valueType="num">
                                      <p:cBhvr>
                                        <p:cTn id="60" dur="500" fill="hold"/>
                                        <p:tgtEl>
                                          <p:spTgt spid="20"/>
                                        </p:tgtEl>
                                        <p:attrNameLst>
                                          <p:attrName>ppt_h</p:attrName>
                                        </p:attrNameLst>
                                      </p:cBhvr>
                                      <p:tavLst>
                                        <p:tav tm="0">
                                          <p:val>
                                            <p:fltVal val="0"/>
                                          </p:val>
                                        </p:tav>
                                        <p:tav tm="100000">
                                          <p:val>
                                            <p:strVal val="#ppt_h"/>
                                          </p:val>
                                        </p:tav>
                                      </p:tavLst>
                                    </p:anim>
                                    <p:animEffect transition="in" filter="fade">
                                      <p:cBhvr>
                                        <p:cTn id="61" dur="500"/>
                                        <p:tgtEl>
                                          <p:spTgt spid="20"/>
                                        </p:tgtEl>
                                      </p:cBhvr>
                                    </p:animEffect>
                                  </p:childTnLst>
                                </p:cTn>
                              </p:par>
                            </p:childTnLst>
                          </p:cTn>
                        </p:par>
                        <p:par>
                          <p:cTn id="62" fill="hold">
                            <p:stCondLst>
                              <p:cond delay="6000"/>
                            </p:stCondLst>
                            <p:childTnLst>
                              <p:par>
                                <p:cTn id="63" presetID="53" presetClass="entr" presetSubtype="16" fill="hold" grpId="0" nodeType="afterEffect">
                                  <p:stCondLst>
                                    <p:cond delay="0"/>
                                  </p:stCondLst>
                                  <p:childTnLst>
                                    <p:set>
                                      <p:cBhvr>
                                        <p:cTn id="64" dur="1" fill="hold">
                                          <p:stCondLst>
                                            <p:cond delay="0"/>
                                          </p:stCondLst>
                                        </p:cTn>
                                        <p:tgtEl>
                                          <p:spTgt spid="18"/>
                                        </p:tgtEl>
                                        <p:attrNameLst>
                                          <p:attrName>style.visibility</p:attrName>
                                        </p:attrNameLst>
                                      </p:cBhvr>
                                      <p:to>
                                        <p:strVal val="visible"/>
                                      </p:to>
                                    </p:set>
                                    <p:anim calcmode="lin" valueType="num">
                                      <p:cBhvr>
                                        <p:cTn id="65" dur="500" fill="hold"/>
                                        <p:tgtEl>
                                          <p:spTgt spid="18"/>
                                        </p:tgtEl>
                                        <p:attrNameLst>
                                          <p:attrName>ppt_w</p:attrName>
                                        </p:attrNameLst>
                                      </p:cBhvr>
                                      <p:tavLst>
                                        <p:tav tm="0">
                                          <p:val>
                                            <p:fltVal val="0"/>
                                          </p:val>
                                        </p:tav>
                                        <p:tav tm="100000">
                                          <p:val>
                                            <p:strVal val="#ppt_w"/>
                                          </p:val>
                                        </p:tav>
                                      </p:tavLst>
                                    </p:anim>
                                    <p:anim calcmode="lin" valueType="num">
                                      <p:cBhvr>
                                        <p:cTn id="66" dur="500" fill="hold"/>
                                        <p:tgtEl>
                                          <p:spTgt spid="18"/>
                                        </p:tgtEl>
                                        <p:attrNameLst>
                                          <p:attrName>ppt_h</p:attrName>
                                        </p:attrNameLst>
                                      </p:cBhvr>
                                      <p:tavLst>
                                        <p:tav tm="0">
                                          <p:val>
                                            <p:fltVal val="0"/>
                                          </p:val>
                                        </p:tav>
                                        <p:tav tm="100000">
                                          <p:val>
                                            <p:strVal val="#ppt_h"/>
                                          </p:val>
                                        </p:tav>
                                      </p:tavLst>
                                    </p:anim>
                                    <p:animEffect transition="in" filter="fade">
                                      <p:cBhvr>
                                        <p:cTn id="67" dur="500"/>
                                        <p:tgtEl>
                                          <p:spTgt spid="18"/>
                                        </p:tgtEl>
                                      </p:cBhvr>
                                    </p:animEffect>
                                  </p:childTnLst>
                                </p:cTn>
                              </p:par>
                            </p:childTnLst>
                          </p:cTn>
                        </p:par>
                        <p:par>
                          <p:cTn id="68" fill="hold">
                            <p:stCondLst>
                              <p:cond delay="6500"/>
                            </p:stCondLst>
                            <p:childTnLst>
                              <p:par>
                                <p:cTn id="69" presetID="53" presetClass="entr" presetSubtype="16" fill="hold" grpId="0" nodeType="afterEffect">
                                  <p:stCondLst>
                                    <p:cond delay="0"/>
                                  </p:stCondLst>
                                  <p:childTnLst>
                                    <p:set>
                                      <p:cBhvr>
                                        <p:cTn id="70" dur="1" fill="hold">
                                          <p:stCondLst>
                                            <p:cond delay="0"/>
                                          </p:stCondLst>
                                        </p:cTn>
                                        <p:tgtEl>
                                          <p:spTgt spid="17"/>
                                        </p:tgtEl>
                                        <p:attrNameLst>
                                          <p:attrName>style.visibility</p:attrName>
                                        </p:attrNameLst>
                                      </p:cBhvr>
                                      <p:to>
                                        <p:strVal val="visible"/>
                                      </p:to>
                                    </p:set>
                                    <p:anim calcmode="lin" valueType="num">
                                      <p:cBhvr>
                                        <p:cTn id="71" dur="500" fill="hold"/>
                                        <p:tgtEl>
                                          <p:spTgt spid="17"/>
                                        </p:tgtEl>
                                        <p:attrNameLst>
                                          <p:attrName>ppt_w</p:attrName>
                                        </p:attrNameLst>
                                      </p:cBhvr>
                                      <p:tavLst>
                                        <p:tav tm="0">
                                          <p:val>
                                            <p:fltVal val="0"/>
                                          </p:val>
                                        </p:tav>
                                        <p:tav tm="100000">
                                          <p:val>
                                            <p:strVal val="#ppt_w"/>
                                          </p:val>
                                        </p:tav>
                                      </p:tavLst>
                                    </p:anim>
                                    <p:anim calcmode="lin" valueType="num">
                                      <p:cBhvr>
                                        <p:cTn id="72" dur="500" fill="hold"/>
                                        <p:tgtEl>
                                          <p:spTgt spid="17"/>
                                        </p:tgtEl>
                                        <p:attrNameLst>
                                          <p:attrName>ppt_h</p:attrName>
                                        </p:attrNameLst>
                                      </p:cBhvr>
                                      <p:tavLst>
                                        <p:tav tm="0">
                                          <p:val>
                                            <p:fltVal val="0"/>
                                          </p:val>
                                        </p:tav>
                                        <p:tav tm="100000">
                                          <p:val>
                                            <p:strVal val="#ppt_h"/>
                                          </p:val>
                                        </p:tav>
                                      </p:tavLst>
                                    </p:anim>
                                    <p:animEffect transition="in" filter="fade">
                                      <p:cBhvr>
                                        <p:cTn id="73" dur="500"/>
                                        <p:tgtEl>
                                          <p:spTgt spid="17"/>
                                        </p:tgtEl>
                                      </p:cBhvr>
                                    </p:animEffect>
                                  </p:childTnLst>
                                </p:cTn>
                              </p:par>
                            </p:childTnLst>
                          </p:cTn>
                        </p:par>
                        <p:par>
                          <p:cTn id="74" fill="hold">
                            <p:stCondLst>
                              <p:cond delay="7000"/>
                            </p:stCondLst>
                            <p:childTnLst>
                              <p:par>
                                <p:cTn id="75" presetID="53" presetClass="entr" presetSubtype="16" fill="hold" grpId="0" nodeType="afterEffect">
                                  <p:stCondLst>
                                    <p:cond delay="0"/>
                                  </p:stCondLst>
                                  <p:childTnLst>
                                    <p:set>
                                      <p:cBhvr>
                                        <p:cTn id="76" dur="1" fill="hold">
                                          <p:stCondLst>
                                            <p:cond delay="0"/>
                                          </p:stCondLst>
                                        </p:cTn>
                                        <p:tgtEl>
                                          <p:spTgt spid="4"/>
                                        </p:tgtEl>
                                        <p:attrNameLst>
                                          <p:attrName>style.visibility</p:attrName>
                                        </p:attrNameLst>
                                      </p:cBhvr>
                                      <p:to>
                                        <p:strVal val="visible"/>
                                      </p:to>
                                    </p:set>
                                    <p:anim calcmode="lin" valueType="num">
                                      <p:cBhvr>
                                        <p:cTn id="77" dur="500" fill="hold"/>
                                        <p:tgtEl>
                                          <p:spTgt spid="4"/>
                                        </p:tgtEl>
                                        <p:attrNameLst>
                                          <p:attrName>ppt_w</p:attrName>
                                        </p:attrNameLst>
                                      </p:cBhvr>
                                      <p:tavLst>
                                        <p:tav tm="0">
                                          <p:val>
                                            <p:fltVal val="0"/>
                                          </p:val>
                                        </p:tav>
                                        <p:tav tm="100000">
                                          <p:val>
                                            <p:strVal val="#ppt_w"/>
                                          </p:val>
                                        </p:tav>
                                      </p:tavLst>
                                    </p:anim>
                                    <p:anim calcmode="lin" valueType="num">
                                      <p:cBhvr>
                                        <p:cTn id="78" dur="500" fill="hold"/>
                                        <p:tgtEl>
                                          <p:spTgt spid="4"/>
                                        </p:tgtEl>
                                        <p:attrNameLst>
                                          <p:attrName>ppt_h</p:attrName>
                                        </p:attrNameLst>
                                      </p:cBhvr>
                                      <p:tavLst>
                                        <p:tav tm="0">
                                          <p:val>
                                            <p:fltVal val="0"/>
                                          </p:val>
                                        </p:tav>
                                        <p:tav tm="100000">
                                          <p:val>
                                            <p:strVal val="#ppt_h"/>
                                          </p:val>
                                        </p:tav>
                                      </p:tavLst>
                                    </p:anim>
                                    <p:animEffect transition="in" filter="fade">
                                      <p:cBhvr>
                                        <p:cTn id="79" dur="500"/>
                                        <p:tgtEl>
                                          <p:spTgt spid="4"/>
                                        </p:tgtEl>
                                      </p:cBhvr>
                                    </p:animEffect>
                                  </p:childTnLst>
                                </p:cTn>
                              </p:par>
                            </p:childTnLst>
                          </p:cTn>
                        </p:par>
                        <p:par>
                          <p:cTn id="80" fill="hold">
                            <p:stCondLst>
                              <p:cond delay="7500"/>
                            </p:stCondLst>
                            <p:childTnLst>
                              <p:par>
                                <p:cTn id="81" presetID="53" presetClass="entr" presetSubtype="16"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p:cTn id="83" dur="500" fill="hold"/>
                                        <p:tgtEl>
                                          <p:spTgt spid="23"/>
                                        </p:tgtEl>
                                        <p:attrNameLst>
                                          <p:attrName>ppt_w</p:attrName>
                                        </p:attrNameLst>
                                      </p:cBhvr>
                                      <p:tavLst>
                                        <p:tav tm="0">
                                          <p:val>
                                            <p:fltVal val="0"/>
                                          </p:val>
                                        </p:tav>
                                        <p:tav tm="100000">
                                          <p:val>
                                            <p:strVal val="#ppt_w"/>
                                          </p:val>
                                        </p:tav>
                                      </p:tavLst>
                                    </p:anim>
                                    <p:anim calcmode="lin" valueType="num">
                                      <p:cBhvr>
                                        <p:cTn id="84" dur="500" fill="hold"/>
                                        <p:tgtEl>
                                          <p:spTgt spid="23"/>
                                        </p:tgtEl>
                                        <p:attrNameLst>
                                          <p:attrName>ppt_h</p:attrName>
                                        </p:attrNameLst>
                                      </p:cBhvr>
                                      <p:tavLst>
                                        <p:tav tm="0">
                                          <p:val>
                                            <p:fltVal val="0"/>
                                          </p:val>
                                        </p:tav>
                                        <p:tav tm="100000">
                                          <p:val>
                                            <p:strVal val="#ppt_h"/>
                                          </p:val>
                                        </p:tav>
                                      </p:tavLst>
                                    </p:anim>
                                    <p:animEffect transition="in" filter="fade">
                                      <p:cBhvr>
                                        <p:cTn id="85" dur="500"/>
                                        <p:tgtEl>
                                          <p:spTgt spid="23"/>
                                        </p:tgtEl>
                                      </p:cBhvr>
                                    </p:animEffect>
                                  </p:childTnLst>
                                </p:cTn>
                              </p:par>
                            </p:childTnLst>
                          </p:cTn>
                        </p:par>
                        <p:par>
                          <p:cTn id="86" fill="hold">
                            <p:stCondLst>
                              <p:cond delay="8000"/>
                            </p:stCondLst>
                            <p:childTnLst>
                              <p:par>
                                <p:cTn id="87" presetID="53" presetClass="entr" presetSubtype="16" fill="hold" grpId="0" nodeType="afterEffect">
                                  <p:stCondLst>
                                    <p:cond delay="0"/>
                                  </p:stCondLst>
                                  <p:childTnLst>
                                    <p:set>
                                      <p:cBhvr>
                                        <p:cTn id="88" dur="1" fill="hold">
                                          <p:stCondLst>
                                            <p:cond delay="0"/>
                                          </p:stCondLst>
                                        </p:cTn>
                                        <p:tgtEl>
                                          <p:spTgt spid="22"/>
                                        </p:tgtEl>
                                        <p:attrNameLst>
                                          <p:attrName>style.visibility</p:attrName>
                                        </p:attrNameLst>
                                      </p:cBhvr>
                                      <p:to>
                                        <p:strVal val="visible"/>
                                      </p:to>
                                    </p:set>
                                    <p:anim calcmode="lin" valueType="num">
                                      <p:cBhvr>
                                        <p:cTn id="89" dur="500" fill="hold"/>
                                        <p:tgtEl>
                                          <p:spTgt spid="22"/>
                                        </p:tgtEl>
                                        <p:attrNameLst>
                                          <p:attrName>ppt_w</p:attrName>
                                        </p:attrNameLst>
                                      </p:cBhvr>
                                      <p:tavLst>
                                        <p:tav tm="0">
                                          <p:val>
                                            <p:fltVal val="0"/>
                                          </p:val>
                                        </p:tav>
                                        <p:tav tm="100000">
                                          <p:val>
                                            <p:strVal val="#ppt_w"/>
                                          </p:val>
                                        </p:tav>
                                      </p:tavLst>
                                    </p:anim>
                                    <p:anim calcmode="lin" valueType="num">
                                      <p:cBhvr>
                                        <p:cTn id="90" dur="500" fill="hold"/>
                                        <p:tgtEl>
                                          <p:spTgt spid="22"/>
                                        </p:tgtEl>
                                        <p:attrNameLst>
                                          <p:attrName>ppt_h</p:attrName>
                                        </p:attrNameLst>
                                      </p:cBhvr>
                                      <p:tavLst>
                                        <p:tav tm="0">
                                          <p:val>
                                            <p:fltVal val="0"/>
                                          </p:val>
                                        </p:tav>
                                        <p:tav tm="100000">
                                          <p:val>
                                            <p:strVal val="#ppt_h"/>
                                          </p:val>
                                        </p:tav>
                                      </p:tavLst>
                                    </p:anim>
                                    <p:animEffect transition="in" filter="fade">
                                      <p:cBhvr>
                                        <p:cTn id="91" dur="500"/>
                                        <p:tgtEl>
                                          <p:spTgt spid="22"/>
                                        </p:tgtEl>
                                      </p:cBhvr>
                                    </p:animEffect>
                                  </p:childTnLst>
                                </p:cTn>
                              </p:par>
                            </p:childTnLst>
                          </p:cTn>
                        </p:par>
                        <p:par>
                          <p:cTn id="92" fill="hold">
                            <p:stCondLst>
                              <p:cond delay="8500"/>
                            </p:stCondLst>
                            <p:childTnLst>
                              <p:par>
                                <p:cTn id="93" presetID="53" presetClass="entr" presetSubtype="16" fill="hold" grpId="0" nodeType="afterEffect">
                                  <p:stCondLst>
                                    <p:cond delay="0"/>
                                  </p:stCondLst>
                                  <p:childTnLst>
                                    <p:set>
                                      <p:cBhvr>
                                        <p:cTn id="94" dur="1" fill="hold">
                                          <p:stCondLst>
                                            <p:cond delay="0"/>
                                          </p:stCondLst>
                                        </p:cTn>
                                        <p:tgtEl>
                                          <p:spTgt spid="16"/>
                                        </p:tgtEl>
                                        <p:attrNameLst>
                                          <p:attrName>style.visibility</p:attrName>
                                        </p:attrNameLst>
                                      </p:cBhvr>
                                      <p:to>
                                        <p:strVal val="visible"/>
                                      </p:to>
                                    </p:set>
                                    <p:anim calcmode="lin" valueType="num">
                                      <p:cBhvr>
                                        <p:cTn id="95" dur="500" fill="hold"/>
                                        <p:tgtEl>
                                          <p:spTgt spid="16"/>
                                        </p:tgtEl>
                                        <p:attrNameLst>
                                          <p:attrName>ppt_w</p:attrName>
                                        </p:attrNameLst>
                                      </p:cBhvr>
                                      <p:tavLst>
                                        <p:tav tm="0">
                                          <p:val>
                                            <p:fltVal val="0"/>
                                          </p:val>
                                        </p:tav>
                                        <p:tav tm="100000">
                                          <p:val>
                                            <p:strVal val="#ppt_w"/>
                                          </p:val>
                                        </p:tav>
                                      </p:tavLst>
                                    </p:anim>
                                    <p:anim calcmode="lin" valueType="num">
                                      <p:cBhvr>
                                        <p:cTn id="96" dur="500" fill="hold"/>
                                        <p:tgtEl>
                                          <p:spTgt spid="16"/>
                                        </p:tgtEl>
                                        <p:attrNameLst>
                                          <p:attrName>ppt_h</p:attrName>
                                        </p:attrNameLst>
                                      </p:cBhvr>
                                      <p:tavLst>
                                        <p:tav tm="0">
                                          <p:val>
                                            <p:fltVal val="0"/>
                                          </p:val>
                                        </p:tav>
                                        <p:tav tm="100000">
                                          <p:val>
                                            <p:strVal val="#ppt_h"/>
                                          </p:val>
                                        </p:tav>
                                      </p:tavLst>
                                    </p:anim>
                                    <p:animEffect transition="in" filter="fade">
                                      <p:cBhvr>
                                        <p:cTn id="97" dur="500"/>
                                        <p:tgtEl>
                                          <p:spTgt spid="16"/>
                                        </p:tgtEl>
                                      </p:cBhvr>
                                    </p:animEffect>
                                  </p:childTnLst>
                                </p:cTn>
                              </p:par>
                            </p:childTnLst>
                          </p:cTn>
                        </p:par>
                        <p:par>
                          <p:cTn id="98" fill="hold">
                            <p:stCondLst>
                              <p:cond delay="9000"/>
                            </p:stCondLst>
                            <p:childTnLst>
                              <p:par>
                                <p:cTn id="99" presetID="53" presetClass="entr" presetSubtype="16" fill="hold" grpId="0" nodeType="afterEffect">
                                  <p:stCondLst>
                                    <p:cond delay="0"/>
                                  </p:stCondLst>
                                  <p:childTnLst>
                                    <p:set>
                                      <p:cBhvr>
                                        <p:cTn id="100" dur="1" fill="hold">
                                          <p:stCondLst>
                                            <p:cond delay="0"/>
                                          </p:stCondLst>
                                        </p:cTn>
                                        <p:tgtEl>
                                          <p:spTgt spid="14"/>
                                        </p:tgtEl>
                                        <p:attrNameLst>
                                          <p:attrName>style.visibility</p:attrName>
                                        </p:attrNameLst>
                                      </p:cBhvr>
                                      <p:to>
                                        <p:strVal val="visible"/>
                                      </p:to>
                                    </p:set>
                                    <p:anim calcmode="lin" valueType="num">
                                      <p:cBhvr>
                                        <p:cTn id="101" dur="500" fill="hold"/>
                                        <p:tgtEl>
                                          <p:spTgt spid="14"/>
                                        </p:tgtEl>
                                        <p:attrNameLst>
                                          <p:attrName>ppt_w</p:attrName>
                                        </p:attrNameLst>
                                      </p:cBhvr>
                                      <p:tavLst>
                                        <p:tav tm="0">
                                          <p:val>
                                            <p:fltVal val="0"/>
                                          </p:val>
                                        </p:tav>
                                        <p:tav tm="100000">
                                          <p:val>
                                            <p:strVal val="#ppt_w"/>
                                          </p:val>
                                        </p:tav>
                                      </p:tavLst>
                                    </p:anim>
                                    <p:anim calcmode="lin" valueType="num">
                                      <p:cBhvr>
                                        <p:cTn id="102" dur="500" fill="hold"/>
                                        <p:tgtEl>
                                          <p:spTgt spid="14"/>
                                        </p:tgtEl>
                                        <p:attrNameLst>
                                          <p:attrName>ppt_h</p:attrName>
                                        </p:attrNameLst>
                                      </p:cBhvr>
                                      <p:tavLst>
                                        <p:tav tm="0">
                                          <p:val>
                                            <p:fltVal val="0"/>
                                          </p:val>
                                        </p:tav>
                                        <p:tav tm="100000">
                                          <p:val>
                                            <p:strVal val="#ppt_h"/>
                                          </p:val>
                                        </p:tav>
                                      </p:tavLst>
                                    </p:anim>
                                    <p:animEffect transition="in" filter="fade">
                                      <p:cBhvr>
                                        <p:cTn id="103" dur="500"/>
                                        <p:tgtEl>
                                          <p:spTgt spid="14"/>
                                        </p:tgtEl>
                                      </p:cBhvr>
                                    </p:animEffect>
                                  </p:childTnLst>
                                </p:cTn>
                              </p:par>
                            </p:childTnLst>
                          </p:cTn>
                        </p:par>
                        <p:par>
                          <p:cTn id="104" fill="hold">
                            <p:stCondLst>
                              <p:cond delay="9500"/>
                            </p:stCondLst>
                            <p:childTnLst>
                              <p:par>
                                <p:cTn id="105" presetID="53" presetClass="entr" presetSubtype="16" fill="hold" grpId="0" nodeType="afterEffect">
                                  <p:stCondLst>
                                    <p:cond delay="0"/>
                                  </p:stCondLst>
                                  <p:childTnLst>
                                    <p:set>
                                      <p:cBhvr>
                                        <p:cTn id="106" dur="1" fill="hold">
                                          <p:stCondLst>
                                            <p:cond delay="0"/>
                                          </p:stCondLst>
                                        </p:cTn>
                                        <p:tgtEl>
                                          <p:spTgt spid="15"/>
                                        </p:tgtEl>
                                        <p:attrNameLst>
                                          <p:attrName>style.visibility</p:attrName>
                                        </p:attrNameLst>
                                      </p:cBhvr>
                                      <p:to>
                                        <p:strVal val="visible"/>
                                      </p:to>
                                    </p:set>
                                    <p:anim calcmode="lin" valueType="num">
                                      <p:cBhvr>
                                        <p:cTn id="107" dur="500" fill="hold"/>
                                        <p:tgtEl>
                                          <p:spTgt spid="15"/>
                                        </p:tgtEl>
                                        <p:attrNameLst>
                                          <p:attrName>ppt_w</p:attrName>
                                        </p:attrNameLst>
                                      </p:cBhvr>
                                      <p:tavLst>
                                        <p:tav tm="0">
                                          <p:val>
                                            <p:fltVal val="0"/>
                                          </p:val>
                                        </p:tav>
                                        <p:tav tm="100000">
                                          <p:val>
                                            <p:strVal val="#ppt_w"/>
                                          </p:val>
                                        </p:tav>
                                      </p:tavLst>
                                    </p:anim>
                                    <p:anim calcmode="lin" valueType="num">
                                      <p:cBhvr>
                                        <p:cTn id="108" dur="500" fill="hold"/>
                                        <p:tgtEl>
                                          <p:spTgt spid="15"/>
                                        </p:tgtEl>
                                        <p:attrNameLst>
                                          <p:attrName>ppt_h</p:attrName>
                                        </p:attrNameLst>
                                      </p:cBhvr>
                                      <p:tavLst>
                                        <p:tav tm="0">
                                          <p:val>
                                            <p:fltVal val="0"/>
                                          </p:val>
                                        </p:tav>
                                        <p:tav tm="100000">
                                          <p:val>
                                            <p:strVal val="#ppt_h"/>
                                          </p:val>
                                        </p:tav>
                                      </p:tavLst>
                                    </p:anim>
                                    <p:animEffect transition="in" filter="fade">
                                      <p:cBhvr>
                                        <p:cTn id="10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1412776"/>
            <a:ext cx="8229600" cy="1143000"/>
          </a:xfrm>
        </p:spPr>
        <p:txBody>
          <a:bodyPr/>
          <a:lstStyle/>
          <a:p>
            <a:r>
              <a:rPr kumimoji="1" lang="ja-JP" altLang="en-US" dirty="0" smtClean="0"/>
              <a:t>社会保障制度とは？</a:t>
            </a:r>
            <a:endParaRPr kumimoji="1" lang="ja-JP" altLang="en-US" dirty="0"/>
          </a:p>
        </p:txBody>
      </p:sp>
      <p:sp>
        <p:nvSpPr>
          <p:cNvPr id="4" name="テキスト ボックス 3"/>
          <p:cNvSpPr txBox="1"/>
          <p:nvPr/>
        </p:nvSpPr>
        <p:spPr>
          <a:xfrm>
            <a:off x="995558" y="3140968"/>
            <a:ext cx="7056784" cy="1754326"/>
          </a:xfrm>
          <a:prstGeom prst="rect">
            <a:avLst/>
          </a:prstGeom>
          <a:noFill/>
        </p:spPr>
        <p:txBody>
          <a:bodyPr wrap="square" rtlCol="0">
            <a:spAutoFit/>
          </a:bodyPr>
          <a:lstStyle/>
          <a:p>
            <a:r>
              <a:rPr lang="ja-JP" altLang="ja-JP" sz="3600" dirty="0"/>
              <a:t>国民のすべてが健康で文化的な生活を送れるように，国家が国民の生活を保護し保障しようとする制度</a:t>
            </a:r>
            <a:r>
              <a:rPr lang="ja-JP" altLang="ja-JP" sz="3600" dirty="0" smtClean="0"/>
              <a:t>。</a:t>
            </a:r>
            <a:endParaRPr lang="ja-JP" altLang="ja-JP" sz="3600" dirty="0"/>
          </a:p>
        </p:txBody>
      </p:sp>
      <p:sp>
        <p:nvSpPr>
          <p:cNvPr id="5" name="雲 4"/>
          <p:cNvSpPr/>
          <p:nvPr/>
        </p:nvSpPr>
        <p:spPr>
          <a:xfrm rot="20927608">
            <a:off x="2018269" y="2489111"/>
            <a:ext cx="5472608" cy="1692941"/>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4000" dirty="0" smtClean="0">
                <a:latin typeface="HG創英角ﾎﾟｯﾌﾟ体" pitchFamily="49" charset="-128"/>
                <a:ea typeface="HG創英角ﾎﾟｯﾌﾟ体" pitchFamily="49" charset="-128"/>
              </a:rPr>
              <a:t>ノーマライゼーション</a:t>
            </a:r>
            <a:endParaRPr kumimoji="1" lang="ja-JP" altLang="en-US" sz="4000" dirty="0">
              <a:latin typeface="HG創英角ﾎﾟｯﾌﾟ体" pitchFamily="49" charset="-128"/>
              <a:ea typeface="HG創英角ﾎﾟｯﾌﾟ体" pitchFamily="49" charset="-128"/>
            </a:endParaRPr>
          </a:p>
        </p:txBody>
      </p:sp>
    </p:spTree>
    <p:extLst>
      <p:ext uri="{BB962C8B-B14F-4D97-AF65-F5344CB8AC3E}">
        <p14:creationId xmlns:p14="http://schemas.microsoft.com/office/powerpoint/2010/main" val="336268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1" nodeType="clickEffect">
                                  <p:stCondLst>
                                    <p:cond delay="0"/>
                                  </p:stCondLst>
                                  <p:childTnLst>
                                    <p:animEffect transition="out" filter="barn(inVertical)">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4788" y="0"/>
            <a:ext cx="8229600" cy="908720"/>
          </a:xfrm>
        </p:spPr>
        <p:txBody>
          <a:bodyPr/>
          <a:lstStyle/>
          <a:p>
            <a:r>
              <a:rPr kumimoji="1" lang="ja-JP" altLang="en-US" dirty="0" smtClean="0"/>
              <a:t>社会保障制度</a:t>
            </a:r>
            <a:endParaRPr kumimoji="1" lang="ja-JP" altLang="en-US" dirty="0"/>
          </a:p>
        </p:txBody>
      </p:sp>
      <p:sp>
        <p:nvSpPr>
          <p:cNvPr id="3" name="雲形吹き出し 2"/>
          <p:cNvSpPr/>
          <p:nvPr/>
        </p:nvSpPr>
        <p:spPr>
          <a:xfrm>
            <a:off x="6804248" y="1876867"/>
            <a:ext cx="1183525" cy="737641"/>
          </a:xfrm>
          <a:prstGeom prst="cloudCallout">
            <a:avLst>
              <a:gd name="adj1" fmla="val -20833"/>
              <a:gd name="adj2" fmla="val 27301"/>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a:t>障害</a:t>
            </a:r>
            <a:endParaRPr kumimoji="1" lang="ja-JP" altLang="en-US" dirty="0"/>
          </a:p>
        </p:txBody>
      </p:sp>
      <p:sp>
        <p:nvSpPr>
          <p:cNvPr id="4" name="雲形吹き出し 3"/>
          <p:cNvSpPr/>
          <p:nvPr/>
        </p:nvSpPr>
        <p:spPr>
          <a:xfrm>
            <a:off x="350129" y="3059098"/>
            <a:ext cx="1183525" cy="737641"/>
          </a:xfrm>
          <a:prstGeom prst="cloudCallout">
            <a:avLst>
              <a:gd name="adj1" fmla="val -20833"/>
              <a:gd name="adj2" fmla="val 27301"/>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a:t>病気</a:t>
            </a:r>
            <a:endParaRPr kumimoji="1" lang="ja-JP" altLang="en-US" dirty="0"/>
          </a:p>
        </p:txBody>
      </p:sp>
      <p:sp>
        <p:nvSpPr>
          <p:cNvPr id="5" name="雲形吹き出し 4"/>
          <p:cNvSpPr/>
          <p:nvPr/>
        </p:nvSpPr>
        <p:spPr>
          <a:xfrm>
            <a:off x="1639469" y="5971311"/>
            <a:ext cx="1183525" cy="737641"/>
          </a:xfrm>
          <a:prstGeom prst="cloudCallout">
            <a:avLst>
              <a:gd name="adj1" fmla="val -20833"/>
              <a:gd name="adj2" fmla="val 27301"/>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経済不安</a:t>
            </a:r>
            <a:endParaRPr kumimoji="1" lang="ja-JP" altLang="en-US" dirty="0"/>
          </a:p>
        </p:txBody>
      </p:sp>
      <p:sp>
        <p:nvSpPr>
          <p:cNvPr id="6" name="雲形吹き出し 5"/>
          <p:cNvSpPr/>
          <p:nvPr/>
        </p:nvSpPr>
        <p:spPr>
          <a:xfrm>
            <a:off x="3764928" y="1530298"/>
            <a:ext cx="1183525" cy="737641"/>
          </a:xfrm>
          <a:prstGeom prst="cloudCallout">
            <a:avLst>
              <a:gd name="adj1" fmla="val -20833"/>
              <a:gd name="adj2" fmla="val 27301"/>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a:t>死</a:t>
            </a:r>
            <a:endParaRPr kumimoji="1" lang="ja-JP" altLang="en-US" dirty="0"/>
          </a:p>
        </p:txBody>
      </p:sp>
      <p:sp>
        <p:nvSpPr>
          <p:cNvPr id="7" name="雲形吹き出し 6"/>
          <p:cNvSpPr/>
          <p:nvPr/>
        </p:nvSpPr>
        <p:spPr>
          <a:xfrm>
            <a:off x="5366120" y="1508047"/>
            <a:ext cx="1183525" cy="737641"/>
          </a:xfrm>
          <a:prstGeom prst="cloudCallout">
            <a:avLst>
              <a:gd name="adj1" fmla="val -20833"/>
              <a:gd name="adj2" fmla="val 27301"/>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老後</a:t>
            </a:r>
            <a:endParaRPr kumimoji="1" lang="ja-JP" altLang="en-US" dirty="0"/>
          </a:p>
        </p:txBody>
      </p:sp>
      <p:sp>
        <p:nvSpPr>
          <p:cNvPr id="8" name="雲形吹き出し 7"/>
          <p:cNvSpPr/>
          <p:nvPr/>
        </p:nvSpPr>
        <p:spPr>
          <a:xfrm>
            <a:off x="6592174" y="5854538"/>
            <a:ext cx="1138409" cy="737641"/>
          </a:xfrm>
          <a:prstGeom prst="cloudCallout">
            <a:avLst>
              <a:gd name="adj1" fmla="val -20833"/>
              <a:gd name="adj2" fmla="val 27301"/>
            </a:avLst>
          </a:prstGeom>
        </p:spPr>
        <p:style>
          <a:lnRef idx="2">
            <a:schemeClr val="accent2"/>
          </a:lnRef>
          <a:fillRef idx="1">
            <a:schemeClr val="lt1"/>
          </a:fillRef>
          <a:effectRef idx="0">
            <a:schemeClr val="accent2"/>
          </a:effectRef>
          <a:fontRef idx="minor">
            <a:schemeClr val="dk1"/>
          </a:fontRef>
        </p:style>
        <p:txBody>
          <a:bodyPr lIns="36000" rIns="36000" rtlCol="0" anchor="ctr"/>
          <a:lstStyle/>
          <a:p>
            <a:pPr algn="ctr"/>
            <a:r>
              <a:rPr lang="ja-JP" altLang="en-US" dirty="0"/>
              <a:t>子育て</a:t>
            </a:r>
            <a:endParaRPr kumimoji="1" lang="ja-JP" altLang="en-US" dirty="0"/>
          </a:p>
        </p:txBody>
      </p:sp>
      <p:sp>
        <p:nvSpPr>
          <p:cNvPr id="9" name="雲形吹き出し 8"/>
          <p:cNvSpPr/>
          <p:nvPr/>
        </p:nvSpPr>
        <p:spPr>
          <a:xfrm>
            <a:off x="2171082" y="1552549"/>
            <a:ext cx="1183525" cy="737641"/>
          </a:xfrm>
          <a:prstGeom prst="cloudCallout">
            <a:avLst>
              <a:gd name="adj1" fmla="val -20833"/>
              <a:gd name="adj2" fmla="val 27301"/>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出産</a:t>
            </a:r>
            <a:endParaRPr kumimoji="1" lang="ja-JP" altLang="en-US" dirty="0"/>
          </a:p>
        </p:txBody>
      </p:sp>
      <p:sp>
        <p:nvSpPr>
          <p:cNvPr id="10" name="雲形吹き出し 9"/>
          <p:cNvSpPr/>
          <p:nvPr/>
        </p:nvSpPr>
        <p:spPr>
          <a:xfrm>
            <a:off x="923139" y="2018633"/>
            <a:ext cx="1183525" cy="737641"/>
          </a:xfrm>
          <a:prstGeom prst="cloudCallout">
            <a:avLst>
              <a:gd name="adj1" fmla="val -20833"/>
              <a:gd name="adj2" fmla="val 27301"/>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a:t>けが</a:t>
            </a:r>
            <a:endParaRPr kumimoji="1" lang="ja-JP" altLang="en-US" dirty="0"/>
          </a:p>
        </p:txBody>
      </p:sp>
      <p:sp>
        <p:nvSpPr>
          <p:cNvPr id="11" name="雲形吹き出し 10"/>
          <p:cNvSpPr/>
          <p:nvPr/>
        </p:nvSpPr>
        <p:spPr>
          <a:xfrm>
            <a:off x="529182" y="5027176"/>
            <a:ext cx="1648574" cy="737641"/>
          </a:xfrm>
          <a:prstGeom prst="cloudCallout">
            <a:avLst>
              <a:gd name="adj1" fmla="val -20833"/>
              <a:gd name="adj2" fmla="val 27301"/>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母子・父子家庭</a:t>
            </a:r>
            <a:endParaRPr kumimoji="1" lang="ja-JP" altLang="en-US" dirty="0"/>
          </a:p>
        </p:txBody>
      </p:sp>
      <p:sp>
        <p:nvSpPr>
          <p:cNvPr id="12" name="雲形吹き出し 11"/>
          <p:cNvSpPr/>
          <p:nvPr/>
        </p:nvSpPr>
        <p:spPr>
          <a:xfrm>
            <a:off x="7319283" y="5027175"/>
            <a:ext cx="1183525" cy="737641"/>
          </a:xfrm>
          <a:prstGeom prst="cloudCallout">
            <a:avLst>
              <a:gd name="adj1" fmla="val -20833"/>
              <a:gd name="adj2" fmla="val 27301"/>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a:t>介護</a:t>
            </a:r>
            <a:endParaRPr kumimoji="1" lang="ja-JP" altLang="en-US" dirty="0"/>
          </a:p>
        </p:txBody>
      </p:sp>
      <p:sp>
        <p:nvSpPr>
          <p:cNvPr id="13" name="雲形吹き出し 12"/>
          <p:cNvSpPr/>
          <p:nvPr/>
        </p:nvSpPr>
        <p:spPr>
          <a:xfrm>
            <a:off x="7343594" y="2810193"/>
            <a:ext cx="1183525" cy="737641"/>
          </a:xfrm>
          <a:prstGeom prst="cloudCallout">
            <a:avLst>
              <a:gd name="adj1" fmla="val -20833"/>
              <a:gd name="adj2" fmla="val 27301"/>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失業</a:t>
            </a:r>
            <a:endParaRPr kumimoji="1" lang="ja-JP" altLang="en-US" dirty="0"/>
          </a:p>
        </p:txBody>
      </p:sp>
      <p:sp>
        <p:nvSpPr>
          <p:cNvPr id="14" name="雲形吹き出し 13"/>
          <p:cNvSpPr/>
          <p:nvPr/>
        </p:nvSpPr>
        <p:spPr>
          <a:xfrm>
            <a:off x="7343594" y="3924531"/>
            <a:ext cx="1183525" cy="737641"/>
          </a:xfrm>
          <a:prstGeom prst="cloudCallout">
            <a:avLst>
              <a:gd name="adj1" fmla="val -20833"/>
              <a:gd name="adj2" fmla="val 27301"/>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a:t>事故</a:t>
            </a:r>
            <a:endParaRPr kumimoji="1" lang="ja-JP" altLang="en-US" dirty="0"/>
          </a:p>
        </p:txBody>
      </p:sp>
      <p:sp>
        <p:nvSpPr>
          <p:cNvPr id="15" name="角丸四角形 14"/>
          <p:cNvSpPr/>
          <p:nvPr/>
        </p:nvSpPr>
        <p:spPr>
          <a:xfrm>
            <a:off x="2574104" y="2550168"/>
            <a:ext cx="4018069" cy="48139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4000" dirty="0" smtClean="0"/>
              <a:t>社会保険</a:t>
            </a:r>
            <a:endParaRPr kumimoji="1" lang="ja-JP" altLang="en-US" sz="4000" dirty="0"/>
          </a:p>
        </p:txBody>
      </p:sp>
      <p:sp>
        <p:nvSpPr>
          <p:cNvPr id="16" name="角丸四角形 15"/>
          <p:cNvSpPr/>
          <p:nvPr/>
        </p:nvSpPr>
        <p:spPr>
          <a:xfrm>
            <a:off x="2574104" y="3468447"/>
            <a:ext cx="4018070" cy="48139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4000" dirty="0" smtClean="0"/>
              <a:t>社会福祉</a:t>
            </a:r>
            <a:endParaRPr kumimoji="1" lang="ja-JP" altLang="en-US" sz="4000" dirty="0"/>
          </a:p>
        </p:txBody>
      </p:sp>
      <p:sp>
        <p:nvSpPr>
          <p:cNvPr id="17" name="雲形吹き出し 16"/>
          <p:cNvSpPr/>
          <p:nvPr/>
        </p:nvSpPr>
        <p:spPr>
          <a:xfrm>
            <a:off x="360760" y="4032461"/>
            <a:ext cx="1183525" cy="737641"/>
          </a:xfrm>
          <a:prstGeom prst="cloudCallout">
            <a:avLst>
              <a:gd name="adj1" fmla="val -20833"/>
              <a:gd name="adj2" fmla="val 27301"/>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a:t>障害</a:t>
            </a:r>
            <a:endParaRPr kumimoji="1" lang="ja-JP" altLang="en-US" dirty="0"/>
          </a:p>
        </p:txBody>
      </p:sp>
      <p:sp>
        <p:nvSpPr>
          <p:cNvPr id="19" name="角丸四角形 18"/>
          <p:cNvSpPr/>
          <p:nvPr/>
        </p:nvSpPr>
        <p:spPr>
          <a:xfrm>
            <a:off x="2574104" y="4294116"/>
            <a:ext cx="3975541" cy="48139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4000" dirty="0" smtClean="0"/>
              <a:t>公的扶助</a:t>
            </a:r>
            <a:endParaRPr kumimoji="1" lang="ja-JP" altLang="en-US" sz="4000" dirty="0"/>
          </a:p>
        </p:txBody>
      </p:sp>
      <p:sp>
        <p:nvSpPr>
          <p:cNvPr id="20" name="角丸四角形 19"/>
          <p:cNvSpPr/>
          <p:nvPr/>
        </p:nvSpPr>
        <p:spPr>
          <a:xfrm>
            <a:off x="2574105" y="5119785"/>
            <a:ext cx="4018069" cy="118953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4000" dirty="0" smtClean="0"/>
              <a:t>保健医療</a:t>
            </a:r>
            <a:endParaRPr kumimoji="1" lang="en-US" altLang="ja-JP" sz="4000" dirty="0" smtClean="0"/>
          </a:p>
          <a:p>
            <a:pPr algn="ctr"/>
            <a:r>
              <a:rPr kumimoji="1" lang="ja-JP" altLang="en-US" sz="4000" dirty="0" smtClean="0"/>
              <a:t>公衆衛生</a:t>
            </a:r>
            <a:endParaRPr kumimoji="1" lang="ja-JP" altLang="en-US" sz="4000" dirty="0"/>
          </a:p>
        </p:txBody>
      </p:sp>
      <p:sp>
        <p:nvSpPr>
          <p:cNvPr id="25" name="Rectangle 1"/>
          <p:cNvSpPr>
            <a:spLocks noChangeArrowheads="1"/>
          </p:cNvSpPr>
          <p:nvPr/>
        </p:nvSpPr>
        <p:spPr bwMode="auto">
          <a:xfrm>
            <a:off x="1183526" y="700973"/>
            <a:ext cx="734359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国民のすべてが健康で文化的な生活を送れるように，国家が国民の生活を保護し保障しようとする制度。 </a:t>
            </a:r>
          </a:p>
        </p:txBody>
      </p:sp>
    </p:spTree>
    <p:extLst>
      <p:ext uri="{BB962C8B-B14F-4D97-AF65-F5344CB8AC3E}">
        <p14:creationId xmlns:p14="http://schemas.microsoft.com/office/powerpoint/2010/main" val="59216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Effect transition="in" filter="fade">
                                      <p:cBhvr>
                                        <p:cTn id="15" dur="500"/>
                                        <p:tgtEl>
                                          <p:spTgt spid="16"/>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ppt_w</p:attrName>
                                        </p:attrNameLst>
                                      </p:cBhvr>
                                      <p:tavLst>
                                        <p:tav tm="0">
                                          <p:val>
                                            <p:fltVal val="0"/>
                                          </p:val>
                                        </p:tav>
                                        <p:tav tm="100000">
                                          <p:val>
                                            <p:strVal val="#ppt_w"/>
                                          </p:val>
                                        </p:tav>
                                      </p:tavLst>
                                    </p:anim>
                                    <p:anim calcmode="lin" valueType="num">
                                      <p:cBhvr>
                                        <p:cTn id="26" dur="500" fill="hold"/>
                                        <p:tgtEl>
                                          <p:spTgt spid="20"/>
                                        </p:tgtEl>
                                        <p:attrNameLst>
                                          <p:attrName>ppt_h</p:attrName>
                                        </p:attrNameLst>
                                      </p:cBhvr>
                                      <p:tavLst>
                                        <p:tav tm="0">
                                          <p:val>
                                            <p:fltVal val="0"/>
                                          </p:val>
                                        </p:tav>
                                        <p:tav tm="100000">
                                          <p:val>
                                            <p:strVal val="#ppt_h"/>
                                          </p:val>
                                        </p:tav>
                                      </p:tavLst>
                                    </p:anim>
                                    <p:animEffect transition="in" filter="fade">
                                      <p:cBhvr>
                                        <p:cTn id="27" dur="500"/>
                                        <p:tgtEl>
                                          <p:spTgt spid="20"/>
                                        </p:tgtEl>
                                      </p:cBhvr>
                                    </p:animEffect>
                                  </p:childTnLst>
                                </p:cTn>
                              </p:par>
                            </p:childTnLst>
                          </p:cTn>
                        </p:par>
                        <p:par>
                          <p:cTn id="28" fill="hold">
                            <p:stCondLst>
                              <p:cond delay="2000"/>
                            </p:stCondLst>
                            <p:childTnLst>
                              <p:par>
                                <p:cTn id="29" presetID="1" presetClass="exit"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hidden"/>
                                      </p:to>
                                    </p:set>
                                  </p:childTnLst>
                                </p:cTn>
                              </p:par>
                              <p:par>
                                <p:cTn id="39" presetID="1" presetClass="exit"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6"/>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7"/>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3"/>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hidden"/>
                                      </p:to>
                                    </p:set>
                                  </p:childTnLst>
                                </p:cTn>
                              </p:par>
                              <p:par>
                                <p:cTn id="49" presetID="1" presetClass="exit" presetSubtype="0" fill="hold" grpId="0" nodeType="withEffect">
                                  <p:stCondLst>
                                    <p:cond delay="0"/>
                                  </p:stCondLst>
                                  <p:childTnLst>
                                    <p:set>
                                      <p:cBhvr>
                                        <p:cTn id="50" dur="1" fill="hold">
                                          <p:stCondLst>
                                            <p:cond delay="0"/>
                                          </p:stCondLst>
                                        </p:cTn>
                                        <p:tgtEl>
                                          <p:spTgt spid="14"/>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12"/>
                                        </p:tgtEl>
                                        <p:attrNameLst>
                                          <p:attrName>style.visibility</p:attrName>
                                        </p:attrNameLst>
                                      </p:cBhvr>
                                      <p:to>
                                        <p:strVal val="hidden"/>
                                      </p:to>
                                    </p:set>
                                  </p:childTnLst>
                                </p:cTn>
                              </p:par>
                              <p:par>
                                <p:cTn id="53" presetID="1" presetClass="exit" presetSubtype="0" fill="hold" grpId="0" nodeType="withEffect">
                                  <p:stCondLst>
                                    <p:cond delay="0"/>
                                  </p:stCondLst>
                                  <p:childTnLst>
                                    <p:set>
                                      <p:cBhvr>
                                        <p:cTn id="54" dur="1" fill="hold">
                                          <p:stCondLst>
                                            <p:cond delay="0"/>
                                          </p:stCondLst>
                                        </p:cTn>
                                        <p:tgtEl>
                                          <p:spTgt spid="8"/>
                                        </p:tgtEl>
                                        <p:attrNameLst>
                                          <p:attrName>style.visibility</p:attrName>
                                        </p:attrNameLst>
                                      </p:cBhvr>
                                      <p:to>
                                        <p:strVal val="hidden"/>
                                      </p:to>
                                    </p:set>
                                  </p:childTnLst>
                                </p:cTn>
                              </p:par>
                            </p:childTnLst>
                          </p:cTn>
                        </p:par>
                        <p:par>
                          <p:cTn id="55" fill="hold">
                            <p:stCondLst>
                              <p:cond delay="2000"/>
                            </p:stCondLst>
                            <p:childTnLst>
                              <p:par>
                                <p:cTn id="56" presetID="9" presetClass="emph" presetSubtype="0" grpId="0" nodeType="afterEffect">
                                  <p:stCondLst>
                                    <p:cond delay="0"/>
                                  </p:stCondLst>
                                  <p:childTnLst>
                                    <p:set>
                                      <p:cBhvr rctx="PPT">
                                        <p:cTn id="57" dur="indefinite"/>
                                        <p:tgtEl>
                                          <p:spTgt spid="25"/>
                                        </p:tgtEl>
                                        <p:attrNameLst>
                                          <p:attrName>style.opacity</p:attrName>
                                        </p:attrNameLst>
                                      </p:cBhvr>
                                      <p:to>
                                        <p:strVal val="0.5"/>
                                      </p:to>
                                    </p:set>
                                    <p:animEffect filter="image" prLst="opacity: 0.5">
                                      <p:cBhvr rctx="IE">
                                        <p:cTn id="58" dur="indefinite"/>
                                        <p:tgtEl>
                                          <p:spTgt spid="25"/>
                                        </p:tgtEl>
                                      </p:cBhvr>
                                    </p:animEffect>
                                  </p:childTnLst>
                                </p:cTn>
                              </p:par>
                            </p:childTnLst>
                          </p:cTn>
                        </p:par>
                        <p:par>
                          <p:cTn id="59" fill="hold">
                            <p:stCondLst>
                              <p:cond delay="2000"/>
                            </p:stCondLst>
                            <p:childTnLst>
                              <p:par>
                                <p:cTn id="60" presetID="9" presetClass="emph" presetSubtype="0" grpId="0" nodeType="afterEffect">
                                  <p:stCondLst>
                                    <p:cond delay="0"/>
                                  </p:stCondLst>
                                  <p:childTnLst>
                                    <p:set>
                                      <p:cBhvr rctx="PPT">
                                        <p:cTn id="61" dur="indefinite"/>
                                        <p:tgtEl>
                                          <p:spTgt spid="2"/>
                                        </p:tgtEl>
                                        <p:attrNameLst>
                                          <p:attrName>style.opacity</p:attrName>
                                        </p:attrNameLst>
                                      </p:cBhvr>
                                      <p:to>
                                        <p:strVal val="0.5"/>
                                      </p:to>
                                    </p:set>
                                    <p:animEffect filter="image" prLst="opacity: 0.5">
                                      <p:cBhvr rctx="IE">
                                        <p:cTn id="62"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animBg="1"/>
      <p:bldP spid="20" grpId="0" animBg="1"/>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図 28" descr="昭和20年（1945年）"/>
          <p:cNvPicPr/>
          <p:nvPr/>
        </p:nvPicPr>
        <p:blipFill>
          <a:blip r:embed="rId3">
            <a:extLst>
              <a:ext uri="{28A0092B-C50C-407E-A947-70E740481C1C}">
                <a14:useLocalDpi xmlns:a14="http://schemas.microsoft.com/office/drawing/2010/main" val="0"/>
              </a:ext>
            </a:extLst>
          </a:blip>
          <a:srcRect/>
          <a:stretch>
            <a:fillRect/>
          </a:stretch>
        </p:blipFill>
        <p:spPr bwMode="auto">
          <a:xfrm>
            <a:off x="755576" y="0"/>
            <a:ext cx="7272808" cy="6858000"/>
          </a:xfrm>
          <a:prstGeom prst="rect">
            <a:avLst/>
          </a:prstGeom>
          <a:noFill/>
          <a:ln>
            <a:noFill/>
          </a:ln>
        </p:spPr>
      </p:pic>
      <p:grpSp>
        <p:nvGrpSpPr>
          <p:cNvPr id="20" name="グループ化 19"/>
          <p:cNvGrpSpPr/>
          <p:nvPr/>
        </p:nvGrpSpPr>
        <p:grpSpPr>
          <a:xfrm>
            <a:off x="4103948" y="116632"/>
            <a:ext cx="576064" cy="6840760"/>
            <a:chOff x="4080644" y="101600"/>
            <a:chExt cx="576064" cy="6704271"/>
          </a:xfrm>
        </p:grpSpPr>
        <p:sp>
          <p:nvSpPr>
            <p:cNvPr id="21" name="正方形/長方形 20"/>
            <p:cNvSpPr/>
            <p:nvPr/>
          </p:nvSpPr>
          <p:spPr>
            <a:xfrm>
              <a:off x="4283968" y="476672"/>
              <a:ext cx="216024" cy="6048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4080644" y="101600"/>
              <a:ext cx="576064" cy="6704271"/>
            </a:xfrm>
            <a:prstGeom prst="rect">
              <a:avLst/>
            </a:prstGeom>
            <a:noFill/>
          </p:spPr>
          <p:txBody>
            <a:bodyPr wrap="square" rtlCol="0">
              <a:spAutoFit/>
            </a:bodyPr>
            <a:lstStyle/>
            <a:p>
              <a:pPr algn="ctr">
                <a:lnSpc>
                  <a:spcPct val="218000"/>
                </a:lnSpc>
              </a:pPr>
              <a:r>
                <a:rPr kumimoji="1" lang="en-US" altLang="ja-JP" dirty="0" smtClean="0"/>
                <a:t>100</a:t>
              </a:r>
            </a:p>
            <a:p>
              <a:pPr algn="ctr">
                <a:lnSpc>
                  <a:spcPct val="218000"/>
                </a:lnSpc>
              </a:pPr>
              <a:r>
                <a:rPr lang="en-US" altLang="ja-JP" dirty="0" smtClean="0"/>
                <a:t>90</a:t>
              </a:r>
            </a:p>
            <a:p>
              <a:pPr algn="ctr">
                <a:lnSpc>
                  <a:spcPct val="218000"/>
                </a:lnSpc>
              </a:pPr>
              <a:r>
                <a:rPr kumimoji="1" lang="en-US" altLang="ja-JP" dirty="0" smtClean="0"/>
                <a:t>80</a:t>
              </a:r>
            </a:p>
            <a:p>
              <a:pPr algn="ctr">
                <a:lnSpc>
                  <a:spcPct val="218000"/>
                </a:lnSpc>
              </a:pPr>
              <a:r>
                <a:rPr lang="en-US" altLang="ja-JP" dirty="0" smtClean="0"/>
                <a:t>70</a:t>
              </a:r>
            </a:p>
            <a:p>
              <a:pPr algn="ctr">
                <a:lnSpc>
                  <a:spcPct val="218000"/>
                </a:lnSpc>
              </a:pPr>
              <a:r>
                <a:rPr kumimoji="1" lang="en-US" altLang="ja-JP" dirty="0" smtClean="0"/>
                <a:t>60</a:t>
              </a:r>
            </a:p>
            <a:p>
              <a:pPr algn="ctr">
                <a:lnSpc>
                  <a:spcPct val="218000"/>
                </a:lnSpc>
              </a:pPr>
              <a:r>
                <a:rPr lang="en-US" altLang="ja-JP" dirty="0" smtClean="0"/>
                <a:t>50</a:t>
              </a:r>
            </a:p>
            <a:p>
              <a:pPr algn="ctr">
                <a:lnSpc>
                  <a:spcPct val="218000"/>
                </a:lnSpc>
              </a:pPr>
              <a:r>
                <a:rPr lang="en-US" altLang="ja-JP" dirty="0" smtClean="0"/>
                <a:t>40</a:t>
              </a:r>
            </a:p>
            <a:p>
              <a:pPr algn="ctr">
                <a:lnSpc>
                  <a:spcPct val="218000"/>
                </a:lnSpc>
              </a:pPr>
              <a:r>
                <a:rPr kumimoji="1" lang="en-US" altLang="ja-JP" dirty="0" smtClean="0"/>
                <a:t>30</a:t>
              </a:r>
            </a:p>
            <a:p>
              <a:pPr algn="ctr">
                <a:lnSpc>
                  <a:spcPct val="218000"/>
                </a:lnSpc>
              </a:pPr>
              <a:r>
                <a:rPr lang="en-US" altLang="ja-JP" dirty="0" smtClean="0"/>
                <a:t>20</a:t>
              </a:r>
            </a:p>
            <a:p>
              <a:pPr algn="ctr">
                <a:lnSpc>
                  <a:spcPct val="218000"/>
                </a:lnSpc>
              </a:pPr>
              <a:r>
                <a:rPr kumimoji="1" lang="en-US" altLang="ja-JP" dirty="0" smtClean="0"/>
                <a:t>10</a:t>
              </a:r>
            </a:p>
            <a:p>
              <a:pPr algn="ctr">
                <a:lnSpc>
                  <a:spcPct val="218000"/>
                </a:lnSpc>
              </a:pPr>
              <a:r>
                <a:rPr lang="en-US" altLang="ja-JP" dirty="0"/>
                <a:t>0</a:t>
              </a:r>
              <a:endParaRPr kumimoji="1" lang="ja-JP" altLang="en-US" dirty="0"/>
            </a:p>
          </p:txBody>
        </p:sp>
      </p:grpSp>
      <p:sp>
        <p:nvSpPr>
          <p:cNvPr id="8" name="テキスト ボックス 7"/>
          <p:cNvSpPr txBox="1"/>
          <p:nvPr/>
        </p:nvSpPr>
        <p:spPr>
          <a:xfrm>
            <a:off x="827584" y="620688"/>
            <a:ext cx="2952328" cy="461665"/>
          </a:xfrm>
          <a:prstGeom prst="rect">
            <a:avLst/>
          </a:prstGeom>
          <a:solidFill>
            <a:schemeClr val="bg1"/>
          </a:solidFill>
        </p:spPr>
        <p:txBody>
          <a:bodyPr wrap="square" rtlCol="0">
            <a:spAutoFit/>
          </a:bodyPr>
          <a:lstStyle/>
          <a:p>
            <a:r>
              <a:rPr kumimoji="1" lang="ja-JP" altLang="en-US" sz="2400" b="1" dirty="0" smtClean="0"/>
              <a:t>昭和</a:t>
            </a:r>
            <a:r>
              <a:rPr lang="ja-JP" altLang="en-US" sz="2400" b="1" dirty="0"/>
              <a:t>２０</a:t>
            </a:r>
            <a:r>
              <a:rPr lang="ja-JP" altLang="en-US" sz="2400" b="1" dirty="0" smtClean="0"/>
              <a:t>年（</a:t>
            </a:r>
            <a:r>
              <a:rPr lang="en-US" altLang="ja-JP" sz="2400" b="1" dirty="0" smtClean="0"/>
              <a:t>1945</a:t>
            </a:r>
            <a:r>
              <a:rPr lang="ja-JP" altLang="en-US" sz="2400" b="1" dirty="0" smtClean="0"/>
              <a:t>年）</a:t>
            </a:r>
            <a:endParaRPr kumimoji="1" lang="ja-JP" altLang="en-US" sz="2400" b="1" dirty="0"/>
          </a:p>
        </p:txBody>
      </p:sp>
      <p:sp>
        <p:nvSpPr>
          <p:cNvPr id="9" name="テキスト ボックス 8"/>
          <p:cNvSpPr txBox="1"/>
          <p:nvPr/>
        </p:nvSpPr>
        <p:spPr>
          <a:xfrm>
            <a:off x="827584" y="1234753"/>
            <a:ext cx="2808312" cy="461665"/>
          </a:xfrm>
          <a:prstGeom prst="rect">
            <a:avLst/>
          </a:prstGeom>
          <a:solidFill>
            <a:schemeClr val="bg1"/>
          </a:solidFill>
        </p:spPr>
        <p:txBody>
          <a:bodyPr wrap="square" rtlCol="0">
            <a:spAutoFit/>
          </a:bodyPr>
          <a:lstStyle/>
          <a:p>
            <a:r>
              <a:rPr lang="ja-JP" altLang="en-US" sz="2400" b="1" dirty="0" smtClean="0"/>
              <a:t>終戦（</a:t>
            </a:r>
            <a:r>
              <a:rPr lang="en-US" altLang="ja-JP" sz="2400" b="1" dirty="0" smtClean="0"/>
              <a:t>8</a:t>
            </a:r>
            <a:r>
              <a:rPr lang="ja-JP" altLang="en-US" sz="2400" b="1" dirty="0" smtClean="0"/>
              <a:t>月</a:t>
            </a:r>
            <a:r>
              <a:rPr lang="en-US" altLang="ja-JP" sz="2400" b="1" dirty="0" smtClean="0"/>
              <a:t>15</a:t>
            </a:r>
            <a:r>
              <a:rPr lang="ja-JP" altLang="en-US" sz="2400" b="1" dirty="0" smtClean="0"/>
              <a:t>日）</a:t>
            </a:r>
            <a:endParaRPr kumimoji="1" lang="ja-JP" altLang="en-US" sz="2400" b="1" dirty="0"/>
          </a:p>
        </p:txBody>
      </p:sp>
      <p:sp>
        <p:nvSpPr>
          <p:cNvPr id="10" name="テキスト ボックス 9"/>
          <p:cNvSpPr txBox="1"/>
          <p:nvPr/>
        </p:nvSpPr>
        <p:spPr>
          <a:xfrm>
            <a:off x="5508104" y="2459"/>
            <a:ext cx="3624560" cy="523220"/>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総務省統計局・政策統括官（統計規準担当）・統計研修所による統計データより引用</a:t>
            </a:r>
            <a:endParaRPr lang="en-US" altLang="ja-JP" sz="1400" dirty="0" smtClean="0"/>
          </a:p>
        </p:txBody>
      </p:sp>
    </p:spTree>
    <p:extLst>
      <p:ext uri="{BB962C8B-B14F-4D97-AF65-F5344CB8AC3E}">
        <p14:creationId xmlns:p14="http://schemas.microsoft.com/office/powerpoint/2010/main" val="9460099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4788" y="0"/>
            <a:ext cx="8229600" cy="1143000"/>
          </a:xfrm>
        </p:spPr>
        <p:txBody>
          <a:bodyPr/>
          <a:lstStyle/>
          <a:p>
            <a:r>
              <a:rPr kumimoji="1" lang="ja-JP" altLang="en-US" dirty="0" smtClean="0"/>
              <a:t>社会保障制度の種類</a:t>
            </a:r>
            <a:endParaRPr kumimoji="1" lang="ja-JP" altLang="en-US" dirty="0"/>
          </a:p>
        </p:txBody>
      </p:sp>
      <p:sp>
        <p:nvSpPr>
          <p:cNvPr id="15" name="角丸四角形 14"/>
          <p:cNvSpPr/>
          <p:nvPr/>
        </p:nvSpPr>
        <p:spPr>
          <a:xfrm>
            <a:off x="140927" y="1192731"/>
            <a:ext cx="2702881" cy="48139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t>社会保険</a:t>
            </a:r>
            <a:endParaRPr kumimoji="1" lang="ja-JP" altLang="en-US" sz="2800" dirty="0"/>
          </a:p>
        </p:txBody>
      </p:sp>
      <p:sp>
        <p:nvSpPr>
          <p:cNvPr id="21" name="角丸四角形 20"/>
          <p:cNvSpPr/>
          <p:nvPr/>
        </p:nvSpPr>
        <p:spPr>
          <a:xfrm>
            <a:off x="2969366" y="1001379"/>
            <a:ext cx="5779480" cy="1454605"/>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400" dirty="0" smtClean="0"/>
              <a:t>生活の困難をもたらすいろいろな事故に遭遇した場合に一定の給付を行い、人々の生活の安定を図ることを目的とした、強制加入の保険制度</a:t>
            </a:r>
            <a:endParaRPr kumimoji="1" lang="ja-JP" altLang="en-US" sz="2400" b="1" dirty="0"/>
          </a:p>
        </p:txBody>
      </p:sp>
      <p:sp>
        <p:nvSpPr>
          <p:cNvPr id="18" name="Rectangle 1"/>
          <p:cNvSpPr>
            <a:spLocks noChangeArrowheads="1"/>
          </p:cNvSpPr>
          <p:nvPr/>
        </p:nvSpPr>
        <p:spPr bwMode="auto">
          <a:xfrm>
            <a:off x="533267" y="5950441"/>
            <a:ext cx="151216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2400" b="1" i="0" u="none" strike="noStrike" cap="none" normalizeH="0" baseline="0" dirty="0" smtClean="0">
                <a:ln>
                  <a:noFill/>
                </a:ln>
                <a:solidFill>
                  <a:schemeClr val="tx1"/>
                </a:solidFill>
                <a:effectLst/>
                <a:latin typeface="+mn-ea"/>
                <a:cs typeface="ＭＳ Ｐゴシック" pitchFamily="50" charset="-128"/>
              </a:rPr>
              <a:t>介護保険</a:t>
            </a:r>
          </a:p>
        </p:txBody>
      </p:sp>
      <p:sp>
        <p:nvSpPr>
          <p:cNvPr id="5" name="テキスト ボックス 4"/>
          <p:cNvSpPr txBox="1"/>
          <p:nvPr/>
        </p:nvSpPr>
        <p:spPr>
          <a:xfrm>
            <a:off x="530663" y="2916928"/>
            <a:ext cx="1517376" cy="461665"/>
          </a:xfrm>
          <a:prstGeom prst="rect">
            <a:avLst/>
          </a:prstGeom>
          <a:noFill/>
        </p:spPr>
        <p:txBody>
          <a:bodyPr wrap="square" rtlCol="0">
            <a:spAutoFit/>
          </a:bodyPr>
          <a:lstStyle/>
          <a:p>
            <a:r>
              <a:rPr kumimoji="1" lang="ja-JP" altLang="en-US" sz="2400" b="1" dirty="0" smtClean="0"/>
              <a:t>健康保険</a:t>
            </a:r>
            <a:endParaRPr kumimoji="1" lang="ja-JP" altLang="en-US" sz="2400" b="1" dirty="0"/>
          </a:p>
        </p:txBody>
      </p:sp>
      <p:sp>
        <p:nvSpPr>
          <p:cNvPr id="19" name="テキスト ボックス 18"/>
          <p:cNvSpPr txBox="1"/>
          <p:nvPr/>
        </p:nvSpPr>
        <p:spPr>
          <a:xfrm>
            <a:off x="530663" y="5215144"/>
            <a:ext cx="1517376" cy="461665"/>
          </a:xfrm>
          <a:prstGeom prst="rect">
            <a:avLst/>
          </a:prstGeom>
          <a:noFill/>
        </p:spPr>
        <p:txBody>
          <a:bodyPr wrap="square" rtlCol="0">
            <a:spAutoFit/>
          </a:bodyPr>
          <a:lstStyle/>
          <a:p>
            <a:r>
              <a:rPr kumimoji="1" lang="ja-JP" altLang="en-US" sz="2400" b="1" dirty="0" smtClean="0"/>
              <a:t>国民年金</a:t>
            </a:r>
            <a:endParaRPr kumimoji="1" lang="ja-JP" altLang="en-US" sz="2400" b="1" dirty="0"/>
          </a:p>
        </p:txBody>
      </p:sp>
      <p:sp>
        <p:nvSpPr>
          <p:cNvPr id="20" name="テキスト ボックス 19"/>
          <p:cNvSpPr txBox="1"/>
          <p:nvPr/>
        </p:nvSpPr>
        <p:spPr>
          <a:xfrm>
            <a:off x="260957" y="3683000"/>
            <a:ext cx="2056788" cy="461665"/>
          </a:xfrm>
          <a:prstGeom prst="rect">
            <a:avLst/>
          </a:prstGeom>
          <a:noFill/>
        </p:spPr>
        <p:txBody>
          <a:bodyPr wrap="square" rtlCol="0">
            <a:spAutoFit/>
          </a:bodyPr>
          <a:lstStyle/>
          <a:p>
            <a:r>
              <a:rPr lang="ja-JP" altLang="en-US" sz="2400" b="1" dirty="0"/>
              <a:t>厚生年金</a:t>
            </a:r>
            <a:r>
              <a:rPr kumimoji="1" lang="ja-JP" altLang="en-US" sz="2400" b="1" dirty="0" smtClean="0"/>
              <a:t>保険</a:t>
            </a:r>
            <a:endParaRPr kumimoji="1" lang="ja-JP" altLang="en-US" sz="2400" b="1" dirty="0"/>
          </a:p>
        </p:txBody>
      </p:sp>
      <p:sp>
        <p:nvSpPr>
          <p:cNvPr id="22" name="テキスト ボックス 21"/>
          <p:cNvSpPr txBox="1"/>
          <p:nvPr/>
        </p:nvSpPr>
        <p:spPr>
          <a:xfrm>
            <a:off x="530663" y="4449072"/>
            <a:ext cx="1517376" cy="461665"/>
          </a:xfrm>
          <a:prstGeom prst="rect">
            <a:avLst/>
          </a:prstGeom>
          <a:noFill/>
        </p:spPr>
        <p:txBody>
          <a:bodyPr wrap="square" rtlCol="0">
            <a:spAutoFit/>
          </a:bodyPr>
          <a:lstStyle/>
          <a:p>
            <a:r>
              <a:rPr lang="ja-JP" altLang="en-US" sz="2400" b="1" dirty="0"/>
              <a:t>雇用</a:t>
            </a:r>
            <a:r>
              <a:rPr kumimoji="1" lang="ja-JP" altLang="en-US" sz="2400" b="1" dirty="0" smtClean="0"/>
              <a:t>保険</a:t>
            </a:r>
            <a:endParaRPr kumimoji="1" lang="ja-JP" altLang="en-US" sz="2400" b="1" dirty="0"/>
          </a:p>
        </p:txBody>
      </p:sp>
      <p:sp>
        <p:nvSpPr>
          <p:cNvPr id="23" name="テキスト ボックス 22"/>
          <p:cNvSpPr txBox="1"/>
          <p:nvPr/>
        </p:nvSpPr>
        <p:spPr>
          <a:xfrm>
            <a:off x="206258" y="2150856"/>
            <a:ext cx="2166187" cy="461665"/>
          </a:xfrm>
          <a:prstGeom prst="rect">
            <a:avLst/>
          </a:prstGeom>
          <a:noFill/>
        </p:spPr>
        <p:txBody>
          <a:bodyPr wrap="square" rtlCol="0">
            <a:spAutoFit/>
          </a:bodyPr>
          <a:lstStyle/>
          <a:p>
            <a:r>
              <a:rPr kumimoji="1" lang="ja-JP" altLang="en-US" sz="2400" b="1" dirty="0" smtClean="0"/>
              <a:t>国民健康保険</a:t>
            </a:r>
            <a:endParaRPr kumimoji="1" lang="ja-JP" altLang="en-US" sz="2400" b="1" dirty="0"/>
          </a:p>
        </p:txBody>
      </p:sp>
      <p:sp>
        <p:nvSpPr>
          <p:cNvPr id="24" name="テキスト ボックス 23"/>
          <p:cNvSpPr txBox="1"/>
          <p:nvPr/>
        </p:nvSpPr>
        <p:spPr>
          <a:xfrm>
            <a:off x="2267744" y="2168405"/>
            <a:ext cx="6527648" cy="646331"/>
          </a:xfrm>
          <a:prstGeom prst="rect">
            <a:avLst/>
          </a:prstGeom>
          <a:noFill/>
        </p:spPr>
        <p:txBody>
          <a:bodyPr wrap="square" rtlCol="0">
            <a:spAutoFit/>
          </a:bodyPr>
          <a:lstStyle/>
          <a:p>
            <a:r>
              <a:rPr lang="ja-JP" altLang="en-US" b="1" dirty="0" smtClean="0">
                <a:solidFill>
                  <a:srgbClr val="FF0000"/>
                </a:solidFill>
              </a:rPr>
              <a:t>健康保険に加入していない人</a:t>
            </a:r>
            <a:r>
              <a:rPr lang="ja-JP" altLang="en-US" dirty="0" smtClean="0"/>
              <a:t>が、世帯ごとで加入。保健医療が受けられる</a:t>
            </a:r>
            <a:endParaRPr kumimoji="1" lang="ja-JP" altLang="en-US" dirty="0"/>
          </a:p>
        </p:txBody>
      </p:sp>
      <p:sp>
        <p:nvSpPr>
          <p:cNvPr id="26" name="テキスト ボックス 25"/>
          <p:cNvSpPr txBox="1"/>
          <p:nvPr/>
        </p:nvSpPr>
        <p:spPr>
          <a:xfrm>
            <a:off x="2267744" y="2946238"/>
            <a:ext cx="6527648" cy="646331"/>
          </a:xfrm>
          <a:prstGeom prst="rect">
            <a:avLst/>
          </a:prstGeom>
          <a:noFill/>
        </p:spPr>
        <p:txBody>
          <a:bodyPr wrap="square" rtlCol="0">
            <a:spAutoFit/>
          </a:bodyPr>
          <a:lstStyle/>
          <a:p>
            <a:r>
              <a:rPr lang="ja-JP" altLang="en-US" b="1" dirty="0" smtClean="0">
                <a:solidFill>
                  <a:srgbClr val="FF0000"/>
                </a:solidFill>
              </a:rPr>
              <a:t>職場の健康保険がある人</a:t>
            </a:r>
            <a:r>
              <a:rPr lang="ja-JP" altLang="en-US" dirty="0" smtClean="0"/>
              <a:t>が加入。</a:t>
            </a:r>
            <a:r>
              <a:rPr lang="en-US" altLang="ja-JP" dirty="0" smtClean="0"/>
              <a:t>1</a:t>
            </a:r>
            <a:r>
              <a:rPr lang="ja-JP" altLang="en-US" dirty="0" smtClean="0"/>
              <a:t>～</a:t>
            </a:r>
            <a:r>
              <a:rPr lang="en-US" altLang="ja-JP" dirty="0" smtClean="0"/>
              <a:t>3</a:t>
            </a:r>
            <a:r>
              <a:rPr lang="ja-JP" altLang="en-US" dirty="0" smtClean="0"/>
              <a:t>割負担で保険医療が受けられる。</a:t>
            </a:r>
            <a:endParaRPr kumimoji="1" lang="ja-JP" altLang="en-US" dirty="0"/>
          </a:p>
        </p:txBody>
      </p:sp>
      <p:sp>
        <p:nvSpPr>
          <p:cNvPr id="27" name="テキスト ボックス 26"/>
          <p:cNvSpPr txBox="1"/>
          <p:nvPr/>
        </p:nvSpPr>
        <p:spPr>
          <a:xfrm>
            <a:off x="2267744" y="3724071"/>
            <a:ext cx="6527648" cy="646331"/>
          </a:xfrm>
          <a:prstGeom prst="rect">
            <a:avLst/>
          </a:prstGeom>
          <a:noFill/>
        </p:spPr>
        <p:txBody>
          <a:bodyPr wrap="square" rtlCol="0">
            <a:spAutoFit/>
          </a:bodyPr>
          <a:lstStyle/>
          <a:p>
            <a:r>
              <a:rPr lang="ja-JP" altLang="en-US" b="1" dirty="0" smtClean="0">
                <a:solidFill>
                  <a:srgbClr val="FF0000"/>
                </a:solidFill>
              </a:rPr>
              <a:t>会社につとめる</a:t>
            </a:r>
            <a:r>
              <a:rPr lang="en-US" altLang="ja-JP" b="1" dirty="0" smtClean="0">
                <a:solidFill>
                  <a:srgbClr val="FF0000"/>
                </a:solidFill>
              </a:rPr>
              <a:t>70</a:t>
            </a:r>
            <a:r>
              <a:rPr lang="ja-JP" altLang="en-US" b="1" dirty="0" smtClean="0">
                <a:solidFill>
                  <a:srgbClr val="FF0000"/>
                </a:solidFill>
              </a:rPr>
              <a:t>歳未満の人</a:t>
            </a:r>
            <a:r>
              <a:rPr lang="ja-JP" altLang="en-US" dirty="0" smtClean="0"/>
              <a:t>が加入。退職金や退職後の年金となる。</a:t>
            </a:r>
            <a:endParaRPr kumimoji="1" lang="ja-JP" altLang="en-US" dirty="0"/>
          </a:p>
        </p:txBody>
      </p:sp>
      <p:sp>
        <p:nvSpPr>
          <p:cNvPr id="28" name="テキスト ボックス 27"/>
          <p:cNvSpPr txBox="1"/>
          <p:nvPr/>
        </p:nvSpPr>
        <p:spPr>
          <a:xfrm>
            <a:off x="2267744" y="4501904"/>
            <a:ext cx="6527648" cy="369332"/>
          </a:xfrm>
          <a:prstGeom prst="rect">
            <a:avLst/>
          </a:prstGeom>
          <a:noFill/>
        </p:spPr>
        <p:txBody>
          <a:bodyPr wrap="square" rtlCol="0">
            <a:spAutoFit/>
          </a:bodyPr>
          <a:lstStyle/>
          <a:p>
            <a:r>
              <a:rPr lang="ja-JP" altLang="en-US" b="1" dirty="0" smtClean="0">
                <a:solidFill>
                  <a:srgbClr val="FF0000"/>
                </a:solidFill>
              </a:rPr>
              <a:t>雇用されている人</a:t>
            </a:r>
            <a:r>
              <a:rPr lang="ja-JP" altLang="en-US" dirty="0" smtClean="0"/>
              <a:t>が加入（強制加入）。失業したときの生活保証。</a:t>
            </a:r>
            <a:endParaRPr kumimoji="1" lang="ja-JP" altLang="en-US" dirty="0"/>
          </a:p>
        </p:txBody>
      </p:sp>
      <p:sp>
        <p:nvSpPr>
          <p:cNvPr id="29" name="テキスト ボックス 28"/>
          <p:cNvSpPr txBox="1"/>
          <p:nvPr/>
        </p:nvSpPr>
        <p:spPr>
          <a:xfrm>
            <a:off x="2267744" y="5279737"/>
            <a:ext cx="6527648" cy="369332"/>
          </a:xfrm>
          <a:prstGeom prst="rect">
            <a:avLst/>
          </a:prstGeom>
          <a:noFill/>
        </p:spPr>
        <p:txBody>
          <a:bodyPr wrap="square" rtlCol="0">
            <a:spAutoFit/>
          </a:bodyPr>
          <a:lstStyle/>
          <a:p>
            <a:r>
              <a:rPr kumimoji="1" lang="en-US" altLang="ja-JP" b="1" dirty="0" smtClean="0">
                <a:solidFill>
                  <a:srgbClr val="FF0000"/>
                </a:solidFill>
              </a:rPr>
              <a:t>20</a:t>
            </a:r>
            <a:r>
              <a:rPr kumimoji="1" lang="ja-JP" altLang="en-US" b="1" dirty="0" smtClean="0">
                <a:solidFill>
                  <a:srgbClr val="FF0000"/>
                </a:solidFill>
              </a:rPr>
              <a:t>～</a:t>
            </a:r>
            <a:r>
              <a:rPr kumimoji="1" lang="en-US" altLang="ja-JP" b="1" dirty="0" smtClean="0">
                <a:solidFill>
                  <a:srgbClr val="FF0000"/>
                </a:solidFill>
              </a:rPr>
              <a:t>60</a:t>
            </a:r>
            <a:r>
              <a:rPr kumimoji="1" lang="ja-JP" altLang="en-US" b="1" dirty="0" smtClean="0">
                <a:solidFill>
                  <a:srgbClr val="FF0000"/>
                </a:solidFill>
              </a:rPr>
              <a:t>歳</a:t>
            </a:r>
            <a:r>
              <a:rPr kumimoji="1" lang="ja-JP" altLang="en-US" dirty="0" smtClean="0"/>
              <a:t>までの国民が加入（強制加入）。</a:t>
            </a:r>
            <a:r>
              <a:rPr kumimoji="1" lang="en-US" altLang="ja-JP" dirty="0" smtClean="0"/>
              <a:t>H</a:t>
            </a:r>
            <a:r>
              <a:rPr lang="en-US" altLang="ja-JP" dirty="0"/>
              <a:t>23</a:t>
            </a:r>
            <a:r>
              <a:rPr kumimoji="1" lang="ja-JP" altLang="en-US" dirty="0" smtClean="0"/>
              <a:t>現在、月額</a:t>
            </a:r>
            <a:r>
              <a:rPr kumimoji="1" lang="en-US" altLang="ja-JP" dirty="0" smtClean="0"/>
              <a:t>15,080</a:t>
            </a:r>
            <a:r>
              <a:rPr kumimoji="1" lang="ja-JP" altLang="en-US" dirty="0" smtClean="0"/>
              <a:t>円</a:t>
            </a:r>
            <a:endParaRPr kumimoji="1" lang="ja-JP" altLang="en-US" dirty="0"/>
          </a:p>
        </p:txBody>
      </p:sp>
      <p:sp>
        <p:nvSpPr>
          <p:cNvPr id="30" name="テキスト ボックス 29"/>
          <p:cNvSpPr txBox="1"/>
          <p:nvPr/>
        </p:nvSpPr>
        <p:spPr>
          <a:xfrm>
            <a:off x="2267744" y="6008084"/>
            <a:ext cx="6527648" cy="646331"/>
          </a:xfrm>
          <a:prstGeom prst="rect">
            <a:avLst/>
          </a:prstGeom>
          <a:noFill/>
        </p:spPr>
        <p:txBody>
          <a:bodyPr wrap="square" rtlCol="0">
            <a:spAutoFit/>
          </a:bodyPr>
          <a:lstStyle/>
          <a:p>
            <a:r>
              <a:rPr lang="en-US" altLang="ja-JP" b="1" dirty="0" smtClean="0">
                <a:solidFill>
                  <a:srgbClr val="FF0000"/>
                </a:solidFill>
              </a:rPr>
              <a:t>40</a:t>
            </a:r>
            <a:r>
              <a:rPr lang="ja-JP" altLang="en-US" b="1" dirty="0" smtClean="0">
                <a:solidFill>
                  <a:srgbClr val="FF0000"/>
                </a:solidFill>
              </a:rPr>
              <a:t>歳以上</a:t>
            </a:r>
            <a:r>
              <a:rPr lang="ja-JP" altLang="en-US" dirty="0" smtClean="0"/>
              <a:t>の人が加入。</a:t>
            </a:r>
            <a:r>
              <a:rPr lang="en-US" altLang="ja-JP" dirty="0" smtClean="0"/>
              <a:t>65</a:t>
            </a:r>
            <a:r>
              <a:rPr lang="ja-JP" altLang="en-US" dirty="0" smtClean="0"/>
              <a:t>歳以上、あるいは障害を持った人が受けられる。</a:t>
            </a:r>
            <a:endParaRPr kumimoji="1" lang="ja-JP" altLang="en-US" dirty="0"/>
          </a:p>
        </p:txBody>
      </p:sp>
      <p:sp>
        <p:nvSpPr>
          <p:cNvPr id="31" name="テキスト ボックス 30"/>
          <p:cNvSpPr txBox="1"/>
          <p:nvPr/>
        </p:nvSpPr>
        <p:spPr>
          <a:xfrm>
            <a:off x="3275856" y="2455984"/>
            <a:ext cx="3620272" cy="369332"/>
          </a:xfrm>
          <a:prstGeom prst="rect">
            <a:avLst/>
          </a:prstGeom>
          <a:noFill/>
        </p:spPr>
        <p:txBody>
          <a:bodyPr wrap="square" rtlCol="0">
            <a:spAutoFit/>
          </a:bodyPr>
          <a:lstStyle/>
          <a:p>
            <a:r>
              <a:rPr kumimoji="1" lang="ja-JP" altLang="en-US" dirty="0" smtClean="0">
                <a:solidFill>
                  <a:schemeClr val="tx2">
                    <a:lumMod val="60000"/>
                    <a:lumOff val="40000"/>
                  </a:schemeClr>
                </a:solidFill>
              </a:rPr>
              <a:t>保険料　：　本人　　、国庫</a:t>
            </a:r>
            <a:endParaRPr kumimoji="1" lang="ja-JP" altLang="en-US" dirty="0">
              <a:solidFill>
                <a:schemeClr val="tx2">
                  <a:lumMod val="60000"/>
                  <a:lumOff val="40000"/>
                </a:schemeClr>
              </a:solidFill>
            </a:endParaRPr>
          </a:p>
        </p:txBody>
      </p:sp>
      <p:sp>
        <p:nvSpPr>
          <p:cNvPr id="32" name="テキスト ボックス 31"/>
          <p:cNvSpPr txBox="1"/>
          <p:nvPr/>
        </p:nvSpPr>
        <p:spPr>
          <a:xfrm>
            <a:off x="3275856" y="3236118"/>
            <a:ext cx="5616624" cy="369332"/>
          </a:xfrm>
          <a:prstGeom prst="rect">
            <a:avLst/>
          </a:prstGeom>
          <a:noFill/>
        </p:spPr>
        <p:txBody>
          <a:bodyPr wrap="square" rtlCol="0">
            <a:spAutoFit/>
          </a:bodyPr>
          <a:lstStyle/>
          <a:p>
            <a:r>
              <a:rPr lang="ja-JP" altLang="en-US" dirty="0">
                <a:solidFill>
                  <a:schemeClr val="tx2">
                    <a:lumMod val="60000"/>
                    <a:lumOff val="40000"/>
                  </a:schemeClr>
                </a:solidFill>
              </a:rPr>
              <a:t>保険料</a:t>
            </a:r>
            <a:r>
              <a:rPr kumimoji="1" lang="ja-JP" altLang="en-US" dirty="0" smtClean="0">
                <a:solidFill>
                  <a:schemeClr val="tx2">
                    <a:lumMod val="60000"/>
                    <a:lumOff val="40000"/>
                  </a:schemeClr>
                </a:solidFill>
              </a:rPr>
              <a:t>　：　本人１</a:t>
            </a:r>
            <a:r>
              <a:rPr lang="en-US" altLang="ja-JP" dirty="0" smtClean="0">
                <a:solidFill>
                  <a:schemeClr val="tx2">
                    <a:lumMod val="60000"/>
                    <a:lumOff val="40000"/>
                  </a:schemeClr>
                </a:solidFill>
              </a:rPr>
              <a:t>/</a:t>
            </a:r>
            <a:r>
              <a:rPr lang="ja-JP" altLang="en-US" dirty="0" smtClean="0">
                <a:solidFill>
                  <a:schemeClr val="tx2">
                    <a:lumMod val="60000"/>
                    <a:lumOff val="40000"/>
                  </a:schemeClr>
                </a:solidFill>
              </a:rPr>
              <a:t>２以下</a:t>
            </a:r>
            <a:r>
              <a:rPr kumimoji="1" lang="ja-JP" altLang="en-US" dirty="0" smtClean="0">
                <a:solidFill>
                  <a:schemeClr val="tx2">
                    <a:lumMod val="60000"/>
                    <a:lumOff val="40000"/>
                  </a:schemeClr>
                </a:solidFill>
              </a:rPr>
              <a:t>、事業主１</a:t>
            </a:r>
            <a:r>
              <a:rPr lang="en-US" altLang="ja-JP" dirty="0" smtClean="0">
                <a:solidFill>
                  <a:schemeClr val="tx2">
                    <a:lumMod val="60000"/>
                    <a:lumOff val="40000"/>
                  </a:schemeClr>
                </a:solidFill>
              </a:rPr>
              <a:t>/</a:t>
            </a:r>
            <a:r>
              <a:rPr lang="ja-JP" altLang="en-US" dirty="0" smtClean="0">
                <a:solidFill>
                  <a:schemeClr val="tx2">
                    <a:lumMod val="60000"/>
                    <a:lumOff val="40000"/>
                  </a:schemeClr>
                </a:solidFill>
              </a:rPr>
              <a:t>２以上</a:t>
            </a:r>
            <a:endParaRPr kumimoji="1" lang="ja-JP" altLang="en-US" dirty="0">
              <a:solidFill>
                <a:schemeClr val="tx2">
                  <a:lumMod val="60000"/>
                  <a:lumOff val="40000"/>
                </a:schemeClr>
              </a:solidFill>
            </a:endParaRPr>
          </a:p>
        </p:txBody>
      </p:sp>
      <p:sp>
        <p:nvSpPr>
          <p:cNvPr id="33" name="テキスト ボックス 32"/>
          <p:cNvSpPr txBox="1"/>
          <p:nvPr/>
        </p:nvSpPr>
        <p:spPr>
          <a:xfrm>
            <a:off x="3275856" y="4016252"/>
            <a:ext cx="5112568" cy="369332"/>
          </a:xfrm>
          <a:prstGeom prst="rect">
            <a:avLst/>
          </a:prstGeom>
          <a:noFill/>
        </p:spPr>
        <p:txBody>
          <a:bodyPr wrap="square" rtlCol="0">
            <a:spAutoFit/>
          </a:bodyPr>
          <a:lstStyle/>
          <a:p>
            <a:r>
              <a:rPr lang="ja-JP" altLang="en-US" dirty="0">
                <a:solidFill>
                  <a:schemeClr val="tx2">
                    <a:lumMod val="60000"/>
                    <a:lumOff val="40000"/>
                  </a:schemeClr>
                </a:solidFill>
              </a:rPr>
              <a:t>保険料</a:t>
            </a:r>
            <a:r>
              <a:rPr kumimoji="1" lang="ja-JP" altLang="en-US" dirty="0" smtClean="0">
                <a:solidFill>
                  <a:schemeClr val="tx2">
                    <a:lumMod val="60000"/>
                    <a:lumOff val="40000"/>
                  </a:schemeClr>
                </a:solidFill>
              </a:rPr>
              <a:t>　：　本人　１</a:t>
            </a:r>
            <a:r>
              <a:rPr lang="en-US" altLang="ja-JP" dirty="0" smtClean="0">
                <a:solidFill>
                  <a:schemeClr val="tx2">
                    <a:lumMod val="60000"/>
                    <a:lumOff val="40000"/>
                  </a:schemeClr>
                </a:solidFill>
              </a:rPr>
              <a:t>/</a:t>
            </a:r>
            <a:r>
              <a:rPr lang="ja-JP" altLang="en-US" dirty="0" smtClean="0">
                <a:solidFill>
                  <a:schemeClr val="tx2">
                    <a:lumMod val="60000"/>
                    <a:lumOff val="40000"/>
                  </a:schemeClr>
                </a:solidFill>
              </a:rPr>
              <a:t>２</a:t>
            </a:r>
            <a:r>
              <a:rPr kumimoji="1" lang="ja-JP" altLang="en-US" dirty="0" smtClean="0">
                <a:solidFill>
                  <a:schemeClr val="tx2">
                    <a:lumMod val="60000"/>
                    <a:lumOff val="40000"/>
                  </a:schemeClr>
                </a:solidFill>
              </a:rPr>
              <a:t>、会社　１</a:t>
            </a:r>
            <a:r>
              <a:rPr lang="en-US" altLang="ja-JP" dirty="0" smtClean="0">
                <a:solidFill>
                  <a:schemeClr val="tx2">
                    <a:lumMod val="60000"/>
                    <a:lumOff val="40000"/>
                  </a:schemeClr>
                </a:solidFill>
              </a:rPr>
              <a:t>/</a:t>
            </a:r>
            <a:r>
              <a:rPr lang="ja-JP" altLang="en-US" dirty="0" smtClean="0">
                <a:solidFill>
                  <a:schemeClr val="tx2">
                    <a:lumMod val="60000"/>
                    <a:lumOff val="40000"/>
                  </a:schemeClr>
                </a:solidFill>
              </a:rPr>
              <a:t>２（労使折半）</a:t>
            </a:r>
            <a:endParaRPr kumimoji="1" lang="ja-JP" altLang="en-US" dirty="0">
              <a:solidFill>
                <a:schemeClr val="tx2">
                  <a:lumMod val="60000"/>
                  <a:lumOff val="40000"/>
                </a:schemeClr>
              </a:solidFill>
            </a:endParaRPr>
          </a:p>
        </p:txBody>
      </p:sp>
      <p:sp>
        <p:nvSpPr>
          <p:cNvPr id="34" name="テキスト ボックス 33"/>
          <p:cNvSpPr txBox="1"/>
          <p:nvPr/>
        </p:nvSpPr>
        <p:spPr>
          <a:xfrm>
            <a:off x="3275856" y="4796386"/>
            <a:ext cx="4464496" cy="369332"/>
          </a:xfrm>
          <a:prstGeom prst="rect">
            <a:avLst/>
          </a:prstGeom>
          <a:noFill/>
        </p:spPr>
        <p:txBody>
          <a:bodyPr wrap="square" rtlCol="0">
            <a:spAutoFit/>
          </a:bodyPr>
          <a:lstStyle/>
          <a:p>
            <a:r>
              <a:rPr lang="ja-JP" altLang="en-US" dirty="0">
                <a:solidFill>
                  <a:schemeClr val="tx2">
                    <a:lumMod val="60000"/>
                    <a:lumOff val="40000"/>
                  </a:schemeClr>
                </a:solidFill>
              </a:rPr>
              <a:t>保険料</a:t>
            </a:r>
            <a:r>
              <a:rPr kumimoji="1" lang="ja-JP" altLang="en-US" dirty="0" smtClean="0">
                <a:solidFill>
                  <a:schemeClr val="tx2">
                    <a:lumMod val="60000"/>
                    <a:lumOff val="40000"/>
                  </a:schemeClr>
                </a:solidFill>
              </a:rPr>
              <a:t>　：　本人　約２</a:t>
            </a:r>
            <a:r>
              <a:rPr lang="en-US" altLang="ja-JP" dirty="0" smtClean="0">
                <a:solidFill>
                  <a:schemeClr val="tx2">
                    <a:lumMod val="60000"/>
                    <a:lumOff val="40000"/>
                  </a:schemeClr>
                </a:solidFill>
              </a:rPr>
              <a:t>/</a:t>
            </a:r>
            <a:r>
              <a:rPr lang="ja-JP" altLang="en-US" dirty="0" smtClean="0">
                <a:solidFill>
                  <a:schemeClr val="tx2">
                    <a:lumMod val="60000"/>
                    <a:lumOff val="40000"/>
                  </a:schemeClr>
                </a:solidFill>
              </a:rPr>
              <a:t>５</a:t>
            </a:r>
            <a:r>
              <a:rPr kumimoji="1" lang="ja-JP" altLang="en-US" dirty="0" smtClean="0">
                <a:solidFill>
                  <a:schemeClr val="tx2">
                    <a:lumMod val="60000"/>
                    <a:lumOff val="40000"/>
                  </a:schemeClr>
                </a:solidFill>
              </a:rPr>
              <a:t>、事業主　約３</a:t>
            </a:r>
            <a:r>
              <a:rPr lang="en-US" altLang="ja-JP" dirty="0" smtClean="0">
                <a:solidFill>
                  <a:schemeClr val="tx2">
                    <a:lumMod val="60000"/>
                    <a:lumOff val="40000"/>
                  </a:schemeClr>
                </a:solidFill>
              </a:rPr>
              <a:t>/</a:t>
            </a:r>
            <a:r>
              <a:rPr lang="ja-JP" altLang="en-US" dirty="0" smtClean="0">
                <a:solidFill>
                  <a:schemeClr val="tx2">
                    <a:lumMod val="60000"/>
                    <a:lumOff val="40000"/>
                  </a:schemeClr>
                </a:solidFill>
              </a:rPr>
              <a:t>５</a:t>
            </a:r>
            <a:endParaRPr kumimoji="1" lang="ja-JP" altLang="en-US" dirty="0">
              <a:solidFill>
                <a:schemeClr val="tx2">
                  <a:lumMod val="60000"/>
                  <a:lumOff val="40000"/>
                </a:schemeClr>
              </a:solidFill>
            </a:endParaRPr>
          </a:p>
        </p:txBody>
      </p:sp>
      <p:sp>
        <p:nvSpPr>
          <p:cNvPr id="35" name="テキスト ボックス 34"/>
          <p:cNvSpPr txBox="1"/>
          <p:nvPr/>
        </p:nvSpPr>
        <p:spPr>
          <a:xfrm>
            <a:off x="3275856" y="5576520"/>
            <a:ext cx="3620272" cy="369332"/>
          </a:xfrm>
          <a:prstGeom prst="rect">
            <a:avLst/>
          </a:prstGeom>
          <a:noFill/>
        </p:spPr>
        <p:txBody>
          <a:bodyPr wrap="square" rtlCol="0">
            <a:spAutoFit/>
          </a:bodyPr>
          <a:lstStyle/>
          <a:p>
            <a:r>
              <a:rPr kumimoji="1" lang="ja-JP" altLang="en-US" dirty="0" smtClean="0">
                <a:solidFill>
                  <a:schemeClr val="tx2">
                    <a:lumMod val="60000"/>
                    <a:lumOff val="40000"/>
                  </a:schemeClr>
                </a:solidFill>
              </a:rPr>
              <a:t>保険料　：　本人１</a:t>
            </a:r>
            <a:r>
              <a:rPr lang="en-US" altLang="ja-JP" dirty="0" smtClean="0">
                <a:solidFill>
                  <a:schemeClr val="tx2">
                    <a:lumMod val="60000"/>
                    <a:lumOff val="40000"/>
                  </a:schemeClr>
                </a:solidFill>
              </a:rPr>
              <a:t>/</a:t>
            </a:r>
            <a:r>
              <a:rPr lang="ja-JP" altLang="en-US" dirty="0" smtClean="0">
                <a:solidFill>
                  <a:schemeClr val="tx2">
                    <a:lumMod val="60000"/>
                    <a:lumOff val="40000"/>
                  </a:schemeClr>
                </a:solidFill>
              </a:rPr>
              <a:t>２</a:t>
            </a:r>
            <a:r>
              <a:rPr kumimoji="1" lang="ja-JP" altLang="en-US" dirty="0" smtClean="0">
                <a:solidFill>
                  <a:schemeClr val="tx2">
                    <a:lumMod val="60000"/>
                    <a:lumOff val="40000"/>
                  </a:schemeClr>
                </a:solidFill>
              </a:rPr>
              <a:t>、国庫１</a:t>
            </a:r>
            <a:r>
              <a:rPr lang="en-US" altLang="ja-JP" dirty="0" smtClean="0">
                <a:solidFill>
                  <a:schemeClr val="tx2">
                    <a:lumMod val="60000"/>
                    <a:lumOff val="40000"/>
                  </a:schemeClr>
                </a:solidFill>
              </a:rPr>
              <a:t>/</a:t>
            </a:r>
            <a:r>
              <a:rPr lang="ja-JP" altLang="en-US" dirty="0" smtClean="0">
                <a:solidFill>
                  <a:schemeClr val="tx2">
                    <a:lumMod val="60000"/>
                    <a:lumOff val="40000"/>
                  </a:schemeClr>
                </a:solidFill>
              </a:rPr>
              <a:t>２</a:t>
            </a:r>
            <a:endParaRPr kumimoji="1" lang="ja-JP" altLang="en-US" dirty="0">
              <a:solidFill>
                <a:schemeClr val="tx2">
                  <a:lumMod val="60000"/>
                  <a:lumOff val="40000"/>
                </a:schemeClr>
              </a:solidFill>
            </a:endParaRPr>
          </a:p>
        </p:txBody>
      </p:sp>
      <p:sp>
        <p:nvSpPr>
          <p:cNvPr id="36" name="テキスト ボックス 35"/>
          <p:cNvSpPr txBox="1"/>
          <p:nvPr/>
        </p:nvSpPr>
        <p:spPr>
          <a:xfrm>
            <a:off x="3131840" y="6356655"/>
            <a:ext cx="6012160" cy="369332"/>
          </a:xfrm>
          <a:prstGeom prst="rect">
            <a:avLst/>
          </a:prstGeom>
          <a:noFill/>
        </p:spPr>
        <p:txBody>
          <a:bodyPr wrap="square" rtlCol="0">
            <a:spAutoFit/>
          </a:bodyPr>
          <a:lstStyle/>
          <a:p>
            <a:r>
              <a:rPr kumimoji="1" lang="ja-JP" altLang="en-US" dirty="0" smtClean="0">
                <a:solidFill>
                  <a:schemeClr val="tx2">
                    <a:lumMod val="60000"/>
                    <a:lumOff val="40000"/>
                  </a:schemeClr>
                </a:solidFill>
              </a:rPr>
              <a:t>保険料　：　本人１</a:t>
            </a:r>
            <a:r>
              <a:rPr lang="en-US" altLang="ja-JP" dirty="0" smtClean="0">
                <a:solidFill>
                  <a:schemeClr val="tx2">
                    <a:lumMod val="60000"/>
                    <a:lumOff val="40000"/>
                  </a:schemeClr>
                </a:solidFill>
              </a:rPr>
              <a:t>/</a:t>
            </a:r>
            <a:r>
              <a:rPr lang="ja-JP" altLang="en-US" dirty="0" smtClean="0">
                <a:solidFill>
                  <a:schemeClr val="tx2">
                    <a:lumMod val="60000"/>
                    <a:lumOff val="40000"/>
                  </a:schemeClr>
                </a:solidFill>
              </a:rPr>
              <a:t>２</a:t>
            </a:r>
            <a:r>
              <a:rPr kumimoji="1" lang="ja-JP" altLang="en-US" dirty="0" smtClean="0">
                <a:solidFill>
                  <a:schemeClr val="tx2">
                    <a:lumMod val="60000"/>
                    <a:lumOff val="40000"/>
                  </a:schemeClr>
                </a:solidFill>
              </a:rPr>
              <a:t>、公費１</a:t>
            </a:r>
            <a:r>
              <a:rPr lang="en-US" altLang="ja-JP" dirty="0" smtClean="0">
                <a:solidFill>
                  <a:schemeClr val="tx2">
                    <a:lumMod val="60000"/>
                    <a:lumOff val="40000"/>
                  </a:schemeClr>
                </a:solidFill>
              </a:rPr>
              <a:t>/</a:t>
            </a:r>
            <a:r>
              <a:rPr lang="ja-JP" altLang="en-US" dirty="0" smtClean="0">
                <a:solidFill>
                  <a:schemeClr val="tx2">
                    <a:lumMod val="60000"/>
                    <a:lumOff val="40000"/>
                  </a:schemeClr>
                </a:solidFill>
              </a:rPr>
              <a:t>２（国</a:t>
            </a:r>
            <a:r>
              <a:rPr lang="en-US" altLang="ja-JP" dirty="0" smtClean="0">
                <a:solidFill>
                  <a:schemeClr val="tx2">
                    <a:lumMod val="60000"/>
                    <a:lumOff val="40000"/>
                  </a:schemeClr>
                </a:solidFill>
              </a:rPr>
              <a:t>50%</a:t>
            </a:r>
            <a:r>
              <a:rPr lang="ja-JP" altLang="en-US" dirty="0" err="1" smtClean="0">
                <a:solidFill>
                  <a:schemeClr val="tx2">
                    <a:lumMod val="60000"/>
                    <a:lumOff val="40000"/>
                  </a:schemeClr>
                </a:solidFill>
              </a:rPr>
              <a:t>、</a:t>
            </a:r>
            <a:r>
              <a:rPr lang="ja-JP" altLang="en-US" dirty="0" smtClean="0">
                <a:solidFill>
                  <a:schemeClr val="tx2">
                    <a:lumMod val="60000"/>
                    <a:lumOff val="40000"/>
                  </a:schemeClr>
                </a:solidFill>
              </a:rPr>
              <a:t>県と市町村で</a:t>
            </a:r>
            <a:r>
              <a:rPr lang="en-US" altLang="ja-JP" dirty="0" smtClean="0">
                <a:solidFill>
                  <a:schemeClr val="tx2">
                    <a:lumMod val="60000"/>
                    <a:lumOff val="40000"/>
                  </a:schemeClr>
                </a:solidFill>
              </a:rPr>
              <a:t>50%</a:t>
            </a:r>
            <a:r>
              <a:rPr lang="ja-JP" altLang="en-US" dirty="0" smtClean="0">
                <a:solidFill>
                  <a:schemeClr val="tx2">
                    <a:lumMod val="60000"/>
                    <a:lumOff val="40000"/>
                  </a:schemeClr>
                </a:solidFill>
              </a:rPr>
              <a:t>）</a:t>
            </a:r>
            <a:endParaRPr kumimoji="1" lang="ja-JP" altLang="en-US" dirty="0">
              <a:solidFill>
                <a:schemeClr val="tx2">
                  <a:lumMod val="60000"/>
                  <a:lumOff val="40000"/>
                </a:schemeClr>
              </a:solidFill>
            </a:endParaRPr>
          </a:p>
        </p:txBody>
      </p:sp>
      <p:sp>
        <p:nvSpPr>
          <p:cNvPr id="3" name="角丸四角形 2"/>
          <p:cNvSpPr/>
          <p:nvPr/>
        </p:nvSpPr>
        <p:spPr>
          <a:xfrm>
            <a:off x="201754" y="1865476"/>
            <a:ext cx="2065990" cy="1555308"/>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201754" y="4449072"/>
            <a:ext cx="2065990" cy="527020"/>
          </a:xfrm>
          <a:prstGeom prst="roundRect">
            <a:avLst/>
          </a:prstGeom>
          <a:noFill/>
          <a:ln w="762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201754" y="5165718"/>
            <a:ext cx="2065990" cy="592988"/>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p:cNvSpPr/>
          <p:nvPr/>
        </p:nvSpPr>
        <p:spPr>
          <a:xfrm>
            <a:off x="201754" y="5945852"/>
            <a:ext cx="2065990" cy="590508"/>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201754" y="3619545"/>
            <a:ext cx="2065990" cy="527020"/>
          </a:xfrm>
          <a:prstGeom prst="roundRect">
            <a:avLst/>
          </a:prstGeom>
          <a:noFill/>
          <a:ln w="762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2365863" y="2217638"/>
            <a:ext cx="909993" cy="923330"/>
          </a:xfrm>
          <a:prstGeom prst="rect">
            <a:avLst/>
          </a:prstGeom>
          <a:solidFill>
            <a:schemeClr val="bg1"/>
          </a:solidFill>
          <a:ln>
            <a:noFill/>
          </a:ln>
        </p:spPr>
        <p:txBody>
          <a:bodyPr wrap="square" rtlCol="0">
            <a:spAutoFit/>
          </a:bodyPr>
          <a:lstStyle/>
          <a:p>
            <a:r>
              <a:rPr kumimoji="1" lang="ja-JP" altLang="en-US" sz="5400" dirty="0" smtClean="0"/>
              <a:t>①</a:t>
            </a:r>
            <a:endParaRPr kumimoji="1" lang="ja-JP" altLang="en-US" sz="5400" dirty="0"/>
          </a:p>
        </p:txBody>
      </p:sp>
      <p:sp>
        <p:nvSpPr>
          <p:cNvPr id="40" name="テキスト ボックス 39"/>
          <p:cNvSpPr txBox="1"/>
          <p:nvPr/>
        </p:nvSpPr>
        <p:spPr>
          <a:xfrm>
            <a:off x="2365863" y="4981052"/>
            <a:ext cx="909993" cy="923330"/>
          </a:xfrm>
          <a:prstGeom prst="rect">
            <a:avLst/>
          </a:prstGeom>
          <a:solidFill>
            <a:schemeClr val="bg1"/>
          </a:solidFill>
          <a:ln>
            <a:noFill/>
          </a:ln>
        </p:spPr>
        <p:txBody>
          <a:bodyPr wrap="square" rtlCol="0">
            <a:spAutoFit/>
          </a:bodyPr>
          <a:lstStyle/>
          <a:p>
            <a:r>
              <a:rPr lang="ja-JP" altLang="en-US" sz="5400" dirty="0"/>
              <a:t>②</a:t>
            </a:r>
            <a:endParaRPr kumimoji="1" lang="ja-JP" altLang="en-US" sz="5400" dirty="0"/>
          </a:p>
        </p:txBody>
      </p:sp>
      <p:sp>
        <p:nvSpPr>
          <p:cNvPr id="41" name="テキスト ボックス 40"/>
          <p:cNvSpPr txBox="1"/>
          <p:nvPr/>
        </p:nvSpPr>
        <p:spPr>
          <a:xfrm>
            <a:off x="2365863" y="5856217"/>
            <a:ext cx="909993" cy="923330"/>
          </a:xfrm>
          <a:prstGeom prst="rect">
            <a:avLst/>
          </a:prstGeom>
          <a:solidFill>
            <a:schemeClr val="bg1"/>
          </a:solidFill>
          <a:ln>
            <a:noFill/>
          </a:ln>
        </p:spPr>
        <p:txBody>
          <a:bodyPr wrap="square" rtlCol="0">
            <a:spAutoFit/>
          </a:bodyPr>
          <a:lstStyle/>
          <a:p>
            <a:r>
              <a:rPr lang="ja-JP" altLang="en-US" sz="5400" dirty="0"/>
              <a:t>③</a:t>
            </a:r>
            <a:endParaRPr kumimoji="1" lang="ja-JP" altLang="en-US" sz="5400" dirty="0"/>
          </a:p>
        </p:txBody>
      </p:sp>
    </p:spTree>
    <p:extLst>
      <p:ext uri="{BB962C8B-B14F-4D97-AF65-F5344CB8AC3E}">
        <p14:creationId xmlns:p14="http://schemas.microsoft.com/office/powerpoint/2010/main" val="743270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fill="hold"/>
                                        <p:tgtEl>
                                          <p:spTgt spid="23"/>
                                        </p:tgtEl>
                                        <p:attrNameLst>
                                          <p:attrName>ppt_x</p:attrName>
                                        </p:attrNameLst>
                                      </p:cBhvr>
                                      <p:tavLst>
                                        <p:tav tm="0">
                                          <p:val>
                                            <p:strVal val="0-#ppt_w/2"/>
                                          </p:val>
                                        </p:tav>
                                        <p:tav tm="100000">
                                          <p:val>
                                            <p:strVal val="#ppt_x"/>
                                          </p:val>
                                        </p:tav>
                                      </p:tavLst>
                                    </p:anim>
                                    <p:anim calcmode="lin" valueType="num">
                                      <p:cBhvr additive="base">
                                        <p:cTn id="13" dur="500" fill="hold"/>
                                        <p:tgtEl>
                                          <p:spTgt spid="23"/>
                                        </p:tgtEl>
                                        <p:attrNameLst>
                                          <p:attrName>ppt_y</p:attrName>
                                        </p:attrNameLst>
                                      </p:cBhvr>
                                      <p:tavLst>
                                        <p:tav tm="0">
                                          <p:val>
                                            <p:strVal val="#ppt_y"/>
                                          </p:val>
                                        </p:tav>
                                        <p:tav tm="100000">
                                          <p:val>
                                            <p:strVal val="#ppt_y"/>
                                          </p:val>
                                        </p:tav>
                                      </p:tavLst>
                                    </p:anim>
                                  </p:childTnLst>
                                </p:cTn>
                              </p:par>
                            </p:childTnLst>
                          </p:cTn>
                        </p:par>
                        <p:par>
                          <p:cTn id="14" fill="hold">
                            <p:stCondLst>
                              <p:cond delay="500"/>
                            </p:stCondLst>
                            <p:childTnLst>
                              <p:par>
                                <p:cTn id="15" presetID="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2" presetClass="entr" presetSubtype="8" fill="hold" grpId="0" nodeType="after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500" fill="hold"/>
                                        <p:tgtEl>
                                          <p:spTgt spid="20"/>
                                        </p:tgtEl>
                                        <p:attrNameLst>
                                          <p:attrName>ppt_x</p:attrName>
                                        </p:attrNameLst>
                                      </p:cBhvr>
                                      <p:tavLst>
                                        <p:tav tm="0">
                                          <p:val>
                                            <p:strVal val="0-#ppt_w/2"/>
                                          </p:val>
                                        </p:tav>
                                        <p:tav tm="100000">
                                          <p:val>
                                            <p:strVal val="#ppt_x"/>
                                          </p:val>
                                        </p:tav>
                                      </p:tavLst>
                                    </p:anim>
                                    <p:anim calcmode="lin" valueType="num">
                                      <p:cBhvr additive="base">
                                        <p:cTn id="23" dur="500" fill="hold"/>
                                        <p:tgtEl>
                                          <p:spTgt spid="20"/>
                                        </p:tgtEl>
                                        <p:attrNameLst>
                                          <p:attrName>ppt_y</p:attrName>
                                        </p:attrNameLst>
                                      </p:cBhvr>
                                      <p:tavLst>
                                        <p:tav tm="0">
                                          <p:val>
                                            <p:strVal val="#ppt_y"/>
                                          </p:val>
                                        </p:tav>
                                        <p:tav tm="100000">
                                          <p:val>
                                            <p:strVal val="#ppt_y"/>
                                          </p:val>
                                        </p:tav>
                                      </p:tavLst>
                                    </p:anim>
                                  </p:childTnLst>
                                </p:cTn>
                              </p:par>
                            </p:childTnLst>
                          </p:cTn>
                        </p:par>
                        <p:par>
                          <p:cTn id="24" fill="hold">
                            <p:stCondLst>
                              <p:cond delay="1500"/>
                            </p:stCondLst>
                            <p:childTnLst>
                              <p:par>
                                <p:cTn id="25" presetID="2" presetClass="entr" presetSubtype="8" fill="hold" grpId="0"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0-#ppt_w/2"/>
                                          </p:val>
                                        </p:tav>
                                        <p:tav tm="100000">
                                          <p:val>
                                            <p:strVal val="#ppt_x"/>
                                          </p:val>
                                        </p:tav>
                                      </p:tavLst>
                                    </p:anim>
                                    <p:anim calcmode="lin" valueType="num">
                                      <p:cBhvr additive="base">
                                        <p:cTn id="28" dur="500" fill="hold"/>
                                        <p:tgtEl>
                                          <p:spTgt spid="22"/>
                                        </p:tgtEl>
                                        <p:attrNameLst>
                                          <p:attrName>ppt_y</p:attrName>
                                        </p:attrNameLst>
                                      </p:cBhvr>
                                      <p:tavLst>
                                        <p:tav tm="0">
                                          <p:val>
                                            <p:strVal val="#ppt_y"/>
                                          </p:val>
                                        </p:tav>
                                        <p:tav tm="100000">
                                          <p:val>
                                            <p:strVal val="#ppt_y"/>
                                          </p:val>
                                        </p:tav>
                                      </p:tavLst>
                                    </p:anim>
                                  </p:childTnLst>
                                </p:cTn>
                              </p:par>
                            </p:childTnLst>
                          </p:cTn>
                        </p:par>
                        <p:par>
                          <p:cTn id="29" fill="hold">
                            <p:stCondLst>
                              <p:cond delay="2000"/>
                            </p:stCondLst>
                            <p:childTnLst>
                              <p:par>
                                <p:cTn id="30" presetID="2" presetClass="entr" presetSubtype="8"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500" fill="hold"/>
                                        <p:tgtEl>
                                          <p:spTgt spid="19"/>
                                        </p:tgtEl>
                                        <p:attrNameLst>
                                          <p:attrName>ppt_x</p:attrName>
                                        </p:attrNameLst>
                                      </p:cBhvr>
                                      <p:tavLst>
                                        <p:tav tm="0">
                                          <p:val>
                                            <p:strVal val="0-#ppt_w/2"/>
                                          </p:val>
                                        </p:tav>
                                        <p:tav tm="100000">
                                          <p:val>
                                            <p:strVal val="#ppt_x"/>
                                          </p:val>
                                        </p:tav>
                                      </p:tavLst>
                                    </p:anim>
                                    <p:anim calcmode="lin" valueType="num">
                                      <p:cBhvr additive="base">
                                        <p:cTn id="33" dur="500" fill="hold"/>
                                        <p:tgtEl>
                                          <p:spTgt spid="19"/>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 presetClass="entr" presetSubtype="8"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xit" presetSubtype="1" fill="hold" grpId="0" nodeType="clickEffect">
                                  <p:stCondLst>
                                    <p:cond delay="0"/>
                                  </p:stCondLst>
                                  <p:childTnLst>
                                    <p:animEffect transition="out" filter="wipe(up)">
                                      <p:cBhvr>
                                        <p:cTn id="42" dur="500"/>
                                        <p:tgtEl>
                                          <p:spTgt spid="21"/>
                                        </p:tgtEl>
                                      </p:cBhvr>
                                    </p:animEffect>
                                    <p:set>
                                      <p:cBhvr>
                                        <p:cTn id="43" dur="1" fill="hold">
                                          <p:stCondLst>
                                            <p:cond delay="499"/>
                                          </p:stCondLst>
                                        </p:cTn>
                                        <p:tgtEl>
                                          <p:spTgt spid="21"/>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fade">
                                      <p:cBhvr>
                                        <p:cTn id="48" dur="1000"/>
                                        <p:tgtEl>
                                          <p:spTgt spid="24"/>
                                        </p:tgtEl>
                                      </p:cBhvr>
                                    </p:animEffect>
                                    <p:anim calcmode="lin" valueType="num">
                                      <p:cBhvr>
                                        <p:cTn id="49" dur="1000" fill="hold"/>
                                        <p:tgtEl>
                                          <p:spTgt spid="24"/>
                                        </p:tgtEl>
                                        <p:attrNameLst>
                                          <p:attrName>ppt_x</p:attrName>
                                        </p:attrNameLst>
                                      </p:cBhvr>
                                      <p:tavLst>
                                        <p:tav tm="0">
                                          <p:val>
                                            <p:strVal val="#ppt_x"/>
                                          </p:val>
                                        </p:tav>
                                        <p:tav tm="100000">
                                          <p:val>
                                            <p:strVal val="#ppt_x"/>
                                          </p:val>
                                        </p:tav>
                                      </p:tavLst>
                                    </p:anim>
                                    <p:anim calcmode="lin" valueType="num">
                                      <p:cBhvr>
                                        <p:cTn id="50" dur="1000" fill="hold"/>
                                        <p:tgtEl>
                                          <p:spTgt spid="24"/>
                                        </p:tgtEl>
                                        <p:attrNameLst>
                                          <p:attrName>ppt_y</p:attrName>
                                        </p:attrNameLst>
                                      </p:cBhvr>
                                      <p:tavLst>
                                        <p:tav tm="0">
                                          <p:val>
                                            <p:strVal val="#ppt_y+.1"/>
                                          </p:val>
                                        </p:tav>
                                        <p:tav tm="100000">
                                          <p:val>
                                            <p:strVal val="#ppt_y"/>
                                          </p:val>
                                        </p:tav>
                                      </p:tavLst>
                                    </p:anim>
                                  </p:childTnLst>
                                </p:cTn>
                              </p:par>
                            </p:childTnLst>
                          </p:cTn>
                        </p:par>
                        <p:par>
                          <p:cTn id="51" fill="hold">
                            <p:stCondLst>
                              <p:cond delay="1000"/>
                            </p:stCondLst>
                            <p:childTnLst>
                              <p:par>
                                <p:cTn id="52" presetID="42" presetClass="entr" presetSubtype="0" fill="hold" grpId="0" nodeType="after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1000"/>
                                        <p:tgtEl>
                                          <p:spTgt spid="31"/>
                                        </p:tgtEl>
                                      </p:cBhvr>
                                    </p:animEffect>
                                    <p:anim calcmode="lin" valueType="num">
                                      <p:cBhvr>
                                        <p:cTn id="55" dur="1000" fill="hold"/>
                                        <p:tgtEl>
                                          <p:spTgt spid="31"/>
                                        </p:tgtEl>
                                        <p:attrNameLst>
                                          <p:attrName>ppt_x</p:attrName>
                                        </p:attrNameLst>
                                      </p:cBhvr>
                                      <p:tavLst>
                                        <p:tav tm="0">
                                          <p:val>
                                            <p:strVal val="#ppt_x"/>
                                          </p:val>
                                        </p:tav>
                                        <p:tav tm="100000">
                                          <p:val>
                                            <p:strVal val="#ppt_x"/>
                                          </p:val>
                                        </p:tav>
                                      </p:tavLst>
                                    </p:anim>
                                    <p:anim calcmode="lin" valueType="num">
                                      <p:cBhvr>
                                        <p:cTn id="56" dur="1000" fill="hold"/>
                                        <p:tgtEl>
                                          <p:spTgt spid="31"/>
                                        </p:tgtEl>
                                        <p:attrNameLst>
                                          <p:attrName>ppt_y</p:attrName>
                                        </p:attrNameLst>
                                      </p:cBhvr>
                                      <p:tavLst>
                                        <p:tav tm="0">
                                          <p:val>
                                            <p:strVal val="#ppt_y+.1"/>
                                          </p:val>
                                        </p:tav>
                                        <p:tav tm="100000">
                                          <p:val>
                                            <p:strVal val="#ppt_y"/>
                                          </p:val>
                                        </p:tav>
                                      </p:tavLst>
                                    </p:anim>
                                  </p:childTnLst>
                                </p:cTn>
                              </p:par>
                            </p:childTnLst>
                          </p:cTn>
                        </p:par>
                        <p:par>
                          <p:cTn id="57" fill="hold">
                            <p:stCondLst>
                              <p:cond delay="2000"/>
                            </p:stCondLst>
                            <p:childTnLst>
                              <p:par>
                                <p:cTn id="58" presetID="42" presetClass="entr" presetSubtype="0"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fade">
                                      <p:cBhvr>
                                        <p:cTn id="60" dur="1000"/>
                                        <p:tgtEl>
                                          <p:spTgt spid="26"/>
                                        </p:tgtEl>
                                      </p:cBhvr>
                                    </p:animEffect>
                                    <p:anim calcmode="lin" valueType="num">
                                      <p:cBhvr>
                                        <p:cTn id="61" dur="1000" fill="hold"/>
                                        <p:tgtEl>
                                          <p:spTgt spid="26"/>
                                        </p:tgtEl>
                                        <p:attrNameLst>
                                          <p:attrName>ppt_x</p:attrName>
                                        </p:attrNameLst>
                                      </p:cBhvr>
                                      <p:tavLst>
                                        <p:tav tm="0">
                                          <p:val>
                                            <p:strVal val="#ppt_x"/>
                                          </p:val>
                                        </p:tav>
                                        <p:tav tm="100000">
                                          <p:val>
                                            <p:strVal val="#ppt_x"/>
                                          </p:val>
                                        </p:tav>
                                      </p:tavLst>
                                    </p:anim>
                                    <p:anim calcmode="lin" valueType="num">
                                      <p:cBhvr>
                                        <p:cTn id="62" dur="1000" fill="hold"/>
                                        <p:tgtEl>
                                          <p:spTgt spid="26"/>
                                        </p:tgtEl>
                                        <p:attrNameLst>
                                          <p:attrName>ppt_y</p:attrName>
                                        </p:attrNameLst>
                                      </p:cBhvr>
                                      <p:tavLst>
                                        <p:tav tm="0">
                                          <p:val>
                                            <p:strVal val="#ppt_y+.1"/>
                                          </p:val>
                                        </p:tav>
                                        <p:tav tm="100000">
                                          <p:val>
                                            <p:strVal val="#ppt_y"/>
                                          </p:val>
                                        </p:tav>
                                      </p:tavLst>
                                    </p:anim>
                                  </p:childTnLst>
                                </p:cTn>
                              </p:par>
                            </p:childTnLst>
                          </p:cTn>
                        </p:par>
                        <p:par>
                          <p:cTn id="63" fill="hold">
                            <p:stCondLst>
                              <p:cond delay="3000"/>
                            </p:stCondLst>
                            <p:childTnLst>
                              <p:par>
                                <p:cTn id="64" presetID="42" presetClass="entr" presetSubtype="0" fill="hold" grpId="0" nodeType="afterEffect">
                                  <p:stCondLst>
                                    <p:cond delay="0"/>
                                  </p:stCondLst>
                                  <p:childTnLst>
                                    <p:set>
                                      <p:cBhvr>
                                        <p:cTn id="65" dur="1" fill="hold">
                                          <p:stCondLst>
                                            <p:cond delay="0"/>
                                          </p:stCondLst>
                                        </p:cTn>
                                        <p:tgtEl>
                                          <p:spTgt spid="32"/>
                                        </p:tgtEl>
                                        <p:attrNameLst>
                                          <p:attrName>style.visibility</p:attrName>
                                        </p:attrNameLst>
                                      </p:cBhvr>
                                      <p:to>
                                        <p:strVal val="visible"/>
                                      </p:to>
                                    </p:set>
                                    <p:animEffect transition="in" filter="fade">
                                      <p:cBhvr>
                                        <p:cTn id="66" dur="1000"/>
                                        <p:tgtEl>
                                          <p:spTgt spid="32"/>
                                        </p:tgtEl>
                                      </p:cBhvr>
                                    </p:animEffect>
                                    <p:anim calcmode="lin" valueType="num">
                                      <p:cBhvr>
                                        <p:cTn id="67" dur="1000" fill="hold"/>
                                        <p:tgtEl>
                                          <p:spTgt spid="32"/>
                                        </p:tgtEl>
                                        <p:attrNameLst>
                                          <p:attrName>ppt_x</p:attrName>
                                        </p:attrNameLst>
                                      </p:cBhvr>
                                      <p:tavLst>
                                        <p:tav tm="0">
                                          <p:val>
                                            <p:strVal val="#ppt_x"/>
                                          </p:val>
                                        </p:tav>
                                        <p:tav tm="100000">
                                          <p:val>
                                            <p:strVal val="#ppt_x"/>
                                          </p:val>
                                        </p:tav>
                                      </p:tavLst>
                                    </p:anim>
                                    <p:anim calcmode="lin" valueType="num">
                                      <p:cBhvr>
                                        <p:cTn id="68" dur="1000" fill="hold"/>
                                        <p:tgtEl>
                                          <p:spTgt spid="32"/>
                                        </p:tgtEl>
                                        <p:attrNameLst>
                                          <p:attrName>ppt_y</p:attrName>
                                        </p:attrNameLst>
                                      </p:cBhvr>
                                      <p:tavLst>
                                        <p:tav tm="0">
                                          <p:val>
                                            <p:strVal val="#ppt_y+.1"/>
                                          </p:val>
                                        </p:tav>
                                        <p:tav tm="100000">
                                          <p:val>
                                            <p:strVal val="#ppt_y"/>
                                          </p:val>
                                        </p:tav>
                                      </p:tavLst>
                                    </p:anim>
                                  </p:childTnLst>
                                </p:cTn>
                              </p:par>
                            </p:childTnLst>
                          </p:cTn>
                        </p:par>
                        <p:par>
                          <p:cTn id="69" fill="hold">
                            <p:stCondLst>
                              <p:cond delay="4000"/>
                            </p:stCondLst>
                            <p:childTnLst>
                              <p:par>
                                <p:cTn id="70" presetID="42" presetClass="entr" presetSubtype="0" fill="hold" grpId="0" nodeType="after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1000"/>
                                        <p:tgtEl>
                                          <p:spTgt spid="27"/>
                                        </p:tgtEl>
                                      </p:cBhvr>
                                    </p:animEffect>
                                    <p:anim calcmode="lin" valueType="num">
                                      <p:cBhvr>
                                        <p:cTn id="73" dur="1000" fill="hold"/>
                                        <p:tgtEl>
                                          <p:spTgt spid="27"/>
                                        </p:tgtEl>
                                        <p:attrNameLst>
                                          <p:attrName>ppt_x</p:attrName>
                                        </p:attrNameLst>
                                      </p:cBhvr>
                                      <p:tavLst>
                                        <p:tav tm="0">
                                          <p:val>
                                            <p:strVal val="#ppt_x"/>
                                          </p:val>
                                        </p:tav>
                                        <p:tav tm="100000">
                                          <p:val>
                                            <p:strVal val="#ppt_x"/>
                                          </p:val>
                                        </p:tav>
                                      </p:tavLst>
                                    </p:anim>
                                    <p:anim calcmode="lin" valueType="num">
                                      <p:cBhvr>
                                        <p:cTn id="74" dur="1000" fill="hold"/>
                                        <p:tgtEl>
                                          <p:spTgt spid="27"/>
                                        </p:tgtEl>
                                        <p:attrNameLst>
                                          <p:attrName>ppt_y</p:attrName>
                                        </p:attrNameLst>
                                      </p:cBhvr>
                                      <p:tavLst>
                                        <p:tav tm="0">
                                          <p:val>
                                            <p:strVal val="#ppt_y+.1"/>
                                          </p:val>
                                        </p:tav>
                                        <p:tav tm="100000">
                                          <p:val>
                                            <p:strVal val="#ppt_y"/>
                                          </p:val>
                                        </p:tav>
                                      </p:tavLst>
                                    </p:anim>
                                  </p:childTnLst>
                                </p:cTn>
                              </p:par>
                            </p:childTnLst>
                          </p:cTn>
                        </p:par>
                        <p:par>
                          <p:cTn id="75" fill="hold">
                            <p:stCondLst>
                              <p:cond delay="5000"/>
                            </p:stCondLst>
                            <p:childTnLst>
                              <p:par>
                                <p:cTn id="76" presetID="42" presetClass="entr" presetSubtype="0" fill="hold" grpId="0" nodeType="afterEffect">
                                  <p:stCondLst>
                                    <p:cond delay="0"/>
                                  </p:stCondLst>
                                  <p:childTnLst>
                                    <p:set>
                                      <p:cBhvr>
                                        <p:cTn id="77" dur="1" fill="hold">
                                          <p:stCondLst>
                                            <p:cond delay="0"/>
                                          </p:stCondLst>
                                        </p:cTn>
                                        <p:tgtEl>
                                          <p:spTgt spid="33"/>
                                        </p:tgtEl>
                                        <p:attrNameLst>
                                          <p:attrName>style.visibility</p:attrName>
                                        </p:attrNameLst>
                                      </p:cBhvr>
                                      <p:to>
                                        <p:strVal val="visible"/>
                                      </p:to>
                                    </p:set>
                                    <p:animEffect transition="in" filter="fade">
                                      <p:cBhvr>
                                        <p:cTn id="78" dur="1000"/>
                                        <p:tgtEl>
                                          <p:spTgt spid="33"/>
                                        </p:tgtEl>
                                      </p:cBhvr>
                                    </p:animEffect>
                                    <p:anim calcmode="lin" valueType="num">
                                      <p:cBhvr>
                                        <p:cTn id="79" dur="1000" fill="hold"/>
                                        <p:tgtEl>
                                          <p:spTgt spid="33"/>
                                        </p:tgtEl>
                                        <p:attrNameLst>
                                          <p:attrName>ppt_x</p:attrName>
                                        </p:attrNameLst>
                                      </p:cBhvr>
                                      <p:tavLst>
                                        <p:tav tm="0">
                                          <p:val>
                                            <p:strVal val="#ppt_x"/>
                                          </p:val>
                                        </p:tav>
                                        <p:tav tm="100000">
                                          <p:val>
                                            <p:strVal val="#ppt_x"/>
                                          </p:val>
                                        </p:tav>
                                      </p:tavLst>
                                    </p:anim>
                                    <p:anim calcmode="lin" valueType="num">
                                      <p:cBhvr>
                                        <p:cTn id="80" dur="1000" fill="hold"/>
                                        <p:tgtEl>
                                          <p:spTgt spid="33"/>
                                        </p:tgtEl>
                                        <p:attrNameLst>
                                          <p:attrName>ppt_y</p:attrName>
                                        </p:attrNameLst>
                                      </p:cBhvr>
                                      <p:tavLst>
                                        <p:tav tm="0">
                                          <p:val>
                                            <p:strVal val="#ppt_y+.1"/>
                                          </p:val>
                                        </p:tav>
                                        <p:tav tm="100000">
                                          <p:val>
                                            <p:strVal val="#ppt_y"/>
                                          </p:val>
                                        </p:tav>
                                      </p:tavLst>
                                    </p:anim>
                                  </p:childTnLst>
                                </p:cTn>
                              </p:par>
                            </p:childTnLst>
                          </p:cTn>
                        </p:par>
                        <p:par>
                          <p:cTn id="81" fill="hold">
                            <p:stCondLst>
                              <p:cond delay="6000"/>
                            </p:stCondLst>
                            <p:childTnLst>
                              <p:par>
                                <p:cTn id="82" presetID="42" presetClass="entr" presetSubtype="0" fill="hold" grpId="0" nodeType="afterEffect">
                                  <p:stCondLst>
                                    <p:cond delay="0"/>
                                  </p:stCondLst>
                                  <p:childTnLst>
                                    <p:set>
                                      <p:cBhvr>
                                        <p:cTn id="83" dur="1" fill="hold">
                                          <p:stCondLst>
                                            <p:cond delay="0"/>
                                          </p:stCondLst>
                                        </p:cTn>
                                        <p:tgtEl>
                                          <p:spTgt spid="28"/>
                                        </p:tgtEl>
                                        <p:attrNameLst>
                                          <p:attrName>style.visibility</p:attrName>
                                        </p:attrNameLst>
                                      </p:cBhvr>
                                      <p:to>
                                        <p:strVal val="visible"/>
                                      </p:to>
                                    </p:set>
                                    <p:animEffect transition="in" filter="fade">
                                      <p:cBhvr>
                                        <p:cTn id="84" dur="1000"/>
                                        <p:tgtEl>
                                          <p:spTgt spid="28"/>
                                        </p:tgtEl>
                                      </p:cBhvr>
                                    </p:animEffect>
                                    <p:anim calcmode="lin" valueType="num">
                                      <p:cBhvr>
                                        <p:cTn id="85" dur="1000" fill="hold"/>
                                        <p:tgtEl>
                                          <p:spTgt spid="28"/>
                                        </p:tgtEl>
                                        <p:attrNameLst>
                                          <p:attrName>ppt_x</p:attrName>
                                        </p:attrNameLst>
                                      </p:cBhvr>
                                      <p:tavLst>
                                        <p:tav tm="0">
                                          <p:val>
                                            <p:strVal val="#ppt_x"/>
                                          </p:val>
                                        </p:tav>
                                        <p:tav tm="100000">
                                          <p:val>
                                            <p:strVal val="#ppt_x"/>
                                          </p:val>
                                        </p:tav>
                                      </p:tavLst>
                                    </p:anim>
                                    <p:anim calcmode="lin" valueType="num">
                                      <p:cBhvr>
                                        <p:cTn id="86" dur="1000" fill="hold"/>
                                        <p:tgtEl>
                                          <p:spTgt spid="28"/>
                                        </p:tgtEl>
                                        <p:attrNameLst>
                                          <p:attrName>ppt_y</p:attrName>
                                        </p:attrNameLst>
                                      </p:cBhvr>
                                      <p:tavLst>
                                        <p:tav tm="0">
                                          <p:val>
                                            <p:strVal val="#ppt_y+.1"/>
                                          </p:val>
                                        </p:tav>
                                        <p:tav tm="100000">
                                          <p:val>
                                            <p:strVal val="#ppt_y"/>
                                          </p:val>
                                        </p:tav>
                                      </p:tavLst>
                                    </p:anim>
                                  </p:childTnLst>
                                </p:cTn>
                              </p:par>
                            </p:childTnLst>
                          </p:cTn>
                        </p:par>
                        <p:par>
                          <p:cTn id="87" fill="hold">
                            <p:stCondLst>
                              <p:cond delay="7000"/>
                            </p:stCondLst>
                            <p:childTnLst>
                              <p:par>
                                <p:cTn id="88" presetID="42" presetClass="entr" presetSubtype="0" fill="hold" grpId="0" nodeType="afterEffect">
                                  <p:stCondLst>
                                    <p:cond delay="0"/>
                                  </p:stCondLst>
                                  <p:childTnLst>
                                    <p:set>
                                      <p:cBhvr>
                                        <p:cTn id="89" dur="1" fill="hold">
                                          <p:stCondLst>
                                            <p:cond delay="0"/>
                                          </p:stCondLst>
                                        </p:cTn>
                                        <p:tgtEl>
                                          <p:spTgt spid="34"/>
                                        </p:tgtEl>
                                        <p:attrNameLst>
                                          <p:attrName>style.visibility</p:attrName>
                                        </p:attrNameLst>
                                      </p:cBhvr>
                                      <p:to>
                                        <p:strVal val="visible"/>
                                      </p:to>
                                    </p:set>
                                    <p:animEffect transition="in" filter="fade">
                                      <p:cBhvr>
                                        <p:cTn id="90" dur="1000"/>
                                        <p:tgtEl>
                                          <p:spTgt spid="34"/>
                                        </p:tgtEl>
                                      </p:cBhvr>
                                    </p:animEffect>
                                    <p:anim calcmode="lin" valueType="num">
                                      <p:cBhvr>
                                        <p:cTn id="91" dur="1000" fill="hold"/>
                                        <p:tgtEl>
                                          <p:spTgt spid="34"/>
                                        </p:tgtEl>
                                        <p:attrNameLst>
                                          <p:attrName>ppt_x</p:attrName>
                                        </p:attrNameLst>
                                      </p:cBhvr>
                                      <p:tavLst>
                                        <p:tav tm="0">
                                          <p:val>
                                            <p:strVal val="#ppt_x"/>
                                          </p:val>
                                        </p:tav>
                                        <p:tav tm="100000">
                                          <p:val>
                                            <p:strVal val="#ppt_x"/>
                                          </p:val>
                                        </p:tav>
                                      </p:tavLst>
                                    </p:anim>
                                    <p:anim calcmode="lin" valueType="num">
                                      <p:cBhvr>
                                        <p:cTn id="92" dur="1000" fill="hold"/>
                                        <p:tgtEl>
                                          <p:spTgt spid="34"/>
                                        </p:tgtEl>
                                        <p:attrNameLst>
                                          <p:attrName>ppt_y</p:attrName>
                                        </p:attrNameLst>
                                      </p:cBhvr>
                                      <p:tavLst>
                                        <p:tav tm="0">
                                          <p:val>
                                            <p:strVal val="#ppt_y+.1"/>
                                          </p:val>
                                        </p:tav>
                                        <p:tav tm="100000">
                                          <p:val>
                                            <p:strVal val="#ppt_y"/>
                                          </p:val>
                                        </p:tav>
                                      </p:tavLst>
                                    </p:anim>
                                  </p:childTnLst>
                                </p:cTn>
                              </p:par>
                            </p:childTnLst>
                          </p:cTn>
                        </p:par>
                        <p:par>
                          <p:cTn id="93" fill="hold">
                            <p:stCondLst>
                              <p:cond delay="8000"/>
                            </p:stCondLst>
                            <p:childTnLst>
                              <p:par>
                                <p:cTn id="94" presetID="42" presetClass="entr" presetSubtype="0" fill="hold" grpId="0" nodeType="afterEffect">
                                  <p:stCondLst>
                                    <p:cond delay="0"/>
                                  </p:stCondLst>
                                  <p:childTnLst>
                                    <p:set>
                                      <p:cBhvr>
                                        <p:cTn id="95" dur="1" fill="hold">
                                          <p:stCondLst>
                                            <p:cond delay="0"/>
                                          </p:stCondLst>
                                        </p:cTn>
                                        <p:tgtEl>
                                          <p:spTgt spid="29"/>
                                        </p:tgtEl>
                                        <p:attrNameLst>
                                          <p:attrName>style.visibility</p:attrName>
                                        </p:attrNameLst>
                                      </p:cBhvr>
                                      <p:to>
                                        <p:strVal val="visible"/>
                                      </p:to>
                                    </p:set>
                                    <p:animEffect transition="in" filter="fade">
                                      <p:cBhvr>
                                        <p:cTn id="96" dur="1000"/>
                                        <p:tgtEl>
                                          <p:spTgt spid="29"/>
                                        </p:tgtEl>
                                      </p:cBhvr>
                                    </p:animEffect>
                                    <p:anim calcmode="lin" valueType="num">
                                      <p:cBhvr>
                                        <p:cTn id="97" dur="1000" fill="hold"/>
                                        <p:tgtEl>
                                          <p:spTgt spid="29"/>
                                        </p:tgtEl>
                                        <p:attrNameLst>
                                          <p:attrName>ppt_x</p:attrName>
                                        </p:attrNameLst>
                                      </p:cBhvr>
                                      <p:tavLst>
                                        <p:tav tm="0">
                                          <p:val>
                                            <p:strVal val="#ppt_x"/>
                                          </p:val>
                                        </p:tav>
                                        <p:tav tm="100000">
                                          <p:val>
                                            <p:strVal val="#ppt_x"/>
                                          </p:val>
                                        </p:tav>
                                      </p:tavLst>
                                    </p:anim>
                                    <p:anim calcmode="lin" valueType="num">
                                      <p:cBhvr>
                                        <p:cTn id="98" dur="1000" fill="hold"/>
                                        <p:tgtEl>
                                          <p:spTgt spid="29"/>
                                        </p:tgtEl>
                                        <p:attrNameLst>
                                          <p:attrName>ppt_y</p:attrName>
                                        </p:attrNameLst>
                                      </p:cBhvr>
                                      <p:tavLst>
                                        <p:tav tm="0">
                                          <p:val>
                                            <p:strVal val="#ppt_y+.1"/>
                                          </p:val>
                                        </p:tav>
                                        <p:tav tm="100000">
                                          <p:val>
                                            <p:strVal val="#ppt_y"/>
                                          </p:val>
                                        </p:tav>
                                      </p:tavLst>
                                    </p:anim>
                                  </p:childTnLst>
                                </p:cTn>
                              </p:par>
                            </p:childTnLst>
                          </p:cTn>
                        </p:par>
                        <p:par>
                          <p:cTn id="99" fill="hold">
                            <p:stCondLst>
                              <p:cond delay="9000"/>
                            </p:stCondLst>
                            <p:childTnLst>
                              <p:par>
                                <p:cTn id="100" presetID="42" presetClass="entr" presetSubtype="0" fill="hold" grpId="0" nodeType="after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fade">
                                      <p:cBhvr>
                                        <p:cTn id="102" dur="1000"/>
                                        <p:tgtEl>
                                          <p:spTgt spid="35"/>
                                        </p:tgtEl>
                                      </p:cBhvr>
                                    </p:animEffect>
                                    <p:anim calcmode="lin" valueType="num">
                                      <p:cBhvr>
                                        <p:cTn id="103" dur="1000" fill="hold"/>
                                        <p:tgtEl>
                                          <p:spTgt spid="35"/>
                                        </p:tgtEl>
                                        <p:attrNameLst>
                                          <p:attrName>ppt_x</p:attrName>
                                        </p:attrNameLst>
                                      </p:cBhvr>
                                      <p:tavLst>
                                        <p:tav tm="0">
                                          <p:val>
                                            <p:strVal val="#ppt_x"/>
                                          </p:val>
                                        </p:tav>
                                        <p:tav tm="100000">
                                          <p:val>
                                            <p:strVal val="#ppt_x"/>
                                          </p:val>
                                        </p:tav>
                                      </p:tavLst>
                                    </p:anim>
                                    <p:anim calcmode="lin" valueType="num">
                                      <p:cBhvr>
                                        <p:cTn id="104" dur="1000" fill="hold"/>
                                        <p:tgtEl>
                                          <p:spTgt spid="35"/>
                                        </p:tgtEl>
                                        <p:attrNameLst>
                                          <p:attrName>ppt_y</p:attrName>
                                        </p:attrNameLst>
                                      </p:cBhvr>
                                      <p:tavLst>
                                        <p:tav tm="0">
                                          <p:val>
                                            <p:strVal val="#ppt_y+.1"/>
                                          </p:val>
                                        </p:tav>
                                        <p:tav tm="100000">
                                          <p:val>
                                            <p:strVal val="#ppt_y"/>
                                          </p:val>
                                        </p:tav>
                                      </p:tavLst>
                                    </p:anim>
                                  </p:childTnLst>
                                </p:cTn>
                              </p:par>
                            </p:childTnLst>
                          </p:cTn>
                        </p:par>
                        <p:par>
                          <p:cTn id="105" fill="hold">
                            <p:stCondLst>
                              <p:cond delay="10000"/>
                            </p:stCondLst>
                            <p:childTnLst>
                              <p:par>
                                <p:cTn id="106" presetID="42" presetClass="entr" presetSubtype="0" fill="hold" grpId="0" nodeType="afterEffect">
                                  <p:stCondLst>
                                    <p:cond delay="0"/>
                                  </p:stCondLst>
                                  <p:childTnLst>
                                    <p:set>
                                      <p:cBhvr>
                                        <p:cTn id="107" dur="1" fill="hold">
                                          <p:stCondLst>
                                            <p:cond delay="0"/>
                                          </p:stCondLst>
                                        </p:cTn>
                                        <p:tgtEl>
                                          <p:spTgt spid="30"/>
                                        </p:tgtEl>
                                        <p:attrNameLst>
                                          <p:attrName>style.visibility</p:attrName>
                                        </p:attrNameLst>
                                      </p:cBhvr>
                                      <p:to>
                                        <p:strVal val="visible"/>
                                      </p:to>
                                    </p:set>
                                    <p:animEffect transition="in" filter="fade">
                                      <p:cBhvr>
                                        <p:cTn id="108" dur="1000"/>
                                        <p:tgtEl>
                                          <p:spTgt spid="30"/>
                                        </p:tgtEl>
                                      </p:cBhvr>
                                    </p:animEffect>
                                    <p:anim calcmode="lin" valueType="num">
                                      <p:cBhvr>
                                        <p:cTn id="109" dur="1000" fill="hold"/>
                                        <p:tgtEl>
                                          <p:spTgt spid="30"/>
                                        </p:tgtEl>
                                        <p:attrNameLst>
                                          <p:attrName>ppt_x</p:attrName>
                                        </p:attrNameLst>
                                      </p:cBhvr>
                                      <p:tavLst>
                                        <p:tav tm="0">
                                          <p:val>
                                            <p:strVal val="#ppt_x"/>
                                          </p:val>
                                        </p:tav>
                                        <p:tav tm="100000">
                                          <p:val>
                                            <p:strVal val="#ppt_x"/>
                                          </p:val>
                                        </p:tav>
                                      </p:tavLst>
                                    </p:anim>
                                    <p:anim calcmode="lin" valueType="num">
                                      <p:cBhvr>
                                        <p:cTn id="110" dur="1000" fill="hold"/>
                                        <p:tgtEl>
                                          <p:spTgt spid="30"/>
                                        </p:tgtEl>
                                        <p:attrNameLst>
                                          <p:attrName>ppt_y</p:attrName>
                                        </p:attrNameLst>
                                      </p:cBhvr>
                                      <p:tavLst>
                                        <p:tav tm="0">
                                          <p:val>
                                            <p:strVal val="#ppt_y+.1"/>
                                          </p:val>
                                        </p:tav>
                                        <p:tav tm="100000">
                                          <p:val>
                                            <p:strVal val="#ppt_y"/>
                                          </p:val>
                                        </p:tav>
                                      </p:tavLst>
                                    </p:anim>
                                  </p:childTnLst>
                                </p:cTn>
                              </p:par>
                            </p:childTnLst>
                          </p:cTn>
                        </p:par>
                        <p:par>
                          <p:cTn id="111" fill="hold">
                            <p:stCondLst>
                              <p:cond delay="11000"/>
                            </p:stCondLst>
                            <p:childTnLst>
                              <p:par>
                                <p:cTn id="112" presetID="42" presetClass="entr" presetSubtype="0" fill="hold" grpId="0" nodeType="afterEffect">
                                  <p:stCondLst>
                                    <p:cond delay="0"/>
                                  </p:stCondLst>
                                  <p:childTnLst>
                                    <p:set>
                                      <p:cBhvr>
                                        <p:cTn id="113" dur="1" fill="hold">
                                          <p:stCondLst>
                                            <p:cond delay="0"/>
                                          </p:stCondLst>
                                        </p:cTn>
                                        <p:tgtEl>
                                          <p:spTgt spid="36"/>
                                        </p:tgtEl>
                                        <p:attrNameLst>
                                          <p:attrName>style.visibility</p:attrName>
                                        </p:attrNameLst>
                                      </p:cBhvr>
                                      <p:to>
                                        <p:strVal val="visible"/>
                                      </p:to>
                                    </p:set>
                                    <p:animEffect transition="in" filter="fade">
                                      <p:cBhvr>
                                        <p:cTn id="114" dur="1000"/>
                                        <p:tgtEl>
                                          <p:spTgt spid="36"/>
                                        </p:tgtEl>
                                      </p:cBhvr>
                                    </p:animEffect>
                                    <p:anim calcmode="lin" valueType="num">
                                      <p:cBhvr>
                                        <p:cTn id="115" dur="1000" fill="hold"/>
                                        <p:tgtEl>
                                          <p:spTgt spid="36"/>
                                        </p:tgtEl>
                                        <p:attrNameLst>
                                          <p:attrName>ppt_x</p:attrName>
                                        </p:attrNameLst>
                                      </p:cBhvr>
                                      <p:tavLst>
                                        <p:tav tm="0">
                                          <p:val>
                                            <p:strVal val="#ppt_x"/>
                                          </p:val>
                                        </p:tav>
                                        <p:tav tm="100000">
                                          <p:val>
                                            <p:strVal val="#ppt_x"/>
                                          </p:val>
                                        </p:tav>
                                      </p:tavLst>
                                    </p:anim>
                                    <p:anim calcmode="lin" valueType="num">
                                      <p:cBhvr>
                                        <p:cTn id="11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2" presetClass="entr" presetSubtype="1" fill="hold" grpId="0" nodeType="clickEffect">
                                  <p:stCondLst>
                                    <p:cond delay="0"/>
                                  </p:stCondLst>
                                  <p:childTnLst>
                                    <p:set>
                                      <p:cBhvr>
                                        <p:cTn id="120" dur="1" fill="hold">
                                          <p:stCondLst>
                                            <p:cond delay="0"/>
                                          </p:stCondLst>
                                        </p:cTn>
                                        <p:tgtEl>
                                          <p:spTgt spid="3"/>
                                        </p:tgtEl>
                                        <p:attrNameLst>
                                          <p:attrName>style.visibility</p:attrName>
                                        </p:attrNameLst>
                                      </p:cBhvr>
                                      <p:to>
                                        <p:strVal val="visible"/>
                                      </p:to>
                                    </p:set>
                                    <p:animEffect transition="in" filter="wipe(up)">
                                      <p:cBhvr>
                                        <p:cTn id="121" dur="500"/>
                                        <p:tgtEl>
                                          <p:spTgt spid="3"/>
                                        </p:tgtEl>
                                      </p:cBhvr>
                                    </p:animEffect>
                                  </p:childTnLst>
                                </p:cTn>
                              </p:par>
                            </p:childTnLst>
                          </p:cTn>
                        </p:par>
                        <p:par>
                          <p:cTn id="122" fill="hold">
                            <p:stCondLst>
                              <p:cond delay="500"/>
                            </p:stCondLst>
                            <p:childTnLst>
                              <p:par>
                                <p:cTn id="123" presetID="22" presetClass="entr" presetSubtype="1" fill="hold" grpId="0" nodeType="afterEffect">
                                  <p:stCondLst>
                                    <p:cond delay="0"/>
                                  </p:stCondLst>
                                  <p:childTnLst>
                                    <p:set>
                                      <p:cBhvr>
                                        <p:cTn id="124" dur="1" fill="hold">
                                          <p:stCondLst>
                                            <p:cond delay="0"/>
                                          </p:stCondLst>
                                        </p:cTn>
                                        <p:tgtEl>
                                          <p:spTgt spid="4"/>
                                        </p:tgtEl>
                                        <p:attrNameLst>
                                          <p:attrName>style.visibility</p:attrName>
                                        </p:attrNameLst>
                                      </p:cBhvr>
                                      <p:to>
                                        <p:strVal val="visible"/>
                                      </p:to>
                                    </p:set>
                                    <p:animEffect transition="in" filter="wipe(up)">
                                      <p:cBhvr>
                                        <p:cTn id="125" dur="500"/>
                                        <p:tgtEl>
                                          <p:spTgt spid="4"/>
                                        </p:tgtEl>
                                      </p:cBhvr>
                                    </p:animEffect>
                                  </p:childTnLst>
                                </p:cTn>
                              </p:par>
                            </p:childTnLst>
                          </p:cTn>
                        </p:par>
                        <p:par>
                          <p:cTn id="126" fill="hold">
                            <p:stCondLst>
                              <p:cond delay="1000"/>
                            </p:stCondLst>
                            <p:childTnLst>
                              <p:par>
                                <p:cTn id="127" presetID="22" presetClass="entr" presetSubtype="1" fill="hold" grpId="0" nodeType="afterEffect">
                                  <p:stCondLst>
                                    <p:cond delay="0"/>
                                  </p:stCondLst>
                                  <p:childTnLst>
                                    <p:set>
                                      <p:cBhvr>
                                        <p:cTn id="128" dur="1" fill="hold">
                                          <p:stCondLst>
                                            <p:cond delay="0"/>
                                          </p:stCondLst>
                                        </p:cTn>
                                        <p:tgtEl>
                                          <p:spTgt spid="37"/>
                                        </p:tgtEl>
                                        <p:attrNameLst>
                                          <p:attrName>style.visibility</p:attrName>
                                        </p:attrNameLst>
                                      </p:cBhvr>
                                      <p:to>
                                        <p:strVal val="visible"/>
                                      </p:to>
                                    </p:set>
                                    <p:animEffect transition="in" filter="wipe(up)">
                                      <p:cBhvr>
                                        <p:cTn id="129" dur="500"/>
                                        <p:tgtEl>
                                          <p:spTgt spid="37"/>
                                        </p:tgtEl>
                                      </p:cBhvr>
                                    </p:animEffect>
                                  </p:childTnLst>
                                </p:cTn>
                              </p:par>
                            </p:childTnLst>
                          </p:cTn>
                        </p:par>
                        <p:par>
                          <p:cTn id="130" fill="hold">
                            <p:stCondLst>
                              <p:cond delay="1500"/>
                            </p:stCondLst>
                            <p:childTnLst>
                              <p:par>
                                <p:cTn id="131" presetID="22" presetClass="entr" presetSubtype="1" fill="hold" grpId="0" nodeType="afterEffect">
                                  <p:stCondLst>
                                    <p:cond delay="0"/>
                                  </p:stCondLst>
                                  <p:childTnLst>
                                    <p:set>
                                      <p:cBhvr>
                                        <p:cTn id="132" dur="1" fill="hold">
                                          <p:stCondLst>
                                            <p:cond delay="0"/>
                                          </p:stCondLst>
                                        </p:cTn>
                                        <p:tgtEl>
                                          <p:spTgt spid="40"/>
                                        </p:tgtEl>
                                        <p:attrNameLst>
                                          <p:attrName>style.visibility</p:attrName>
                                        </p:attrNameLst>
                                      </p:cBhvr>
                                      <p:to>
                                        <p:strVal val="visible"/>
                                      </p:to>
                                    </p:set>
                                    <p:animEffect transition="in" filter="wipe(up)">
                                      <p:cBhvr>
                                        <p:cTn id="133" dur="500"/>
                                        <p:tgtEl>
                                          <p:spTgt spid="40"/>
                                        </p:tgtEl>
                                      </p:cBhvr>
                                    </p:animEffect>
                                  </p:childTnLst>
                                </p:cTn>
                              </p:par>
                            </p:childTnLst>
                          </p:cTn>
                        </p:par>
                        <p:par>
                          <p:cTn id="134" fill="hold">
                            <p:stCondLst>
                              <p:cond delay="2000"/>
                            </p:stCondLst>
                            <p:childTnLst>
                              <p:par>
                                <p:cTn id="135" presetID="22" presetClass="entr" presetSubtype="1" fill="hold" grpId="0" nodeType="afterEffect">
                                  <p:stCondLst>
                                    <p:cond delay="0"/>
                                  </p:stCondLst>
                                  <p:childTnLst>
                                    <p:set>
                                      <p:cBhvr>
                                        <p:cTn id="136" dur="1" fill="hold">
                                          <p:stCondLst>
                                            <p:cond delay="0"/>
                                          </p:stCondLst>
                                        </p:cTn>
                                        <p:tgtEl>
                                          <p:spTgt spid="38"/>
                                        </p:tgtEl>
                                        <p:attrNameLst>
                                          <p:attrName>style.visibility</p:attrName>
                                        </p:attrNameLst>
                                      </p:cBhvr>
                                      <p:to>
                                        <p:strVal val="visible"/>
                                      </p:to>
                                    </p:set>
                                    <p:animEffect transition="in" filter="wipe(up)">
                                      <p:cBhvr>
                                        <p:cTn id="137" dur="500"/>
                                        <p:tgtEl>
                                          <p:spTgt spid="38"/>
                                        </p:tgtEl>
                                      </p:cBhvr>
                                    </p:animEffect>
                                  </p:childTnLst>
                                </p:cTn>
                              </p:par>
                            </p:childTnLst>
                          </p:cTn>
                        </p:par>
                        <p:par>
                          <p:cTn id="138" fill="hold">
                            <p:stCondLst>
                              <p:cond delay="2500"/>
                            </p:stCondLst>
                            <p:childTnLst>
                              <p:par>
                                <p:cTn id="139" presetID="22" presetClass="entr" presetSubtype="1" fill="hold" grpId="0" nodeType="afterEffect">
                                  <p:stCondLst>
                                    <p:cond delay="0"/>
                                  </p:stCondLst>
                                  <p:childTnLst>
                                    <p:set>
                                      <p:cBhvr>
                                        <p:cTn id="140" dur="1" fill="hold">
                                          <p:stCondLst>
                                            <p:cond delay="0"/>
                                          </p:stCondLst>
                                        </p:cTn>
                                        <p:tgtEl>
                                          <p:spTgt spid="41"/>
                                        </p:tgtEl>
                                        <p:attrNameLst>
                                          <p:attrName>style.visibility</p:attrName>
                                        </p:attrNameLst>
                                      </p:cBhvr>
                                      <p:to>
                                        <p:strVal val="visible"/>
                                      </p:to>
                                    </p:set>
                                    <p:animEffect transition="in" filter="wipe(up)">
                                      <p:cBhvr>
                                        <p:cTn id="141" dur="500"/>
                                        <p:tgtEl>
                                          <p:spTgt spid="41"/>
                                        </p:tgtEl>
                                      </p:cBhvr>
                                    </p:animEffect>
                                  </p:childTnLst>
                                </p:cTn>
                              </p:par>
                            </p:childTnLst>
                          </p:cTn>
                        </p:par>
                        <p:par>
                          <p:cTn id="142" fill="hold">
                            <p:stCondLst>
                              <p:cond delay="3000"/>
                            </p:stCondLst>
                            <p:childTnLst>
                              <p:par>
                                <p:cTn id="143" presetID="16" presetClass="entr" presetSubtype="21" fill="hold" grpId="0" nodeType="afterEffect">
                                  <p:stCondLst>
                                    <p:cond delay="0"/>
                                  </p:stCondLst>
                                  <p:childTnLst>
                                    <p:set>
                                      <p:cBhvr>
                                        <p:cTn id="144" dur="1" fill="hold">
                                          <p:stCondLst>
                                            <p:cond delay="0"/>
                                          </p:stCondLst>
                                        </p:cTn>
                                        <p:tgtEl>
                                          <p:spTgt spid="39"/>
                                        </p:tgtEl>
                                        <p:attrNameLst>
                                          <p:attrName>style.visibility</p:attrName>
                                        </p:attrNameLst>
                                      </p:cBhvr>
                                      <p:to>
                                        <p:strVal val="visible"/>
                                      </p:to>
                                    </p:set>
                                    <p:animEffect transition="in" filter="barn(inVertical)">
                                      <p:cBhvr>
                                        <p:cTn id="145" dur="500"/>
                                        <p:tgtEl>
                                          <p:spTgt spid="39"/>
                                        </p:tgtEl>
                                      </p:cBhvr>
                                    </p:animEffect>
                                  </p:childTnLst>
                                </p:cTn>
                              </p:par>
                            </p:childTnLst>
                          </p:cTn>
                        </p:par>
                        <p:par>
                          <p:cTn id="146" fill="hold">
                            <p:stCondLst>
                              <p:cond delay="3500"/>
                            </p:stCondLst>
                            <p:childTnLst>
                              <p:par>
                                <p:cTn id="147" presetID="16" presetClass="entr" presetSubtype="21" fill="hold" grpId="0" nodeType="afterEffect">
                                  <p:stCondLst>
                                    <p:cond delay="0"/>
                                  </p:stCondLst>
                                  <p:childTnLst>
                                    <p:set>
                                      <p:cBhvr>
                                        <p:cTn id="148" dur="1" fill="hold">
                                          <p:stCondLst>
                                            <p:cond delay="0"/>
                                          </p:stCondLst>
                                        </p:cTn>
                                        <p:tgtEl>
                                          <p:spTgt spid="25"/>
                                        </p:tgtEl>
                                        <p:attrNameLst>
                                          <p:attrName>style.visibility</p:attrName>
                                        </p:attrNameLst>
                                      </p:cBhvr>
                                      <p:to>
                                        <p:strVal val="visible"/>
                                      </p:to>
                                    </p:set>
                                    <p:animEffect transition="in" filter="barn(inVertical)">
                                      <p:cBhvr>
                                        <p:cTn id="149" dur="500"/>
                                        <p:tgtEl>
                                          <p:spTgt spid="25"/>
                                        </p:tgtEl>
                                      </p:cBhvr>
                                    </p:animEffect>
                                  </p:childTnLst>
                                </p:cTn>
                              </p:par>
                            </p:childTnLst>
                          </p:cTn>
                        </p:par>
                      </p:childTnLst>
                    </p:cTn>
                  </p:par>
                  <p:par>
                    <p:cTn id="150" fill="hold">
                      <p:stCondLst>
                        <p:cond delay="indefinite"/>
                      </p:stCondLst>
                      <p:childTnLst>
                        <p:par>
                          <p:cTn id="151" fill="hold">
                            <p:stCondLst>
                              <p:cond delay="0"/>
                            </p:stCondLst>
                            <p:childTnLst>
                              <p:par>
                                <p:cTn id="152" presetID="3" presetClass="emph" presetSubtype="2" fill="hold" grpId="1" nodeType="clickEffect">
                                  <p:stCondLst>
                                    <p:cond delay="0"/>
                                  </p:stCondLst>
                                  <p:childTnLst>
                                    <p:animClr clrSpc="rgb" dir="cw">
                                      <p:cBhvr override="childStyle">
                                        <p:cTn id="153" dur="2000" fill="hold"/>
                                        <p:tgtEl>
                                          <p:spTgt spid="19"/>
                                        </p:tgtEl>
                                        <p:attrNameLst>
                                          <p:attrName>style.color</p:attrName>
                                        </p:attrNameLst>
                                      </p:cBhvr>
                                      <p:to>
                                        <a:srgbClr val="FF0000"/>
                                      </p:to>
                                    </p:animClr>
                                  </p:childTnLst>
                                </p:cTn>
                              </p:par>
                              <p:par>
                                <p:cTn id="154" presetID="6" presetClass="emph" presetSubtype="0" fill="hold" grpId="2" nodeType="withEffect">
                                  <p:stCondLst>
                                    <p:cond delay="0"/>
                                  </p:stCondLst>
                                  <p:childTnLst>
                                    <p:animScale>
                                      <p:cBhvr>
                                        <p:cTn id="155" dur="2000" fill="hold"/>
                                        <p:tgtEl>
                                          <p:spTgt spid="1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1" grpId="0"/>
      <p:bldP spid="18" grpId="0"/>
      <p:bldP spid="5" grpId="0"/>
      <p:bldP spid="19" grpId="0"/>
      <p:bldP spid="19" grpId="1"/>
      <p:bldP spid="19" grpId="2"/>
      <p:bldP spid="20" grpId="0"/>
      <p:bldP spid="22" grpId="0"/>
      <p:bldP spid="23" grpId="0"/>
      <p:bldP spid="24" grpId="0"/>
      <p:bldP spid="26" grpId="0"/>
      <p:bldP spid="27" grpId="0"/>
      <p:bldP spid="28" grpId="0"/>
      <p:bldP spid="29" grpId="0"/>
      <p:bldP spid="30" grpId="0"/>
      <p:bldP spid="31" grpId="0"/>
      <p:bldP spid="32" grpId="0"/>
      <p:bldP spid="33" grpId="0"/>
      <p:bldP spid="34" grpId="0"/>
      <p:bldP spid="35" grpId="0"/>
      <p:bldP spid="36" grpId="0"/>
      <p:bldP spid="3" grpId="0" animBg="1"/>
      <p:bldP spid="25" grpId="0" animBg="1"/>
      <p:bldP spid="37" grpId="0" animBg="1"/>
      <p:bldP spid="38" grpId="0" animBg="1"/>
      <p:bldP spid="39" grpId="0" animBg="1"/>
      <p:bldP spid="4" grpId="0" animBg="1"/>
      <p:bldP spid="40" grpId="0" animBg="1"/>
      <p:bldP spid="4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2036" y="6648"/>
            <a:ext cx="8229600" cy="974080"/>
          </a:xfrm>
        </p:spPr>
        <p:txBody>
          <a:bodyPr/>
          <a:lstStyle/>
          <a:p>
            <a:r>
              <a:rPr kumimoji="1" lang="ja-JP" altLang="en-US" dirty="0" smtClean="0"/>
              <a:t>国民年金</a:t>
            </a:r>
            <a:endParaRPr kumimoji="1" lang="ja-JP" altLang="en-US" dirty="0"/>
          </a:p>
        </p:txBody>
      </p:sp>
      <p:sp>
        <p:nvSpPr>
          <p:cNvPr id="3" name="正方形/長方形 2"/>
          <p:cNvSpPr/>
          <p:nvPr/>
        </p:nvSpPr>
        <p:spPr>
          <a:xfrm>
            <a:off x="1199734" y="3440492"/>
            <a:ext cx="7632848"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t>１５，０２０円／月</a:t>
            </a:r>
            <a:endParaRPr kumimoji="1" lang="ja-JP" altLang="en-US" dirty="0"/>
          </a:p>
        </p:txBody>
      </p:sp>
      <p:sp>
        <p:nvSpPr>
          <p:cNvPr id="5" name="テキスト ボックス 4"/>
          <p:cNvSpPr txBox="1"/>
          <p:nvPr/>
        </p:nvSpPr>
        <p:spPr>
          <a:xfrm>
            <a:off x="24662" y="3935256"/>
            <a:ext cx="1403648" cy="369332"/>
          </a:xfrm>
          <a:prstGeom prst="rect">
            <a:avLst/>
          </a:prstGeom>
          <a:noFill/>
        </p:spPr>
        <p:txBody>
          <a:bodyPr wrap="square" rtlCol="0">
            <a:spAutoFit/>
          </a:bodyPr>
          <a:lstStyle/>
          <a:p>
            <a:r>
              <a:rPr kumimoji="1" lang="ja-JP" altLang="en-US" b="1" dirty="0" smtClean="0"/>
              <a:t>国民年金</a:t>
            </a:r>
            <a:endParaRPr kumimoji="1" lang="ja-JP" altLang="en-US" b="1" dirty="0"/>
          </a:p>
        </p:txBody>
      </p:sp>
      <p:cxnSp>
        <p:nvCxnSpPr>
          <p:cNvPr id="7" name="直線コネクタ 6"/>
          <p:cNvCxnSpPr/>
          <p:nvPr/>
        </p:nvCxnSpPr>
        <p:spPr>
          <a:xfrm>
            <a:off x="3059832" y="1712300"/>
            <a:ext cx="0" cy="3312368"/>
          </a:xfrm>
          <a:prstGeom prst="line">
            <a:avLst/>
          </a:prstGeom>
          <a:ln w="15875">
            <a:prstDash val="dash"/>
          </a:ln>
        </p:spPr>
        <p:style>
          <a:lnRef idx="1">
            <a:schemeClr val="accent2"/>
          </a:lnRef>
          <a:fillRef idx="0">
            <a:schemeClr val="accent2"/>
          </a:fillRef>
          <a:effectRef idx="0">
            <a:schemeClr val="accent2"/>
          </a:effectRef>
          <a:fontRef idx="minor">
            <a:schemeClr val="tx1"/>
          </a:fontRef>
        </p:style>
      </p:cxnSp>
      <p:cxnSp>
        <p:nvCxnSpPr>
          <p:cNvPr id="10" name="直線コネクタ 9"/>
          <p:cNvCxnSpPr/>
          <p:nvPr/>
        </p:nvCxnSpPr>
        <p:spPr>
          <a:xfrm>
            <a:off x="5088166" y="1712300"/>
            <a:ext cx="0" cy="3312368"/>
          </a:xfrm>
          <a:prstGeom prst="line">
            <a:avLst/>
          </a:prstGeom>
          <a:ln w="15875">
            <a:prstDash val="dash"/>
          </a:ln>
        </p:spPr>
        <p:style>
          <a:lnRef idx="1">
            <a:schemeClr val="accent2"/>
          </a:lnRef>
          <a:fillRef idx="0">
            <a:schemeClr val="accent2"/>
          </a:fillRef>
          <a:effectRef idx="0">
            <a:schemeClr val="accent2"/>
          </a:effectRef>
          <a:fontRef idx="minor">
            <a:schemeClr val="tx1"/>
          </a:fontRef>
        </p:style>
      </p:cxnSp>
      <p:sp>
        <p:nvSpPr>
          <p:cNvPr id="11" name="テキスト ボックス 10"/>
          <p:cNvSpPr txBox="1"/>
          <p:nvPr/>
        </p:nvSpPr>
        <p:spPr>
          <a:xfrm>
            <a:off x="1631782" y="4736636"/>
            <a:ext cx="1138406" cy="400110"/>
          </a:xfrm>
          <a:prstGeom prst="rect">
            <a:avLst/>
          </a:prstGeom>
          <a:noFill/>
        </p:spPr>
        <p:txBody>
          <a:bodyPr wrap="square" rtlCol="0">
            <a:spAutoFit/>
          </a:bodyPr>
          <a:lstStyle/>
          <a:p>
            <a:r>
              <a:rPr kumimoji="1" lang="ja-JP" altLang="en-US" sz="2000" b="1" dirty="0" smtClean="0"/>
              <a:t>自営業</a:t>
            </a:r>
            <a:endParaRPr kumimoji="1" lang="ja-JP" altLang="en-US" sz="2000" b="1" dirty="0"/>
          </a:p>
        </p:txBody>
      </p:sp>
      <p:sp>
        <p:nvSpPr>
          <p:cNvPr id="12" name="テキスト ボックス 11"/>
          <p:cNvSpPr txBox="1"/>
          <p:nvPr/>
        </p:nvSpPr>
        <p:spPr>
          <a:xfrm>
            <a:off x="3338453" y="4736636"/>
            <a:ext cx="1709936" cy="400110"/>
          </a:xfrm>
          <a:prstGeom prst="rect">
            <a:avLst/>
          </a:prstGeom>
          <a:noFill/>
        </p:spPr>
        <p:txBody>
          <a:bodyPr wrap="square" rtlCol="0">
            <a:spAutoFit/>
          </a:bodyPr>
          <a:lstStyle/>
          <a:p>
            <a:r>
              <a:rPr kumimoji="1" lang="ja-JP" altLang="en-US" sz="2000" b="1" dirty="0" smtClean="0"/>
              <a:t>民間の会社</a:t>
            </a:r>
            <a:endParaRPr kumimoji="1" lang="ja-JP" altLang="en-US" sz="2000" b="1" dirty="0"/>
          </a:p>
        </p:txBody>
      </p:sp>
      <p:sp>
        <p:nvSpPr>
          <p:cNvPr id="13" name="テキスト ボックス 12"/>
          <p:cNvSpPr txBox="1"/>
          <p:nvPr/>
        </p:nvSpPr>
        <p:spPr>
          <a:xfrm>
            <a:off x="5526093" y="4736636"/>
            <a:ext cx="1140370" cy="400110"/>
          </a:xfrm>
          <a:prstGeom prst="rect">
            <a:avLst/>
          </a:prstGeom>
          <a:noFill/>
        </p:spPr>
        <p:txBody>
          <a:bodyPr wrap="square" rtlCol="0">
            <a:spAutoFit/>
          </a:bodyPr>
          <a:lstStyle/>
          <a:p>
            <a:r>
              <a:rPr kumimoji="1" lang="ja-JP" altLang="en-US" sz="2000" b="1" dirty="0" smtClean="0"/>
              <a:t>公務員</a:t>
            </a:r>
            <a:endParaRPr kumimoji="1" lang="ja-JP" altLang="en-US" sz="2000" b="1" dirty="0"/>
          </a:p>
        </p:txBody>
      </p:sp>
      <p:sp>
        <p:nvSpPr>
          <p:cNvPr id="8" name="正方形/長方形 7"/>
          <p:cNvSpPr/>
          <p:nvPr/>
        </p:nvSpPr>
        <p:spPr>
          <a:xfrm>
            <a:off x="3071942" y="2576396"/>
            <a:ext cx="2016224" cy="21602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endParaRPr kumimoji="1" lang="en-US" altLang="ja-JP" sz="2400" dirty="0" smtClean="0">
              <a:solidFill>
                <a:schemeClr val="tx1"/>
              </a:solidFill>
            </a:endParaRPr>
          </a:p>
          <a:p>
            <a:pPr algn="ctr"/>
            <a:r>
              <a:rPr kumimoji="1" lang="ja-JP" altLang="en-US" sz="2400" dirty="0" smtClean="0">
                <a:solidFill>
                  <a:schemeClr val="tx1"/>
                </a:solidFill>
              </a:rPr>
              <a:t>厚生年金</a:t>
            </a:r>
            <a:endParaRPr kumimoji="1" lang="en-US" altLang="ja-JP" sz="2400" dirty="0" smtClean="0">
              <a:solidFill>
                <a:schemeClr val="tx1"/>
              </a:solidFill>
            </a:endParaRPr>
          </a:p>
          <a:p>
            <a:pPr algn="ctr"/>
            <a:r>
              <a:rPr lang="ja-JP" altLang="en-US" sz="2400" dirty="0">
                <a:solidFill>
                  <a:schemeClr val="tx1"/>
                </a:solidFill>
              </a:rPr>
              <a:t>給料</a:t>
            </a:r>
            <a:r>
              <a:rPr lang="ja-JP" altLang="en-US" sz="2400" dirty="0" smtClean="0">
                <a:solidFill>
                  <a:schemeClr val="tx1"/>
                </a:solidFill>
              </a:rPr>
              <a:t>天引</a:t>
            </a:r>
            <a:endParaRPr kumimoji="1" lang="ja-JP" altLang="en-US" sz="2400" dirty="0">
              <a:solidFill>
                <a:schemeClr val="tx1"/>
              </a:solidFill>
            </a:endParaRPr>
          </a:p>
        </p:txBody>
      </p:sp>
      <p:sp>
        <p:nvSpPr>
          <p:cNvPr id="16" name="正方形/長方形 15"/>
          <p:cNvSpPr/>
          <p:nvPr/>
        </p:nvSpPr>
        <p:spPr>
          <a:xfrm>
            <a:off x="5088166" y="2576396"/>
            <a:ext cx="2016224" cy="21602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endParaRPr kumimoji="1" lang="en-US" altLang="ja-JP" sz="2400" dirty="0" smtClean="0">
              <a:solidFill>
                <a:schemeClr val="tx1"/>
              </a:solidFill>
            </a:endParaRPr>
          </a:p>
          <a:p>
            <a:pPr algn="ctr"/>
            <a:r>
              <a:rPr lang="ja-JP" altLang="en-US" sz="2400" dirty="0">
                <a:solidFill>
                  <a:schemeClr val="tx1"/>
                </a:solidFill>
              </a:rPr>
              <a:t>共済</a:t>
            </a:r>
            <a:r>
              <a:rPr lang="ja-JP" altLang="en-US" sz="2400" dirty="0" smtClean="0">
                <a:solidFill>
                  <a:schemeClr val="tx1"/>
                </a:solidFill>
              </a:rPr>
              <a:t>組合年金</a:t>
            </a:r>
            <a:endParaRPr lang="en-US" altLang="ja-JP" sz="2400" dirty="0" smtClean="0">
              <a:solidFill>
                <a:schemeClr val="tx1"/>
              </a:solidFill>
            </a:endParaRPr>
          </a:p>
          <a:p>
            <a:pPr algn="ctr"/>
            <a:r>
              <a:rPr lang="ja-JP" altLang="en-US" sz="2400" dirty="0">
                <a:solidFill>
                  <a:schemeClr val="tx1"/>
                </a:solidFill>
              </a:rPr>
              <a:t>給料天引</a:t>
            </a:r>
            <a:endParaRPr kumimoji="1" lang="ja-JP" altLang="en-US" sz="2400" dirty="0">
              <a:solidFill>
                <a:schemeClr val="tx1"/>
              </a:solidFill>
            </a:endParaRPr>
          </a:p>
        </p:txBody>
      </p:sp>
      <p:cxnSp>
        <p:nvCxnSpPr>
          <p:cNvPr id="17" name="直線コネクタ 16"/>
          <p:cNvCxnSpPr/>
          <p:nvPr/>
        </p:nvCxnSpPr>
        <p:spPr>
          <a:xfrm>
            <a:off x="7087994" y="1712300"/>
            <a:ext cx="0" cy="3312368"/>
          </a:xfrm>
          <a:prstGeom prst="line">
            <a:avLst/>
          </a:prstGeom>
          <a:ln w="15875">
            <a:prstDash val="dash"/>
          </a:ln>
        </p:spPr>
        <p:style>
          <a:lnRef idx="1">
            <a:schemeClr val="accent2"/>
          </a:lnRef>
          <a:fillRef idx="0">
            <a:schemeClr val="accent2"/>
          </a:fillRef>
          <a:effectRef idx="0">
            <a:schemeClr val="accent2"/>
          </a:effectRef>
          <a:fontRef idx="minor">
            <a:schemeClr val="tx1"/>
          </a:fontRef>
        </p:style>
      </p:cxnSp>
      <p:sp>
        <p:nvSpPr>
          <p:cNvPr id="18" name="正方形/長方形 17"/>
          <p:cNvSpPr/>
          <p:nvPr/>
        </p:nvSpPr>
        <p:spPr>
          <a:xfrm>
            <a:off x="3071942" y="3440492"/>
            <a:ext cx="2016224" cy="1296144"/>
          </a:xfrm>
          <a:prstGeom prst="rect">
            <a:avLst/>
          </a:prstGeom>
          <a:solidFill>
            <a:srgbClr val="4F81BD">
              <a:alpha val="6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国民年金</a:t>
            </a:r>
            <a:endParaRPr kumimoji="1" lang="en-US" altLang="ja-JP" dirty="0" smtClean="0"/>
          </a:p>
          <a:p>
            <a:pPr algn="ctr"/>
            <a:r>
              <a:rPr kumimoji="1" lang="ja-JP" altLang="en-US" dirty="0" smtClean="0"/>
              <a:t>に割り当てられる</a:t>
            </a:r>
            <a:endParaRPr kumimoji="1" lang="ja-JP" altLang="en-US" dirty="0"/>
          </a:p>
        </p:txBody>
      </p:sp>
      <p:sp>
        <p:nvSpPr>
          <p:cNvPr id="20" name="テキスト ボックス 19"/>
          <p:cNvSpPr txBox="1"/>
          <p:nvPr/>
        </p:nvSpPr>
        <p:spPr>
          <a:xfrm>
            <a:off x="7104390" y="4765370"/>
            <a:ext cx="1860098" cy="707886"/>
          </a:xfrm>
          <a:prstGeom prst="rect">
            <a:avLst/>
          </a:prstGeom>
          <a:noFill/>
        </p:spPr>
        <p:txBody>
          <a:bodyPr wrap="square" rtlCol="0">
            <a:spAutoFit/>
          </a:bodyPr>
          <a:lstStyle/>
          <a:p>
            <a:r>
              <a:rPr lang="ja-JP" altLang="en-US" sz="2000" b="1" dirty="0"/>
              <a:t>第</a:t>
            </a:r>
            <a:r>
              <a:rPr lang="en-US" altLang="ja-JP" sz="2000" b="1" dirty="0"/>
              <a:t>2</a:t>
            </a:r>
            <a:r>
              <a:rPr lang="ja-JP" altLang="en-US" sz="2000" b="1" dirty="0" smtClean="0"/>
              <a:t>号被保険者の扶養配偶者</a:t>
            </a:r>
            <a:endParaRPr kumimoji="1" lang="ja-JP" altLang="en-US" sz="2000" b="1" dirty="0"/>
          </a:p>
        </p:txBody>
      </p:sp>
      <p:sp>
        <p:nvSpPr>
          <p:cNvPr id="9" name="左右矢印 8"/>
          <p:cNvSpPr/>
          <p:nvPr/>
        </p:nvSpPr>
        <p:spPr>
          <a:xfrm>
            <a:off x="1199734" y="5456716"/>
            <a:ext cx="1860098" cy="504056"/>
          </a:xfrm>
          <a:prstGeom prst="leftRightArrow">
            <a:avLst>
              <a:gd name="adj1" fmla="val 75196"/>
              <a:gd name="adj2" fmla="val 34883"/>
            </a:avLst>
          </a:prstGeom>
        </p:spPr>
        <p:style>
          <a:lnRef idx="2">
            <a:schemeClr val="accent6"/>
          </a:lnRef>
          <a:fillRef idx="1">
            <a:schemeClr val="lt1"/>
          </a:fillRef>
          <a:effectRef idx="0">
            <a:schemeClr val="accent6"/>
          </a:effectRef>
          <a:fontRef idx="minor">
            <a:schemeClr val="dk1"/>
          </a:fontRef>
        </p:style>
        <p:txBody>
          <a:bodyPr lIns="0" rIns="0" rtlCol="0" anchor="ctr"/>
          <a:lstStyle/>
          <a:p>
            <a:pPr algn="ctr"/>
            <a:r>
              <a:rPr kumimoji="1" lang="ja-JP" altLang="en-US" dirty="0" smtClean="0"/>
              <a:t>第</a:t>
            </a:r>
            <a:r>
              <a:rPr kumimoji="1" lang="en-US" altLang="ja-JP" dirty="0" smtClean="0"/>
              <a:t>1</a:t>
            </a:r>
            <a:r>
              <a:rPr kumimoji="1" lang="ja-JP" altLang="en-US" dirty="0" smtClean="0"/>
              <a:t>号被保険者</a:t>
            </a:r>
            <a:endParaRPr kumimoji="1" lang="ja-JP" altLang="en-US" dirty="0"/>
          </a:p>
        </p:txBody>
      </p:sp>
      <p:sp>
        <p:nvSpPr>
          <p:cNvPr id="22" name="左右矢印 21"/>
          <p:cNvSpPr/>
          <p:nvPr/>
        </p:nvSpPr>
        <p:spPr>
          <a:xfrm>
            <a:off x="3059832" y="5456716"/>
            <a:ext cx="4028162" cy="504056"/>
          </a:xfrm>
          <a:prstGeom prst="leftRightArrow">
            <a:avLst>
              <a:gd name="adj1" fmla="val 75196"/>
              <a:gd name="adj2" fmla="val 34883"/>
            </a:avLst>
          </a:prstGeom>
        </p:spPr>
        <p:style>
          <a:lnRef idx="2">
            <a:schemeClr val="accent6"/>
          </a:lnRef>
          <a:fillRef idx="1">
            <a:schemeClr val="lt1"/>
          </a:fillRef>
          <a:effectRef idx="0">
            <a:schemeClr val="accent6"/>
          </a:effectRef>
          <a:fontRef idx="minor">
            <a:schemeClr val="dk1"/>
          </a:fontRef>
        </p:style>
        <p:txBody>
          <a:bodyPr lIns="0" rIns="0" rtlCol="0" anchor="ctr"/>
          <a:lstStyle/>
          <a:p>
            <a:pPr algn="ctr"/>
            <a:r>
              <a:rPr kumimoji="1" lang="ja-JP" altLang="en-US" dirty="0" smtClean="0"/>
              <a:t>第</a:t>
            </a:r>
            <a:r>
              <a:rPr lang="ja-JP" altLang="en-US" b="1" dirty="0"/>
              <a:t>２</a:t>
            </a:r>
            <a:r>
              <a:rPr kumimoji="1" lang="ja-JP" altLang="en-US" dirty="0" smtClean="0"/>
              <a:t>号被保険者</a:t>
            </a:r>
            <a:endParaRPr kumimoji="1" lang="ja-JP" altLang="en-US" dirty="0"/>
          </a:p>
        </p:txBody>
      </p:sp>
      <p:sp>
        <p:nvSpPr>
          <p:cNvPr id="23" name="左右矢印 22"/>
          <p:cNvSpPr/>
          <p:nvPr/>
        </p:nvSpPr>
        <p:spPr>
          <a:xfrm>
            <a:off x="7104390" y="5456716"/>
            <a:ext cx="1728192" cy="504056"/>
          </a:xfrm>
          <a:prstGeom prst="leftRightArrow">
            <a:avLst>
              <a:gd name="adj1" fmla="val 75196"/>
              <a:gd name="adj2" fmla="val 34883"/>
            </a:avLst>
          </a:prstGeom>
        </p:spPr>
        <p:style>
          <a:lnRef idx="2">
            <a:schemeClr val="accent6"/>
          </a:lnRef>
          <a:fillRef idx="1">
            <a:schemeClr val="lt1"/>
          </a:fillRef>
          <a:effectRef idx="0">
            <a:schemeClr val="accent6"/>
          </a:effectRef>
          <a:fontRef idx="minor">
            <a:schemeClr val="dk1"/>
          </a:fontRef>
        </p:style>
        <p:txBody>
          <a:bodyPr lIns="0" rIns="0" rtlCol="0" anchor="ctr"/>
          <a:lstStyle/>
          <a:p>
            <a:pPr algn="ctr"/>
            <a:r>
              <a:rPr kumimoji="1" lang="ja-JP" altLang="en-US" sz="1600" dirty="0" smtClean="0"/>
              <a:t>第</a:t>
            </a:r>
            <a:r>
              <a:rPr kumimoji="1" lang="en-US" altLang="ja-JP" sz="1600" dirty="0" smtClean="0"/>
              <a:t>3</a:t>
            </a:r>
            <a:r>
              <a:rPr kumimoji="1" lang="ja-JP" altLang="en-US" sz="1600" dirty="0" smtClean="0"/>
              <a:t>号被保険者</a:t>
            </a:r>
            <a:endParaRPr kumimoji="1" lang="ja-JP" altLang="en-US" sz="1600" dirty="0"/>
          </a:p>
        </p:txBody>
      </p:sp>
      <p:sp>
        <p:nvSpPr>
          <p:cNvPr id="24" name="正方形/長方形 23"/>
          <p:cNvSpPr/>
          <p:nvPr/>
        </p:nvSpPr>
        <p:spPr>
          <a:xfrm>
            <a:off x="5088166" y="3440492"/>
            <a:ext cx="2016224" cy="1296144"/>
          </a:xfrm>
          <a:prstGeom prst="rect">
            <a:avLst/>
          </a:prstGeom>
          <a:solidFill>
            <a:srgbClr val="4F81BD">
              <a:alpha val="6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国民年金</a:t>
            </a:r>
            <a:endParaRPr kumimoji="1" lang="en-US" altLang="ja-JP" dirty="0" smtClean="0"/>
          </a:p>
          <a:p>
            <a:pPr algn="ctr"/>
            <a:r>
              <a:rPr kumimoji="1" lang="ja-JP" altLang="en-US" dirty="0" smtClean="0"/>
              <a:t>に割り当てられる</a:t>
            </a:r>
            <a:endParaRPr kumimoji="1" lang="ja-JP" altLang="en-US" dirty="0"/>
          </a:p>
        </p:txBody>
      </p:sp>
      <p:sp>
        <p:nvSpPr>
          <p:cNvPr id="14" name="角丸四角形 13"/>
          <p:cNvSpPr/>
          <p:nvPr/>
        </p:nvSpPr>
        <p:spPr>
          <a:xfrm>
            <a:off x="1199734" y="2139948"/>
            <a:ext cx="1872208" cy="4009464"/>
          </a:xfrm>
          <a:prstGeom prst="roundRect">
            <a:avLst>
              <a:gd name="adj" fmla="val 7849"/>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6" name="角丸四角形 25"/>
          <p:cNvSpPr/>
          <p:nvPr/>
        </p:nvSpPr>
        <p:spPr>
          <a:xfrm>
            <a:off x="3071942" y="2139948"/>
            <a:ext cx="4032448" cy="4009464"/>
          </a:xfrm>
          <a:prstGeom prst="roundRect">
            <a:avLst>
              <a:gd name="adj" fmla="val 3755"/>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7" name="角丸四角形 26"/>
          <p:cNvSpPr/>
          <p:nvPr/>
        </p:nvSpPr>
        <p:spPr>
          <a:xfrm>
            <a:off x="7123266" y="2144348"/>
            <a:ext cx="1728192" cy="4009464"/>
          </a:xfrm>
          <a:prstGeom prst="roundRect">
            <a:avLst>
              <a:gd name="adj" fmla="val 7849"/>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3187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up)">
                                      <p:cBhvr>
                                        <p:cTn id="19" dur="500"/>
                                        <p:tgtEl>
                                          <p:spTgt spid="26"/>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up)">
                                      <p:cBhvr>
                                        <p:cTn id="23" dur="500"/>
                                        <p:tgtEl>
                                          <p:spTgt spid="22"/>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childTnLst>
                          </p:cTn>
                        </p:par>
                        <p:par>
                          <p:cTn id="28" fill="hold">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arn(inVertical)">
                                      <p:cBhvr>
                                        <p:cTn id="31" dur="500"/>
                                        <p:tgtEl>
                                          <p:spTgt spid="13"/>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up)">
                                      <p:cBhvr>
                                        <p:cTn id="35" dur="500"/>
                                        <p:tgtEl>
                                          <p:spTgt spid="27"/>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up)">
                                      <p:cBhvr>
                                        <p:cTn id="39" dur="500"/>
                                        <p:tgtEl>
                                          <p:spTgt spid="23"/>
                                        </p:tgtEl>
                                      </p:cBhvr>
                                    </p:animEffect>
                                  </p:childTnLst>
                                </p:cTn>
                              </p:par>
                            </p:childTnLst>
                          </p:cTn>
                        </p:par>
                        <p:par>
                          <p:cTn id="40" fill="hold">
                            <p:stCondLst>
                              <p:cond delay="4500"/>
                            </p:stCondLst>
                            <p:childTnLst>
                              <p:par>
                                <p:cTn id="41" presetID="16" presetClass="entr" presetSubtype="21"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barn(inVertical)">
                                      <p:cBhvr>
                                        <p:cTn id="43" dur="500"/>
                                        <p:tgtEl>
                                          <p:spTgt spid="20"/>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wipe(down)">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5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down)">
                                      <p:cBhvr>
                                        <p:cTn id="58" dur="500"/>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8" grpId="0" animBg="1"/>
      <p:bldP spid="16" grpId="0" animBg="1"/>
      <p:bldP spid="18" grpId="0" animBg="1"/>
      <p:bldP spid="20" grpId="0"/>
      <p:bldP spid="9" grpId="0" animBg="1"/>
      <p:bldP spid="22" grpId="0" animBg="1"/>
      <p:bldP spid="23" grpId="0" animBg="1"/>
      <p:bldP spid="24" grpId="0" animBg="1"/>
      <p:bldP spid="14" grpId="0" animBg="1"/>
      <p:bldP spid="26" grpId="0" animBg="1"/>
      <p:bldP spid="2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2036" y="6648"/>
            <a:ext cx="8229600" cy="974080"/>
          </a:xfrm>
        </p:spPr>
        <p:txBody>
          <a:bodyPr/>
          <a:lstStyle/>
          <a:p>
            <a:r>
              <a:rPr kumimoji="1" lang="ja-JP" altLang="en-US" dirty="0" smtClean="0"/>
              <a:t>国民年金</a:t>
            </a:r>
            <a:endParaRPr kumimoji="1" lang="ja-JP" altLang="en-US" dirty="0"/>
          </a:p>
        </p:txBody>
      </p:sp>
      <p:grpSp>
        <p:nvGrpSpPr>
          <p:cNvPr id="6" name="グループ化 5"/>
          <p:cNvGrpSpPr/>
          <p:nvPr/>
        </p:nvGrpSpPr>
        <p:grpSpPr>
          <a:xfrm>
            <a:off x="24662" y="1712300"/>
            <a:ext cx="8939826" cy="4441512"/>
            <a:chOff x="24662" y="1712300"/>
            <a:chExt cx="8939826" cy="4441512"/>
          </a:xfrm>
        </p:grpSpPr>
        <p:sp>
          <p:nvSpPr>
            <p:cNvPr id="3" name="正方形/長方形 2"/>
            <p:cNvSpPr/>
            <p:nvPr/>
          </p:nvSpPr>
          <p:spPr>
            <a:xfrm>
              <a:off x="1199734" y="3440492"/>
              <a:ext cx="7632848"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t>１５，０２０円／月</a:t>
              </a:r>
              <a:endParaRPr kumimoji="1" lang="ja-JP" altLang="en-US" dirty="0"/>
            </a:p>
          </p:txBody>
        </p:sp>
        <p:sp>
          <p:nvSpPr>
            <p:cNvPr id="5" name="テキスト ボックス 4"/>
            <p:cNvSpPr txBox="1"/>
            <p:nvPr/>
          </p:nvSpPr>
          <p:spPr>
            <a:xfrm>
              <a:off x="24662" y="3935256"/>
              <a:ext cx="1403648" cy="369332"/>
            </a:xfrm>
            <a:prstGeom prst="rect">
              <a:avLst/>
            </a:prstGeom>
            <a:noFill/>
          </p:spPr>
          <p:txBody>
            <a:bodyPr wrap="square" rtlCol="0">
              <a:spAutoFit/>
            </a:bodyPr>
            <a:lstStyle/>
            <a:p>
              <a:r>
                <a:rPr kumimoji="1" lang="ja-JP" altLang="en-US" b="1" dirty="0" smtClean="0"/>
                <a:t>国民年金</a:t>
              </a:r>
              <a:endParaRPr kumimoji="1" lang="ja-JP" altLang="en-US" b="1" dirty="0"/>
            </a:p>
          </p:txBody>
        </p:sp>
        <p:cxnSp>
          <p:nvCxnSpPr>
            <p:cNvPr id="7" name="直線コネクタ 6"/>
            <p:cNvCxnSpPr/>
            <p:nvPr/>
          </p:nvCxnSpPr>
          <p:spPr>
            <a:xfrm>
              <a:off x="3059832" y="1712300"/>
              <a:ext cx="0" cy="3312368"/>
            </a:xfrm>
            <a:prstGeom prst="line">
              <a:avLst/>
            </a:prstGeom>
            <a:ln w="15875">
              <a:prstDash val="dash"/>
            </a:ln>
          </p:spPr>
          <p:style>
            <a:lnRef idx="1">
              <a:schemeClr val="accent2"/>
            </a:lnRef>
            <a:fillRef idx="0">
              <a:schemeClr val="accent2"/>
            </a:fillRef>
            <a:effectRef idx="0">
              <a:schemeClr val="accent2"/>
            </a:effectRef>
            <a:fontRef idx="minor">
              <a:schemeClr val="tx1"/>
            </a:fontRef>
          </p:style>
        </p:cxnSp>
        <p:cxnSp>
          <p:nvCxnSpPr>
            <p:cNvPr id="10" name="直線コネクタ 9"/>
            <p:cNvCxnSpPr/>
            <p:nvPr/>
          </p:nvCxnSpPr>
          <p:spPr>
            <a:xfrm>
              <a:off x="5088166" y="1712300"/>
              <a:ext cx="0" cy="3312368"/>
            </a:xfrm>
            <a:prstGeom prst="line">
              <a:avLst/>
            </a:prstGeom>
            <a:ln w="15875">
              <a:prstDash val="dash"/>
            </a:ln>
          </p:spPr>
          <p:style>
            <a:lnRef idx="1">
              <a:schemeClr val="accent2"/>
            </a:lnRef>
            <a:fillRef idx="0">
              <a:schemeClr val="accent2"/>
            </a:fillRef>
            <a:effectRef idx="0">
              <a:schemeClr val="accent2"/>
            </a:effectRef>
            <a:fontRef idx="minor">
              <a:schemeClr val="tx1"/>
            </a:fontRef>
          </p:style>
        </p:cxnSp>
        <p:sp>
          <p:nvSpPr>
            <p:cNvPr id="11" name="テキスト ボックス 10"/>
            <p:cNvSpPr txBox="1"/>
            <p:nvPr/>
          </p:nvSpPr>
          <p:spPr>
            <a:xfrm>
              <a:off x="1631782" y="4736636"/>
              <a:ext cx="1138406" cy="400110"/>
            </a:xfrm>
            <a:prstGeom prst="rect">
              <a:avLst/>
            </a:prstGeom>
            <a:noFill/>
          </p:spPr>
          <p:txBody>
            <a:bodyPr wrap="square" rtlCol="0">
              <a:spAutoFit/>
            </a:bodyPr>
            <a:lstStyle/>
            <a:p>
              <a:r>
                <a:rPr kumimoji="1" lang="ja-JP" altLang="en-US" sz="2000" b="1" dirty="0" smtClean="0"/>
                <a:t>自営業</a:t>
              </a:r>
              <a:endParaRPr kumimoji="1" lang="ja-JP" altLang="en-US" sz="2000" b="1" dirty="0"/>
            </a:p>
          </p:txBody>
        </p:sp>
        <p:sp>
          <p:nvSpPr>
            <p:cNvPr id="12" name="テキスト ボックス 11"/>
            <p:cNvSpPr txBox="1"/>
            <p:nvPr/>
          </p:nvSpPr>
          <p:spPr>
            <a:xfrm>
              <a:off x="3338453" y="4736636"/>
              <a:ext cx="1709936" cy="400110"/>
            </a:xfrm>
            <a:prstGeom prst="rect">
              <a:avLst/>
            </a:prstGeom>
            <a:noFill/>
          </p:spPr>
          <p:txBody>
            <a:bodyPr wrap="square" rtlCol="0">
              <a:spAutoFit/>
            </a:bodyPr>
            <a:lstStyle/>
            <a:p>
              <a:r>
                <a:rPr kumimoji="1" lang="ja-JP" altLang="en-US" sz="2000" b="1" dirty="0" smtClean="0"/>
                <a:t>民間の会社</a:t>
              </a:r>
              <a:endParaRPr kumimoji="1" lang="ja-JP" altLang="en-US" sz="2000" b="1" dirty="0"/>
            </a:p>
          </p:txBody>
        </p:sp>
        <p:sp>
          <p:nvSpPr>
            <p:cNvPr id="13" name="テキスト ボックス 12"/>
            <p:cNvSpPr txBox="1"/>
            <p:nvPr/>
          </p:nvSpPr>
          <p:spPr>
            <a:xfrm>
              <a:off x="5526093" y="4736636"/>
              <a:ext cx="1140370" cy="400110"/>
            </a:xfrm>
            <a:prstGeom prst="rect">
              <a:avLst/>
            </a:prstGeom>
            <a:noFill/>
          </p:spPr>
          <p:txBody>
            <a:bodyPr wrap="square" rtlCol="0">
              <a:spAutoFit/>
            </a:bodyPr>
            <a:lstStyle/>
            <a:p>
              <a:r>
                <a:rPr kumimoji="1" lang="ja-JP" altLang="en-US" sz="2000" b="1" dirty="0" smtClean="0"/>
                <a:t>公務員</a:t>
              </a:r>
              <a:endParaRPr kumimoji="1" lang="ja-JP" altLang="en-US" sz="2000" b="1" dirty="0"/>
            </a:p>
          </p:txBody>
        </p:sp>
        <p:sp>
          <p:nvSpPr>
            <p:cNvPr id="8" name="正方形/長方形 7"/>
            <p:cNvSpPr/>
            <p:nvPr/>
          </p:nvSpPr>
          <p:spPr>
            <a:xfrm>
              <a:off x="3071942" y="2576396"/>
              <a:ext cx="2016224" cy="21602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endParaRPr kumimoji="1" lang="en-US" altLang="ja-JP" sz="2400" dirty="0" smtClean="0">
                <a:solidFill>
                  <a:schemeClr val="tx1"/>
                </a:solidFill>
              </a:endParaRPr>
            </a:p>
            <a:p>
              <a:pPr algn="ctr"/>
              <a:r>
                <a:rPr kumimoji="1" lang="ja-JP" altLang="en-US" sz="2400" dirty="0" smtClean="0">
                  <a:solidFill>
                    <a:schemeClr val="tx1"/>
                  </a:solidFill>
                </a:rPr>
                <a:t>厚生年金</a:t>
              </a:r>
              <a:endParaRPr kumimoji="1" lang="en-US" altLang="ja-JP" sz="2400" dirty="0" smtClean="0">
                <a:solidFill>
                  <a:schemeClr val="tx1"/>
                </a:solidFill>
              </a:endParaRPr>
            </a:p>
            <a:p>
              <a:pPr algn="ctr"/>
              <a:r>
                <a:rPr lang="ja-JP" altLang="en-US" sz="2400" dirty="0">
                  <a:solidFill>
                    <a:schemeClr val="tx1"/>
                  </a:solidFill>
                </a:rPr>
                <a:t>給料</a:t>
              </a:r>
              <a:r>
                <a:rPr lang="ja-JP" altLang="en-US" sz="2400" dirty="0" smtClean="0">
                  <a:solidFill>
                    <a:schemeClr val="tx1"/>
                  </a:solidFill>
                </a:rPr>
                <a:t>天引</a:t>
              </a:r>
              <a:endParaRPr kumimoji="1" lang="ja-JP" altLang="en-US" sz="2400" dirty="0">
                <a:solidFill>
                  <a:schemeClr val="tx1"/>
                </a:solidFill>
              </a:endParaRPr>
            </a:p>
          </p:txBody>
        </p:sp>
        <p:sp>
          <p:nvSpPr>
            <p:cNvPr id="16" name="正方形/長方形 15"/>
            <p:cNvSpPr/>
            <p:nvPr/>
          </p:nvSpPr>
          <p:spPr>
            <a:xfrm>
              <a:off x="5088166" y="2576396"/>
              <a:ext cx="2016224" cy="21602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endParaRPr kumimoji="1" lang="en-US" altLang="ja-JP" sz="2400" dirty="0" smtClean="0">
                <a:solidFill>
                  <a:schemeClr val="tx1"/>
                </a:solidFill>
              </a:endParaRPr>
            </a:p>
            <a:p>
              <a:pPr algn="ctr"/>
              <a:r>
                <a:rPr lang="ja-JP" altLang="en-US" sz="2400" dirty="0">
                  <a:solidFill>
                    <a:schemeClr val="tx1"/>
                  </a:solidFill>
                </a:rPr>
                <a:t>共済</a:t>
              </a:r>
              <a:r>
                <a:rPr lang="ja-JP" altLang="en-US" sz="2400" dirty="0" smtClean="0">
                  <a:solidFill>
                    <a:schemeClr val="tx1"/>
                  </a:solidFill>
                </a:rPr>
                <a:t>組合年金</a:t>
              </a:r>
              <a:endParaRPr lang="en-US" altLang="ja-JP" sz="2400" dirty="0" smtClean="0">
                <a:solidFill>
                  <a:schemeClr val="tx1"/>
                </a:solidFill>
              </a:endParaRPr>
            </a:p>
            <a:p>
              <a:pPr algn="ctr"/>
              <a:r>
                <a:rPr lang="ja-JP" altLang="en-US" sz="2400" dirty="0">
                  <a:solidFill>
                    <a:schemeClr val="tx1"/>
                  </a:solidFill>
                </a:rPr>
                <a:t>給料天引</a:t>
              </a:r>
              <a:endParaRPr kumimoji="1" lang="ja-JP" altLang="en-US" sz="2400" dirty="0">
                <a:solidFill>
                  <a:schemeClr val="tx1"/>
                </a:solidFill>
              </a:endParaRPr>
            </a:p>
          </p:txBody>
        </p:sp>
        <p:cxnSp>
          <p:nvCxnSpPr>
            <p:cNvPr id="17" name="直線コネクタ 16"/>
            <p:cNvCxnSpPr/>
            <p:nvPr/>
          </p:nvCxnSpPr>
          <p:spPr>
            <a:xfrm>
              <a:off x="7087994" y="1712300"/>
              <a:ext cx="0" cy="3312368"/>
            </a:xfrm>
            <a:prstGeom prst="line">
              <a:avLst/>
            </a:prstGeom>
            <a:ln w="15875">
              <a:prstDash val="dash"/>
            </a:ln>
          </p:spPr>
          <p:style>
            <a:lnRef idx="1">
              <a:schemeClr val="accent2"/>
            </a:lnRef>
            <a:fillRef idx="0">
              <a:schemeClr val="accent2"/>
            </a:fillRef>
            <a:effectRef idx="0">
              <a:schemeClr val="accent2"/>
            </a:effectRef>
            <a:fontRef idx="minor">
              <a:schemeClr val="tx1"/>
            </a:fontRef>
          </p:style>
        </p:cxnSp>
        <p:sp>
          <p:nvSpPr>
            <p:cNvPr id="18" name="正方形/長方形 17"/>
            <p:cNvSpPr/>
            <p:nvPr/>
          </p:nvSpPr>
          <p:spPr>
            <a:xfrm>
              <a:off x="3071942" y="3440492"/>
              <a:ext cx="2016224"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国民年金</a:t>
              </a:r>
              <a:endParaRPr kumimoji="1" lang="en-US" altLang="ja-JP" dirty="0" smtClean="0"/>
            </a:p>
            <a:p>
              <a:pPr algn="ctr"/>
              <a:r>
                <a:rPr kumimoji="1" lang="ja-JP" altLang="en-US" dirty="0" smtClean="0"/>
                <a:t>に割り当てられる</a:t>
              </a:r>
              <a:endParaRPr kumimoji="1" lang="ja-JP" altLang="en-US" dirty="0"/>
            </a:p>
          </p:txBody>
        </p:sp>
        <p:sp>
          <p:nvSpPr>
            <p:cNvPr id="20" name="テキスト ボックス 19"/>
            <p:cNvSpPr txBox="1"/>
            <p:nvPr/>
          </p:nvSpPr>
          <p:spPr>
            <a:xfrm>
              <a:off x="7104390" y="4765370"/>
              <a:ext cx="1860098" cy="707886"/>
            </a:xfrm>
            <a:prstGeom prst="rect">
              <a:avLst/>
            </a:prstGeom>
            <a:noFill/>
          </p:spPr>
          <p:txBody>
            <a:bodyPr wrap="square" rtlCol="0">
              <a:spAutoFit/>
            </a:bodyPr>
            <a:lstStyle/>
            <a:p>
              <a:r>
                <a:rPr lang="ja-JP" altLang="en-US" sz="2000" b="1" dirty="0"/>
                <a:t>第</a:t>
              </a:r>
              <a:r>
                <a:rPr lang="en-US" altLang="ja-JP" sz="2000" b="1" dirty="0"/>
                <a:t>2</a:t>
              </a:r>
              <a:r>
                <a:rPr lang="ja-JP" altLang="en-US" sz="2000" b="1" dirty="0" smtClean="0"/>
                <a:t>号被保険者の扶養配偶者</a:t>
              </a:r>
              <a:endParaRPr kumimoji="1" lang="ja-JP" altLang="en-US" sz="2000" b="1" dirty="0"/>
            </a:p>
          </p:txBody>
        </p:sp>
        <p:sp>
          <p:nvSpPr>
            <p:cNvPr id="9" name="左右矢印 8"/>
            <p:cNvSpPr/>
            <p:nvPr/>
          </p:nvSpPr>
          <p:spPr>
            <a:xfrm>
              <a:off x="1199734" y="5456716"/>
              <a:ext cx="1860098" cy="504056"/>
            </a:xfrm>
            <a:prstGeom prst="leftRightArrow">
              <a:avLst>
                <a:gd name="adj1" fmla="val 75196"/>
                <a:gd name="adj2" fmla="val 34883"/>
              </a:avLst>
            </a:prstGeom>
          </p:spPr>
          <p:style>
            <a:lnRef idx="2">
              <a:schemeClr val="accent6"/>
            </a:lnRef>
            <a:fillRef idx="1">
              <a:schemeClr val="lt1"/>
            </a:fillRef>
            <a:effectRef idx="0">
              <a:schemeClr val="accent6"/>
            </a:effectRef>
            <a:fontRef idx="minor">
              <a:schemeClr val="dk1"/>
            </a:fontRef>
          </p:style>
          <p:txBody>
            <a:bodyPr lIns="0" rIns="0" rtlCol="0" anchor="ctr"/>
            <a:lstStyle/>
            <a:p>
              <a:pPr algn="ctr"/>
              <a:r>
                <a:rPr kumimoji="1" lang="ja-JP" altLang="en-US" dirty="0" smtClean="0"/>
                <a:t>第</a:t>
              </a:r>
              <a:r>
                <a:rPr kumimoji="1" lang="en-US" altLang="ja-JP" dirty="0" smtClean="0"/>
                <a:t>1</a:t>
              </a:r>
              <a:r>
                <a:rPr kumimoji="1" lang="ja-JP" altLang="en-US" dirty="0" smtClean="0"/>
                <a:t>号被保険者</a:t>
              </a:r>
              <a:endParaRPr kumimoji="1" lang="ja-JP" altLang="en-US" dirty="0"/>
            </a:p>
          </p:txBody>
        </p:sp>
        <p:sp>
          <p:nvSpPr>
            <p:cNvPr id="22" name="左右矢印 21"/>
            <p:cNvSpPr/>
            <p:nvPr/>
          </p:nvSpPr>
          <p:spPr>
            <a:xfrm>
              <a:off x="3059832" y="5456716"/>
              <a:ext cx="4028162" cy="504056"/>
            </a:xfrm>
            <a:prstGeom prst="leftRightArrow">
              <a:avLst>
                <a:gd name="adj1" fmla="val 75196"/>
                <a:gd name="adj2" fmla="val 34883"/>
              </a:avLst>
            </a:prstGeom>
          </p:spPr>
          <p:style>
            <a:lnRef idx="2">
              <a:schemeClr val="accent6"/>
            </a:lnRef>
            <a:fillRef idx="1">
              <a:schemeClr val="lt1"/>
            </a:fillRef>
            <a:effectRef idx="0">
              <a:schemeClr val="accent6"/>
            </a:effectRef>
            <a:fontRef idx="minor">
              <a:schemeClr val="dk1"/>
            </a:fontRef>
          </p:style>
          <p:txBody>
            <a:bodyPr lIns="0" rIns="0" rtlCol="0" anchor="ctr"/>
            <a:lstStyle/>
            <a:p>
              <a:pPr algn="ctr"/>
              <a:r>
                <a:rPr kumimoji="1" lang="ja-JP" altLang="en-US" dirty="0" smtClean="0"/>
                <a:t>第</a:t>
              </a:r>
              <a:r>
                <a:rPr lang="ja-JP" altLang="en-US" b="1" dirty="0"/>
                <a:t>２</a:t>
              </a:r>
              <a:r>
                <a:rPr kumimoji="1" lang="ja-JP" altLang="en-US" dirty="0" smtClean="0"/>
                <a:t>号被保険者</a:t>
              </a:r>
              <a:endParaRPr kumimoji="1" lang="ja-JP" altLang="en-US" dirty="0"/>
            </a:p>
          </p:txBody>
        </p:sp>
        <p:sp>
          <p:nvSpPr>
            <p:cNvPr id="23" name="左右矢印 22"/>
            <p:cNvSpPr/>
            <p:nvPr/>
          </p:nvSpPr>
          <p:spPr>
            <a:xfrm>
              <a:off x="7104390" y="5456716"/>
              <a:ext cx="1728192" cy="504056"/>
            </a:xfrm>
            <a:prstGeom prst="leftRightArrow">
              <a:avLst>
                <a:gd name="adj1" fmla="val 75196"/>
                <a:gd name="adj2" fmla="val 34883"/>
              </a:avLst>
            </a:prstGeom>
          </p:spPr>
          <p:style>
            <a:lnRef idx="2">
              <a:schemeClr val="accent6"/>
            </a:lnRef>
            <a:fillRef idx="1">
              <a:schemeClr val="lt1"/>
            </a:fillRef>
            <a:effectRef idx="0">
              <a:schemeClr val="accent6"/>
            </a:effectRef>
            <a:fontRef idx="minor">
              <a:schemeClr val="dk1"/>
            </a:fontRef>
          </p:style>
          <p:txBody>
            <a:bodyPr lIns="0" rIns="0" rtlCol="0" anchor="ctr"/>
            <a:lstStyle/>
            <a:p>
              <a:pPr algn="ctr"/>
              <a:r>
                <a:rPr kumimoji="1" lang="ja-JP" altLang="en-US" sz="1600" dirty="0" smtClean="0"/>
                <a:t>第</a:t>
              </a:r>
              <a:r>
                <a:rPr kumimoji="1" lang="en-US" altLang="ja-JP" sz="1600" dirty="0" smtClean="0"/>
                <a:t>3</a:t>
              </a:r>
              <a:r>
                <a:rPr kumimoji="1" lang="ja-JP" altLang="en-US" sz="1600" dirty="0" smtClean="0"/>
                <a:t>号被保険者</a:t>
              </a:r>
              <a:endParaRPr kumimoji="1" lang="ja-JP" altLang="en-US" sz="1600" dirty="0"/>
            </a:p>
          </p:txBody>
        </p:sp>
        <p:sp>
          <p:nvSpPr>
            <p:cNvPr id="24" name="正方形/長方形 23"/>
            <p:cNvSpPr/>
            <p:nvPr/>
          </p:nvSpPr>
          <p:spPr>
            <a:xfrm>
              <a:off x="5088166" y="3440492"/>
              <a:ext cx="2016224"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国民年金</a:t>
              </a:r>
              <a:endParaRPr kumimoji="1" lang="en-US" altLang="ja-JP" dirty="0" smtClean="0"/>
            </a:p>
            <a:p>
              <a:pPr algn="ctr"/>
              <a:r>
                <a:rPr kumimoji="1" lang="ja-JP" altLang="en-US" dirty="0" smtClean="0"/>
                <a:t>に割り当てられる</a:t>
              </a:r>
              <a:endParaRPr kumimoji="1" lang="ja-JP" altLang="en-US" dirty="0"/>
            </a:p>
          </p:txBody>
        </p:sp>
        <p:sp>
          <p:nvSpPr>
            <p:cNvPr id="14" name="角丸四角形 13"/>
            <p:cNvSpPr/>
            <p:nvPr/>
          </p:nvSpPr>
          <p:spPr>
            <a:xfrm>
              <a:off x="1199734" y="2139948"/>
              <a:ext cx="1872208" cy="4009464"/>
            </a:xfrm>
            <a:prstGeom prst="roundRect">
              <a:avLst>
                <a:gd name="adj" fmla="val 7849"/>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6" name="角丸四角形 25"/>
            <p:cNvSpPr/>
            <p:nvPr/>
          </p:nvSpPr>
          <p:spPr>
            <a:xfrm>
              <a:off x="3071942" y="2139948"/>
              <a:ext cx="4032448" cy="4009464"/>
            </a:xfrm>
            <a:prstGeom prst="roundRect">
              <a:avLst>
                <a:gd name="adj" fmla="val 3755"/>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7" name="角丸四角形 26"/>
            <p:cNvSpPr/>
            <p:nvPr/>
          </p:nvSpPr>
          <p:spPr>
            <a:xfrm>
              <a:off x="7123266" y="2144348"/>
              <a:ext cx="1728192" cy="4009464"/>
            </a:xfrm>
            <a:prstGeom prst="roundRect">
              <a:avLst>
                <a:gd name="adj" fmla="val 7849"/>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sp>
        <p:nvSpPr>
          <p:cNvPr id="25" name="正方形/長方形 24"/>
          <p:cNvSpPr/>
          <p:nvPr/>
        </p:nvSpPr>
        <p:spPr>
          <a:xfrm>
            <a:off x="763222" y="1349114"/>
            <a:ext cx="8069360" cy="523220"/>
          </a:xfrm>
          <a:prstGeom prst="rect">
            <a:avLst/>
          </a:prstGeom>
          <a:solidFill>
            <a:srgbClr val="99FF99">
              <a:alpha val="40000"/>
            </a:srgbClr>
          </a:solidFill>
        </p:spPr>
        <p:txBody>
          <a:bodyPr wrap="square">
            <a:spAutoFit/>
          </a:bodyPr>
          <a:lstStyle/>
          <a:p>
            <a:r>
              <a:rPr lang="ja-JP" altLang="en-US" sz="2800" dirty="0"/>
              <a:t>★ メリット１　老後をずっと支える終身の</a:t>
            </a:r>
            <a:r>
              <a:rPr lang="ja-JP" altLang="en-US" sz="2800" dirty="0" smtClean="0"/>
              <a:t>年金</a:t>
            </a:r>
            <a:endParaRPr lang="ja-JP" altLang="en-US" sz="2800" dirty="0"/>
          </a:p>
        </p:txBody>
      </p:sp>
      <p:sp>
        <p:nvSpPr>
          <p:cNvPr id="28" name="正方形/長方形 27"/>
          <p:cNvSpPr/>
          <p:nvPr/>
        </p:nvSpPr>
        <p:spPr>
          <a:xfrm>
            <a:off x="763222" y="2201430"/>
            <a:ext cx="8069360" cy="523220"/>
          </a:xfrm>
          <a:prstGeom prst="rect">
            <a:avLst/>
          </a:prstGeom>
          <a:solidFill>
            <a:srgbClr val="99FF99">
              <a:alpha val="40000"/>
            </a:srgbClr>
          </a:solidFill>
        </p:spPr>
        <p:txBody>
          <a:bodyPr wrap="square">
            <a:spAutoFit/>
          </a:bodyPr>
          <a:lstStyle/>
          <a:p>
            <a:r>
              <a:rPr lang="ja-JP" altLang="en-US" sz="2800" dirty="0"/>
              <a:t>★ メリット２　不測の事態に備える保険としての</a:t>
            </a:r>
            <a:r>
              <a:rPr lang="ja-JP" altLang="en-US" sz="2800" dirty="0" smtClean="0"/>
              <a:t>年金</a:t>
            </a:r>
            <a:endParaRPr lang="ja-JP" altLang="en-US" sz="2800" dirty="0"/>
          </a:p>
        </p:txBody>
      </p:sp>
      <p:sp>
        <p:nvSpPr>
          <p:cNvPr id="29" name="正方形/長方形 28"/>
          <p:cNvSpPr/>
          <p:nvPr/>
        </p:nvSpPr>
        <p:spPr>
          <a:xfrm>
            <a:off x="763222" y="3053746"/>
            <a:ext cx="8069360" cy="523220"/>
          </a:xfrm>
          <a:prstGeom prst="rect">
            <a:avLst/>
          </a:prstGeom>
          <a:solidFill>
            <a:srgbClr val="99FF99">
              <a:alpha val="40000"/>
            </a:srgbClr>
          </a:solidFill>
        </p:spPr>
        <p:txBody>
          <a:bodyPr wrap="square">
            <a:spAutoFit/>
          </a:bodyPr>
          <a:lstStyle/>
          <a:p>
            <a:r>
              <a:rPr lang="ja-JP" altLang="en-US" sz="2800" dirty="0"/>
              <a:t>★ メリット３　納めた保険料分は税金の負担が</a:t>
            </a:r>
            <a:r>
              <a:rPr lang="ja-JP" altLang="en-US" sz="2800" dirty="0" smtClean="0"/>
              <a:t>軽減</a:t>
            </a:r>
            <a:endParaRPr lang="ja-JP" altLang="en-US" sz="2800" dirty="0"/>
          </a:p>
        </p:txBody>
      </p:sp>
      <p:sp>
        <p:nvSpPr>
          <p:cNvPr id="30" name="正方形/長方形 29"/>
          <p:cNvSpPr/>
          <p:nvPr/>
        </p:nvSpPr>
        <p:spPr>
          <a:xfrm>
            <a:off x="763222" y="3906062"/>
            <a:ext cx="8069360" cy="949708"/>
          </a:xfrm>
          <a:prstGeom prst="rect">
            <a:avLst/>
          </a:prstGeom>
          <a:solidFill>
            <a:srgbClr val="99FF99">
              <a:alpha val="40000"/>
            </a:srgbClr>
          </a:solidFill>
        </p:spPr>
        <p:txBody>
          <a:bodyPr wrap="square">
            <a:spAutoFit/>
          </a:bodyPr>
          <a:lstStyle/>
          <a:p>
            <a:r>
              <a:rPr lang="ja-JP" altLang="en-US" sz="2800" dirty="0"/>
              <a:t>★ メリット４　生涯の年金額は、支払った保険料の１．７倍</a:t>
            </a:r>
            <a:r>
              <a:rPr lang="ja-JP" altLang="en-US" sz="2800" dirty="0" smtClean="0"/>
              <a:t>以上</a:t>
            </a:r>
            <a:endParaRPr lang="ja-JP" altLang="en-US" sz="2800" dirty="0"/>
          </a:p>
        </p:txBody>
      </p:sp>
      <p:sp>
        <p:nvSpPr>
          <p:cNvPr id="31" name="正方形/長方形 30"/>
          <p:cNvSpPr/>
          <p:nvPr/>
        </p:nvSpPr>
        <p:spPr>
          <a:xfrm>
            <a:off x="763222" y="5184866"/>
            <a:ext cx="8069360" cy="523220"/>
          </a:xfrm>
          <a:prstGeom prst="rect">
            <a:avLst/>
          </a:prstGeom>
          <a:solidFill>
            <a:srgbClr val="99FF99">
              <a:alpha val="40000"/>
            </a:srgbClr>
          </a:solidFill>
        </p:spPr>
        <p:txBody>
          <a:bodyPr wrap="square">
            <a:spAutoFit/>
          </a:bodyPr>
          <a:lstStyle/>
          <a:p>
            <a:r>
              <a:rPr lang="ja-JP" altLang="en-US" sz="2800" dirty="0"/>
              <a:t>★ メリット５　公的年金は経済の変動にも負けない！</a:t>
            </a:r>
          </a:p>
        </p:txBody>
      </p:sp>
      <p:sp>
        <p:nvSpPr>
          <p:cNvPr id="32" name="正方形/長方形 31"/>
          <p:cNvSpPr/>
          <p:nvPr/>
        </p:nvSpPr>
        <p:spPr>
          <a:xfrm>
            <a:off x="299634" y="824343"/>
            <a:ext cx="7560840" cy="523220"/>
          </a:xfrm>
          <a:prstGeom prst="rect">
            <a:avLst/>
          </a:prstGeom>
        </p:spPr>
        <p:txBody>
          <a:bodyPr wrap="square">
            <a:spAutoFit/>
          </a:bodyPr>
          <a:lstStyle/>
          <a:p>
            <a:r>
              <a:rPr lang="ja-JP" altLang="en-US" sz="2800" dirty="0" smtClean="0"/>
              <a:t>国民</a:t>
            </a:r>
            <a:r>
              <a:rPr lang="ja-JP" altLang="en-US" sz="2800" dirty="0"/>
              <a:t>年金５つのメリット</a:t>
            </a:r>
            <a:r>
              <a:rPr lang="ja-JP" altLang="en-US" sz="2800" dirty="0" smtClean="0"/>
              <a:t>！</a:t>
            </a:r>
            <a:endParaRPr lang="ja-JP" altLang="en-US" sz="2800" dirty="0"/>
          </a:p>
        </p:txBody>
      </p:sp>
    </p:spTree>
    <p:extLst>
      <p:ext uri="{BB962C8B-B14F-4D97-AF65-F5344CB8AC3E}">
        <p14:creationId xmlns:p14="http://schemas.microsoft.com/office/powerpoint/2010/main" val="540167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6"/>
                                        </p:tgtEl>
                                        <p:attrNameLst>
                                          <p:attrName>style.opacity</p:attrName>
                                        </p:attrNameLst>
                                      </p:cBhvr>
                                      <p:to>
                                        <p:strVal val="0.25"/>
                                      </p:to>
                                    </p:set>
                                    <p:animEffect filter="image" prLst="opacity: 0.25">
                                      <p:cBhvr rctx="IE">
                                        <p:cTn id="7" dur="indefinite"/>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barn(inVertical)">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arn(inVertical)">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barn(inVertical)">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barn(inVertical)">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barn(inVertical)">
                                      <p:cBhvr>
                                        <p:cTn id="3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animBg="1"/>
      <p:bldP spid="29" grpId="0" animBg="1"/>
      <p:bldP spid="30" grpId="0" animBg="1"/>
      <p:bldP spid="31" grpId="0" animBg="1"/>
      <p:bldP spid="3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吹き出し 4"/>
          <p:cNvSpPr/>
          <p:nvPr/>
        </p:nvSpPr>
        <p:spPr>
          <a:xfrm>
            <a:off x="455286" y="3095533"/>
            <a:ext cx="8236655" cy="3785652"/>
          </a:xfrm>
          <a:prstGeom prst="wedgeRectCallout">
            <a:avLst>
              <a:gd name="adj1" fmla="val 24102"/>
              <a:gd name="adj2" fmla="val -59422"/>
            </a:avLst>
          </a:prstGeom>
        </p:spPr>
        <p:style>
          <a:lnRef idx="2">
            <a:schemeClr val="dk1"/>
          </a:lnRef>
          <a:fillRef idx="1">
            <a:schemeClr val="lt1"/>
          </a:fillRef>
          <a:effectRef idx="0">
            <a:schemeClr val="dk1"/>
          </a:effectRef>
          <a:fontRef idx="minor">
            <a:schemeClr val="dk1"/>
          </a:fontRef>
        </p:style>
        <p:txBody>
          <a:bodyPr wrap="square">
            <a:spAutoFit/>
          </a:bodyPr>
          <a:lstStyle/>
          <a:p>
            <a:r>
              <a:rPr lang="ja-JP" altLang="en-US" sz="2400" dirty="0"/>
              <a:t>３．身体障害者更生援護</a:t>
            </a:r>
            <a:r>
              <a:rPr lang="ja-JP" altLang="en-US" sz="2400" dirty="0" smtClean="0"/>
              <a:t>施設</a:t>
            </a:r>
            <a:endParaRPr lang="en-US" altLang="ja-JP" sz="2400" dirty="0"/>
          </a:p>
          <a:p>
            <a:r>
              <a:rPr lang="ja-JP" altLang="en-US" sz="2400" dirty="0" smtClean="0"/>
              <a:t>（</a:t>
            </a:r>
            <a:r>
              <a:rPr lang="ja-JP" altLang="en-US" sz="2400" dirty="0"/>
              <a:t>１）身体障害者授産</a:t>
            </a:r>
            <a:r>
              <a:rPr lang="ja-JP" altLang="en-US" sz="2400" dirty="0" smtClean="0"/>
              <a:t>施設　　他</a:t>
            </a:r>
            <a:r>
              <a:rPr lang="ja-JP" altLang="en-US" sz="2400" dirty="0"/>
              <a:t>４</a:t>
            </a:r>
            <a:r>
              <a:rPr lang="ja-JP" altLang="en-US" sz="2400" dirty="0" smtClean="0"/>
              <a:t>施設</a:t>
            </a:r>
            <a:r>
              <a:rPr lang="ja-JP" altLang="en-US" sz="2400" dirty="0"/>
              <a:t/>
            </a:r>
            <a:br>
              <a:rPr lang="ja-JP" altLang="en-US" sz="2400" dirty="0"/>
            </a:br>
            <a:r>
              <a:rPr lang="ja-JP" altLang="en-US" sz="2400" dirty="0" smtClean="0"/>
              <a:t>４</a:t>
            </a:r>
            <a:r>
              <a:rPr lang="ja-JP" altLang="en-US" sz="2400" dirty="0"/>
              <a:t>．知的障害者援護施設</a:t>
            </a:r>
            <a:br>
              <a:rPr lang="ja-JP" altLang="en-US" sz="2400" dirty="0"/>
            </a:br>
            <a:r>
              <a:rPr lang="ja-JP" altLang="en-US" sz="2400" dirty="0"/>
              <a:t>（１）知的障害者更生</a:t>
            </a:r>
            <a:r>
              <a:rPr lang="ja-JP" altLang="en-US" sz="2400" dirty="0" smtClean="0"/>
              <a:t>施設　　他</a:t>
            </a:r>
            <a:r>
              <a:rPr lang="ja-JP" altLang="en-US" sz="2400" dirty="0"/>
              <a:t>３</a:t>
            </a:r>
            <a:r>
              <a:rPr lang="ja-JP" altLang="en-US" sz="2400" dirty="0" smtClean="0"/>
              <a:t>施設</a:t>
            </a:r>
            <a:r>
              <a:rPr lang="ja-JP" altLang="en-US" sz="2400" dirty="0"/>
              <a:t/>
            </a:r>
            <a:br>
              <a:rPr lang="ja-JP" altLang="en-US" sz="2400" dirty="0"/>
            </a:br>
            <a:r>
              <a:rPr lang="ja-JP" altLang="en-US" sz="2400" dirty="0" smtClean="0"/>
              <a:t>５</a:t>
            </a:r>
            <a:r>
              <a:rPr lang="ja-JP" altLang="en-US" sz="2400" dirty="0"/>
              <a:t>．精神障害者社会復帰施設</a:t>
            </a:r>
            <a:br>
              <a:rPr lang="ja-JP" altLang="en-US" sz="2400" dirty="0"/>
            </a:br>
            <a:r>
              <a:rPr lang="ja-JP" altLang="en-US" sz="2400" dirty="0"/>
              <a:t>（１）精神障害者生活訓練</a:t>
            </a:r>
            <a:r>
              <a:rPr lang="ja-JP" altLang="en-US" sz="2400" dirty="0" smtClean="0"/>
              <a:t>施設　　他２施設</a:t>
            </a:r>
            <a:r>
              <a:rPr lang="ja-JP" altLang="en-US" sz="2400" dirty="0"/>
              <a:t/>
            </a:r>
            <a:br>
              <a:rPr lang="ja-JP" altLang="en-US" sz="2400" dirty="0"/>
            </a:br>
            <a:r>
              <a:rPr lang="ja-JP" altLang="en-US" sz="2400" dirty="0" smtClean="0"/>
              <a:t>６</a:t>
            </a:r>
            <a:r>
              <a:rPr lang="ja-JP" altLang="en-US" sz="2400" dirty="0"/>
              <a:t>．障害者自立支援法に</a:t>
            </a:r>
            <a:r>
              <a:rPr lang="ja-JP" altLang="en-US" sz="2400" dirty="0" smtClean="0"/>
              <a:t>おける新体</a:t>
            </a:r>
            <a:r>
              <a:rPr lang="ja-JP" altLang="en-US" sz="2400" dirty="0"/>
              <a:t>系障害福祉サービス事業</a:t>
            </a:r>
            <a:br>
              <a:rPr lang="ja-JP" altLang="en-US" sz="2400" dirty="0"/>
            </a:br>
            <a:r>
              <a:rPr lang="ja-JP" altLang="en-US" sz="2400" dirty="0"/>
              <a:t>（１）障害者支援施設</a:t>
            </a:r>
            <a:br>
              <a:rPr lang="ja-JP" altLang="en-US" sz="2400" dirty="0"/>
            </a:br>
            <a:r>
              <a:rPr lang="ja-JP" altLang="en-US" sz="2400" dirty="0"/>
              <a:t>（２）障害福祉サービス事業所</a:t>
            </a:r>
            <a:br>
              <a:rPr lang="ja-JP" altLang="en-US" sz="2400" dirty="0"/>
            </a:br>
            <a:r>
              <a:rPr lang="ja-JP" altLang="en-US" sz="2400" dirty="0"/>
              <a:t>　①療養</a:t>
            </a:r>
            <a:r>
              <a:rPr lang="ja-JP" altLang="en-US" sz="2400" dirty="0" smtClean="0"/>
              <a:t>介護</a:t>
            </a:r>
            <a:r>
              <a:rPr lang="ja-JP" altLang="en-US" sz="2400" dirty="0"/>
              <a:t>　②生活</a:t>
            </a:r>
            <a:r>
              <a:rPr lang="ja-JP" altLang="en-US" sz="2400" dirty="0" smtClean="0"/>
              <a:t>介護</a:t>
            </a:r>
            <a:r>
              <a:rPr lang="ja-JP" altLang="en-US" sz="2400" dirty="0"/>
              <a:t>　③児童</a:t>
            </a:r>
            <a:r>
              <a:rPr lang="ja-JP" altLang="en-US" sz="2400" dirty="0" smtClean="0"/>
              <a:t>デイサービス　　他</a:t>
            </a:r>
            <a:r>
              <a:rPr lang="en-US" altLang="ja-JP" sz="2400" dirty="0" smtClean="0"/>
              <a:t>5</a:t>
            </a:r>
            <a:r>
              <a:rPr lang="ja-JP" altLang="en-US" sz="2400" dirty="0" smtClean="0"/>
              <a:t>団体</a:t>
            </a:r>
            <a:endParaRPr lang="ja-JP" altLang="en-US" sz="2400" dirty="0"/>
          </a:p>
        </p:txBody>
      </p:sp>
      <p:sp>
        <p:nvSpPr>
          <p:cNvPr id="2" name="タイトル 1"/>
          <p:cNvSpPr>
            <a:spLocks noGrp="1"/>
          </p:cNvSpPr>
          <p:nvPr>
            <p:ph type="title"/>
          </p:nvPr>
        </p:nvSpPr>
        <p:spPr>
          <a:xfrm>
            <a:off x="504788" y="0"/>
            <a:ext cx="8229600" cy="1143000"/>
          </a:xfrm>
        </p:spPr>
        <p:txBody>
          <a:bodyPr/>
          <a:lstStyle/>
          <a:p>
            <a:r>
              <a:rPr kumimoji="1" lang="ja-JP" altLang="en-US" dirty="0" smtClean="0"/>
              <a:t>社会保障制度の種類</a:t>
            </a:r>
            <a:endParaRPr kumimoji="1" lang="ja-JP" altLang="en-US" dirty="0"/>
          </a:p>
        </p:txBody>
      </p:sp>
      <p:sp>
        <p:nvSpPr>
          <p:cNvPr id="16" name="角丸四角形 15"/>
          <p:cNvSpPr/>
          <p:nvPr/>
        </p:nvSpPr>
        <p:spPr>
          <a:xfrm>
            <a:off x="144013" y="1648138"/>
            <a:ext cx="2702882" cy="48139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t>社会福祉</a:t>
            </a:r>
            <a:endParaRPr kumimoji="1" lang="ja-JP" altLang="en-US" sz="2800" dirty="0"/>
          </a:p>
        </p:txBody>
      </p:sp>
      <p:sp>
        <p:nvSpPr>
          <p:cNvPr id="22" name="角丸四角形 21"/>
          <p:cNvSpPr/>
          <p:nvPr/>
        </p:nvSpPr>
        <p:spPr>
          <a:xfrm>
            <a:off x="2987825" y="1030506"/>
            <a:ext cx="6145195" cy="2160239"/>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800" dirty="0" smtClean="0"/>
              <a:t>社会生活を送る上で様々なハンディキャップを負っている人々が、そのハンディキャップを克服して安心して社会生活を営めるよう、公的な支援を行う制度</a:t>
            </a:r>
            <a:endParaRPr kumimoji="1" lang="ja-JP" altLang="en-US" sz="2800" dirty="0"/>
          </a:p>
        </p:txBody>
      </p:sp>
      <p:sp>
        <p:nvSpPr>
          <p:cNvPr id="18" name="Rectangle 1"/>
          <p:cNvSpPr>
            <a:spLocks noChangeArrowheads="1"/>
          </p:cNvSpPr>
          <p:nvPr/>
        </p:nvSpPr>
        <p:spPr bwMode="auto">
          <a:xfrm>
            <a:off x="467544" y="2277952"/>
            <a:ext cx="831523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児童福祉・老人福祉・</a:t>
            </a:r>
            <a:r>
              <a:rPr kumimoji="1" lang="ja-JP" sz="3200" b="0" i="0"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身体障害者</a:t>
            </a:r>
            <a:r>
              <a:rPr lang="ja-JP" altLang="en-US" sz="3200" dirty="0">
                <a:latin typeface="Arial" pitchFamily="34" charset="0"/>
                <a:ea typeface="ＭＳ Ｐゴシック" pitchFamily="50" charset="-128"/>
                <a:cs typeface="ＭＳ Ｐゴシック" pitchFamily="50" charset="-128"/>
              </a:rPr>
              <a:t>福祉</a:t>
            </a:r>
            <a:r>
              <a:rPr kumimoji="1" lang="ja-JP" sz="3200" b="0" i="0"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など</a:t>
            </a:r>
          </a:p>
        </p:txBody>
      </p:sp>
      <p:sp>
        <p:nvSpPr>
          <p:cNvPr id="4" name="テキスト ボックス 3"/>
          <p:cNvSpPr txBox="1"/>
          <p:nvPr/>
        </p:nvSpPr>
        <p:spPr>
          <a:xfrm>
            <a:off x="451409" y="3077671"/>
            <a:ext cx="8244408" cy="3416320"/>
          </a:xfrm>
          <a:prstGeom prst="wedgeRectCallout">
            <a:avLst>
              <a:gd name="adj1" fmla="val -9742"/>
              <a:gd name="adj2" fmla="val -59008"/>
            </a:avLst>
          </a:prstGeom>
          <a:ln w="76200"/>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400" dirty="0"/>
              <a:t>（１）養護老人</a:t>
            </a:r>
            <a:r>
              <a:rPr lang="ja-JP" altLang="en-US" sz="2400" dirty="0" smtClean="0"/>
              <a:t>ホーム</a:t>
            </a:r>
            <a:r>
              <a:rPr lang="en-US" altLang="ja-JP" sz="2400" dirty="0" smtClean="0"/>
              <a:t>		</a:t>
            </a:r>
            <a:r>
              <a:rPr lang="ja-JP" altLang="en-US" sz="2400" dirty="0" smtClean="0"/>
              <a:t>（</a:t>
            </a:r>
            <a:r>
              <a:rPr lang="ja-JP" altLang="en-US" sz="2400" dirty="0"/>
              <a:t>２）特別養護老人</a:t>
            </a:r>
            <a:r>
              <a:rPr lang="ja-JP" altLang="en-US" sz="2400" dirty="0" smtClean="0"/>
              <a:t>ホーム</a:t>
            </a:r>
            <a:r>
              <a:rPr lang="ja-JP" altLang="en-US" sz="2400" dirty="0"/>
              <a:t/>
            </a:r>
            <a:br>
              <a:rPr lang="ja-JP" altLang="en-US" sz="2400" dirty="0"/>
            </a:br>
            <a:r>
              <a:rPr lang="ja-JP" altLang="en-US" sz="2400" dirty="0"/>
              <a:t>（３）軽費老人ホーム（Ａ型・ケアハウス）</a:t>
            </a:r>
            <a:br>
              <a:rPr lang="ja-JP" altLang="en-US" sz="2400" dirty="0"/>
            </a:br>
            <a:r>
              <a:rPr lang="ja-JP" altLang="en-US" sz="2400" dirty="0"/>
              <a:t>（４）老人福祉</a:t>
            </a:r>
            <a:r>
              <a:rPr lang="ja-JP" altLang="en-US" sz="2400" dirty="0" smtClean="0"/>
              <a:t>センター</a:t>
            </a:r>
            <a:r>
              <a:rPr lang="en-US" altLang="ja-JP" sz="2400" dirty="0" smtClean="0"/>
              <a:t>	</a:t>
            </a:r>
            <a:r>
              <a:rPr lang="ja-JP" altLang="en-US" sz="2400" dirty="0" smtClean="0"/>
              <a:t>（</a:t>
            </a:r>
            <a:r>
              <a:rPr lang="ja-JP" altLang="en-US" sz="2400" dirty="0"/>
              <a:t>５）老人憩の家</a:t>
            </a:r>
            <a:br>
              <a:rPr lang="ja-JP" altLang="en-US" sz="2400" dirty="0"/>
            </a:br>
            <a:r>
              <a:rPr lang="ja-JP" altLang="en-US" sz="2400" dirty="0"/>
              <a:t>（６）老人デイサービスセンター</a:t>
            </a:r>
            <a:br>
              <a:rPr lang="ja-JP" altLang="en-US" sz="2400" dirty="0"/>
            </a:br>
            <a:r>
              <a:rPr lang="ja-JP" altLang="en-US" sz="2400" dirty="0"/>
              <a:t>（７）生活支援ハウス（高齢者生活福祉センター）</a:t>
            </a:r>
            <a:br>
              <a:rPr lang="ja-JP" altLang="en-US" sz="2400" dirty="0"/>
            </a:br>
            <a:r>
              <a:rPr lang="ja-JP" altLang="en-US" sz="2400" dirty="0"/>
              <a:t>（８）老人介護支援</a:t>
            </a:r>
            <a:r>
              <a:rPr lang="ja-JP" altLang="en-US" sz="2400" dirty="0" smtClean="0"/>
              <a:t>センター</a:t>
            </a:r>
            <a:r>
              <a:rPr lang="en-US" altLang="ja-JP" sz="2400" dirty="0" smtClean="0"/>
              <a:t>	</a:t>
            </a:r>
            <a:r>
              <a:rPr lang="ja-JP" altLang="en-US" sz="2400" dirty="0" smtClean="0"/>
              <a:t>（</a:t>
            </a:r>
            <a:r>
              <a:rPr lang="ja-JP" altLang="en-US" sz="2400" dirty="0"/>
              <a:t>９）地域包括支援センター</a:t>
            </a:r>
            <a:br>
              <a:rPr lang="ja-JP" altLang="en-US" sz="2400" dirty="0"/>
            </a:br>
            <a:r>
              <a:rPr lang="ja-JP" altLang="en-US" sz="2400" dirty="0"/>
              <a:t>（</a:t>
            </a:r>
            <a:r>
              <a:rPr lang="en-US" altLang="ja-JP" sz="2400" dirty="0"/>
              <a:t>10</a:t>
            </a:r>
            <a:r>
              <a:rPr lang="ja-JP" altLang="en-US" sz="2400" dirty="0"/>
              <a:t>）介護老人保健</a:t>
            </a:r>
            <a:r>
              <a:rPr lang="ja-JP" altLang="en-US" sz="2400" dirty="0" smtClean="0"/>
              <a:t>施設</a:t>
            </a:r>
            <a:r>
              <a:rPr lang="en-US" altLang="ja-JP" sz="2400" dirty="0" smtClean="0"/>
              <a:t>	</a:t>
            </a:r>
            <a:r>
              <a:rPr lang="ja-JP" altLang="en-US" sz="2400" dirty="0" smtClean="0"/>
              <a:t>（</a:t>
            </a:r>
            <a:r>
              <a:rPr lang="en-US" altLang="ja-JP" sz="2400" dirty="0"/>
              <a:t>11</a:t>
            </a:r>
            <a:r>
              <a:rPr lang="ja-JP" altLang="en-US" sz="2400" dirty="0"/>
              <a:t>）訪問看護ステーション</a:t>
            </a:r>
            <a:br>
              <a:rPr lang="ja-JP" altLang="en-US" sz="2400" dirty="0"/>
            </a:br>
            <a:r>
              <a:rPr lang="ja-JP" altLang="en-US" sz="2400" dirty="0"/>
              <a:t>（</a:t>
            </a:r>
            <a:r>
              <a:rPr lang="en-US" altLang="ja-JP" sz="2400" dirty="0"/>
              <a:t>12</a:t>
            </a:r>
            <a:r>
              <a:rPr lang="ja-JP" altLang="en-US" sz="2400" dirty="0"/>
              <a:t>）認知症対応型共同生活介護事業所（グループホーム）</a:t>
            </a:r>
            <a:br>
              <a:rPr lang="ja-JP" altLang="en-US" sz="2400" dirty="0"/>
            </a:br>
            <a:r>
              <a:rPr lang="ja-JP" altLang="en-US" sz="2400" dirty="0"/>
              <a:t>（</a:t>
            </a:r>
            <a:r>
              <a:rPr lang="en-US" altLang="ja-JP" sz="2400" dirty="0"/>
              <a:t>13</a:t>
            </a:r>
            <a:r>
              <a:rPr lang="ja-JP" altLang="en-US" sz="2400" dirty="0"/>
              <a:t>）有料老人</a:t>
            </a:r>
            <a:r>
              <a:rPr lang="ja-JP" altLang="en-US" sz="2400" dirty="0" smtClean="0"/>
              <a:t>ホーム</a:t>
            </a:r>
            <a:r>
              <a:rPr lang="en-US" altLang="ja-JP" sz="2400" dirty="0" smtClean="0"/>
              <a:t>		</a:t>
            </a:r>
            <a:r>
              <a:rPr lang="ja-JP" altLang="en-US" sz="2400" dirty="0" smtClean="0"/>
              <a:t>（</a:t>
            </a:r>
            <a:r>
              <a:rPr lang="en-US" altLang="ja-JP" sz="2400" dirty="0"/>
              <a:t>14</a:t>
            </a:r>
            <a:r>
              <a:rPr lang="ja-JP" altLang="en-US" sz="2400" dirty="0"/>
              <a:t>）老人短期入所施設</a:t>
            </a:r>
            <a:endParaRPr kumimoji="1" lang="ja-JP" altLang="en-US" sz="2400" dirty="0"/>
          </a:p>
        </p:txBody>
      </p:sp>
      <p:sp>
        <p:nvSpPr>
          <p:cNvPr id="3" name="四角形吹き出し 2"/>
          <p:cNvSpPr/>
          <p:nvPr/>
        </p:nvSpPr>
        <p:spPr>
          <a:xfrm>
            <a:off x="451409" y="3077671"/>
            <a:ext cx="7667164" cy="2308324"/>
          </a:xfrm>
          <a:prstGeom prst="wedgeRectCallout">
            <a:avLst>
              <a:gd name="adj1" fmla="val -32191"/>
              <a:gd name="adj2" fmla="val -61998"/>
            </a:avLst>
          </a:prstGeom>
        </p:spPr>
        <p:style>
          <a:lnRef idx="2">
            <a:schemeClr val="dk1"/>
          </a:lnRef>
          <a:fillRef idx="1">
            <a:schemeClr val="lt1"/>
          </a:fillRef>
          <a:effectRef idx="0">
            <a:schemeClr val="dk1"/>
          </a:effectRef>
          <a:fontRef idx="minor">
            <a:schemeClr val="dk1"/>
          </a:fontRef>
        </p:style>
        <p:txBody>
          <a:bodyPr wrap="square">
            <a:spAutoFit/>
          </a:bodyPr>
          <a:lstStyle/>
          <a:p>
            <a:r>
              <a:rPr lang="ja-JP" altLang="en-US" sz="2400" dirty="0" smtClean="0"/>
              <a:t>（１）助産施設</a:t>
            </a:r>
            <a:r>
              <a:rPr lang="en-US" altLang="ja-JP" sz="2400" dirty="0" smtClean="0"/>
              <a:t>			</a:t>
            </a:r>
            <a:r>
              <a:rPr lang="ja-JP" altLang="en-US" sz="2400" dirty="0" smtClean="0"/>
              <a:t>（</a:t>
            </a:r>
            <a:r>
              <a:rPr lang="ja-JP" altLang="en-US" sz="2400" dirty="0"/>
              <a:t>２）乳児院</a:t>
            </a:r>
            <a:br>
              <a:rPr lang="ja-JP" altLang="en-US" sz="2400" dirty="0"/>
            </a:br>
            <a:r>
              <a:rPr lang="ja-JP" altLang="en-US" sz="2400" dirty="0"/>
              <a:t>（３）母子生活支援</a:t>
            </a:r>
            <a:r>
              <a:rPr lang="ja-JP" altLang="en-US" sz="2400" dirty="0" smtClean="0"/>
              <a:t>施設</a:t>
            </a:r>
            <a:r>
              <a:rPr lang="en-US" altLang="ja-JP" sz="2400" dirty="0" smtClean="0"/>
              <a:t>	</a:t>
            </a:r>
            <a:r>
              <a:rPr lang="ja-JP" altLang="en-US" sz="2400" dirty="0" smtClean="0"/>
              <a:t>（</a:t>
            </a:r>
            <a:r>
              <a:rPr lang="ja-JP" altLang="en-US" sz="2400" dirty="0"/>
              <a:t>４）児童養護施設</a:t>
            </a:r>
            <a:br>
              <a:rPr lang="ja-JP" altLang="en-US" sz="2400" dirty="0"/>
            </a:br>
            <a:r>
              <a:rPr lang="ja-JP" altLang="en-US" sz="2400" dirty="0"/>
              <a:t>（５）知的障害児</a:t>
            </a:r>
            <a:r>
              <a:rPr lang="ja-JP" altLang="en-US" sz="2400" dirty="0" smtClean="0"/>
              <a:t>施設</a:t>
            </a:r>
            <a:r>
              <a:rPr lang="en-US" altLang="ja-JP" sz="2400" dirty="0" smtClean="0"/>
              <a:t>		</a:t>
            </a:r>
            <a:r>
              <a:rPr lang="ja-JP" altLang="en-US" sz="2400" dirty="0" smtClean="0"/>
              <a:t>（</a:t>
            </a:r>
            <a:r>
              <a:rPr lang="ja-JP" altLang="en-US" sz="2400" dirty="0"/>
              <a:t>６）肢体不自由児施設</a:t>
            </a:r>
            <a:br>
              <a:rPr lang="ja-JP" altLang="en-US" sz="2400" dirty="0"/>
            </a:br>
            <a:r>
              <a:rPr lang="ja-JP" altLang="en-US" sz="2400" dirty="0"/>
              <a:t>（７）重症心身障害児</a:t>
            </a:r>
            <a:r>
              <a:rPr lang="ja-JP" altLang="en-US" sz="2400" dirty="0" smtClean="0"/>
              <a:t>施設</a:t>
            </a:r>
            <a:r>
              <a:rPr lang="en-US" altLang="ja-JP" sz="2400" dirty="0" smtClean="0"/>
              <a:t>	</a:t>
            </a:r>
            <a:r>
              <a:rPr lang="ja-JP" altLang="en-US" sz="2400" dirty="0" smtClean="0"/>
              <a:t>（</a:t>
            </a:r>
            <a:r>
              <a:rPr lang="ja-JP" altLang="en-US" sz="2400" dirty="0"/>
              <a:t>８）児童自立支援施設</a:t>
            </a:r>
            <a:br>
              <a:rPr lang="ja-JP" altLang="en-US" sz="2400" dirty="0"/>
            </a:br>
            <a:r>
              <a:rPr lang="ja-JP" altLang="en-US" sz="2400" dirty="0"/>
              <a:t>（９）児童家庭支援</a:t>
            </a:r>
            <a:r>
              <a:rPr lang="ja-JP" altLang="en-US" sz="2400" dirty="0" smtClean="0"/>
              <a:t>センター</a:t>
            </a:r>
            <a:r>
              <a:rPr lang="en-US" altLang="ja-JP" sz="2400" dirty="0" smtClean="0"/>
              <a:t>	</a:t>
            </a:r>
            <a:r>
              <a:rPr lang="ja-JP" altLang="en-US" sz="2400" dirty="0" smtClean="0"/>
              <a:t>（</a:t>
            </a:r>
            <a:r>
              <a:rPr lang="en-US" altLang="ja-JP" sz="2400" dirty="0"/>
              <a:t>10</a:t>
            </a:r>
            <a:r>
              <a:rPr lang="ja-JP" altLang="en-US" sz="2400" dirty="0"/>
              <a:t>）児童館</a:t>
            </a:r>
            <a:br>
              <a:rPr lang="ja-JP" altLang="en-US" sz="2400" dirty="0"/>
            </a:br>
            <a:r>
              <a:rPr lang="ja-JP" altLang="en-US" sz="2400" dirty="0"/>
              <a:t>（</a:t>
            </a:r>
            <a:r>
              <a:rPr lang="en-US" altLang="ja-JP" sz="2400" dirty="0"/>
              <a:t>11</a:t>
            </a:r>
            <a:r>
              <a:rPr lang="ja-JP" altLang="en-US" sz="2400" dirty="0"/>
              <a:t>）</a:t>
            </a:r>
            <a:r>
              <a:rPr lang="ja-JP" altLang="en-US" sz="2400" dirty="0" smtClean="0"/>
              <a:t>保育所</a:t>
            </a:r>
            <a:r>
              <a:rPr lang="en-US" altLang="ja-JP" sz="2400" dirty="0" smtClean="0"/>
              <a:t>			</a:t>
            </a:r>
            <a:r>
              <a:rPr lang="ja-JP" altLang="en-US" sz="2400" dirty="0" smtClean="0"/>
              <a:t>（</a:t>
            </a:r>
            <a:r>
              <a:rPr lang="en-US" altLang="ja-JP" sz="2400" dirty="0"/>
              <a:t>12</a:t>
            </a:r>
            <a:r>
              <a:rPr lang="ja-JP" altLang="en-US" sz="2400" dirty="0"/>
              <a:t>）児童遊園</a:t>
            </a:r>
          </a:p>
        </p:txBody>
      </p:sp>
      <p:sp>
        <p:nvSpPr>
          <p:cNvPr id="7" name="メモ 6"/>
          <p:cNvSpPr/>
          <p:nvPr/>
        </p:nvSpPr>
        <p:spPr>
          <a:xfrm>
            <a:off x="447036" y="2862727"/>
            <a:ext cx="8100395" cy="3446593"/>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tIns="360000" rtlCol="0" anchor="ctr"/>
          <a:lstStyle/>
          <a:p>
            <a:pPr algn="ctr">
              <a:lnSpc>
                <a:spcPts val="4000"/>
              </a:lnSpc>
            </a:pPr>
            <a:r>
              <a:rPr kumimoji="1" lang="ja-JP" altLang="en-US" sz="2800" b="1" dirty="0" smtClean="0"/>
              <a:t>浦添市の社会福祉施設</a:t>
            </a:r>
            <a:endParaRPr kumimoji="1" lang="en-US" altLang="ja-JP" sz="2800" b="1" dirty="0" smtClean="0"/>
          </a:p>
          <a:p>
            <a:pPr>
              <a:lnSpc>
                <a:spcPts val="4000"/>
              </a:lnSpc>
            </a:pPr>
            <a:r>
              <a:rPr lang="ja-JP" altLang="en-US" sz="2800" dirty="0">
                <a:solidFill>
                  <a:srgbClr val="FFFF00"/>
                </a:solidFill>
              </a:rPr>
              <a:t>浦添市社会福祉</a:t>
            </a:r>
            <a:r>
              <a:rPr lang="ja-JP" altLang="en-US" sz="2800" dirty="0" smtClean="0">
                <a:solidFill>
                  <a:srgbClr val="FFFF00"/>
                </a:solidFill>
              </a:rPr>
              <a:t>センター</a:t>
            </a:r>
            <a:endParaRPr lang="en-US" altLang="ja-JP" sz="2800" dirty="0" smtClean="0">
              <a:solidFill>
                <a:srgbClr val="FFFF00"/>
              </a:solidFill>
            </a:endParaRPr>
          </a:p>
          <a:p>
            <a:pPr>
              <a:lnSpc>
                <a:spcPts val="4000"/>
              </a:lnSpc>
            </a:pPr>
            <a:r>
              <a:rPr lang="ja-JP" altLang="en-US" sz="2800" dirty="0" smtClean="0">
                <a:solidFill>
                  <a:srgbClr val="FFFF00"/>
                </a:solidFill>
              </a:rPr>
              <a:t>中学校区地域保健福祉センター（</a:t>
            </a:r>
            <a:r>
              <a:rPr lang="en-US" altLang="ja-JP" sz="2800" dirty="0" smtClean="0">
                <a:solidFill>
                  <a:srgbClr val="FFFF00"/>
                </a:solidFill>
              </a:rPr>
              <a:t>5</a:t>
            </a:r>
            <a:r>
              <a:rPr lang="ja-JP" altLang="en-US" sz="2800" dirty="0" smtClean="0">
                <a:solidFill>
                  <a:srgbClr val="FFFF00"/>
                </a:solidFill>
              </a:rPr>
              <a:t>施設</a:t>
            </a:r>
            <a:r>
              <a:rPr lang="en-US" altLang="ja-JP" sz="2800" dirty="0" smtClean="0">
                <a:solidFill>
                  <a:srgbClr val="FFFF00"/>
                </a:solidFill>
              </a:rPr>
              <a:t>/</a:t>
            </a:r>
            <a:r>
              <a:rPr lang="ja-JP" altLang="en-US" sz="2800" dirty="0" smtClean="0">
                <a:solidFill>
                  <a:srgbClr val="FFFF00"/>
                </a:solidFill>
              </a:rPr>
              <a:t>浦添、神森、浦西、仲西、港川）</a:t>
            </a:r>
            <a:endParaRPr lang="en-US" altLang="ja-JP" sz="2800" dirty="0" smtClean="0">
              <a:solidFill>
                <a:srgbClr val="FFFF00"/>
              </a:solidFill>
            </a:endParaRPr>
          </a:p>
          <a:p>
            <a:pPr>
              <a:lnSpc>
                <a:spcPts val="4000"/>
              </a:lnSpc>
            </a:pPr>
            <a:r>
              <a:rPr lang="ja-JP" altLang="en-US" sz="2800" dirty="0" smtClean="0">
                <a:solidFill>
                  <a:srgbClr val="FFFF00"/>
                </a:solidFill>
              </a:rPr>
              <a:t>浦添市児童デイサービス「たんぽぽ園」</a:t>
            </a:r>
            <a:endParaRPr lang="en-US" altLang="ja-JP" sz="2800" dirty="0" smtClean="0">
              <a:solidFill>
                <a:srgbClr val="FFFF00"/>
              </a:solidFill>
            </a:endParaRPr>
          </a:p>
          <a:p>
            <a:pPr>
              <a:lnSpc>
                <a:spcPts val="4000"/>
              </a:lnSpc>
            </a:pPr>
            <a:r>
              <a:rPr lang="ja-JP" altLang="en-US" sz="2800" dirty="0" smtClean="0">
                <a:solidFill>
                  <a:srgbClr val="FFFF00"/>
                </a:solidFill>
              </a:rPr>
              <a:t>浦添市障害児タイムケア事業</a:t>
            </a:r>
            <a:endParaRPr kumimoji="1" lang="ja-JP" altLang="en-US" sz="2800" dirty="0">
              <a:solidFill>
                <a:srgbClr val="FFFF00"/>
              </a:solidFill>
            </a:endParaRPr>
          </a:p>
        </p:txBody>
      </p:sp>
    </p:spTree>
    <p:extLst>
      <p:ext uri="{BB962C8B-B14F-4D97-AF65-F5344CB8AC3E}">
        <p14:creationId xmlns:p14="http://schemas.microsoft.com/office/powerpoint/2010/main" val="1508350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1" fill="hold" grpId="0" nodeType="clickEffect">
                                  <p:stCondLst>
                                    <p:cond delay="0"/>
                                  </p:stCondLst>
                                  <p:childTnLst>
                                    <p:animEffect transition="out" filter="wipe(up)">
                                      <p:cBhvr>
                                        <p:cTn id="6" dur="500"/>
                                        <p:tgtEl>
                                          <p:spTgt spid="22"/>
                                        </p:tgtEl>
                                      </p:cBhvr>
                                    </p:animEffect>
                                    <p:set>
                                      <p:cBhvr>
                                        <p:cTn id="7" dur="1" fill="hold">
                                          <p:stCondLst>
                                            <p:cond delay="499"/>
                                          </p:stCondLst>
                                        </p:cTn>
                                        <p:tgtEl>
                                          <p:spTgt spid="2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up)">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3"/>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up)">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up)">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5"/>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up)">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22" grpId="0"/>
      <p:bldP spid="18" grpId="0"/>
      <p:bldP spid="4" grpId="0" animBg="1"/>
      <p:bldP spid="4" grpId="1" animBg="1"/>
      <p:bldP spid="3" grpId="0" animBg="1"/>
      <p:bldP spid="3" grpId="1" animBg="1"/>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4788" y="0"/>
            <a:ext cx="8229600" cy="1143000"/>
          </a:xfrm>
        </p:spPr>
        <p:txBody>
          <a:bodyPr/>
          <a:lstStyle/>
          <a:p>
            <a:r>
              <a:rPr kumimoji="1" lang="ja-JP" altLang="en-US" dirty="0" smtClean="0"/>
              <a:t>社会保障制度の種類</a:t>
            </a:r>
            <a:endParaRPr kumimoji="1" lang="ja-JP" altLang="en-US" dirty="0"/>
          </a:p>
        </p:txBody>
      </p:sp>
      <p:sp>
        <p:nvSpPr>
          <p:cNvPr id="19" name="角丸四角形 18"/>
          <p:cNvSpPr/>
          <p:nvPr/>
        </p:nvSpPr>
        <p:spPr>
          <a:xfrm>
            <a:off x="151776" y="1264262"/>
            <a:ext cx="2674273" cy="48139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t>公的扶助</a:t>
            </a:r>
            <a:endParaRPr kumimoji="1" lang="ja-JP" altLang="en-US" sz="2800" dirty="0"/>
          </a:p>
        </p:txBody>
      </p:sp>
      <p:sp>
        <p:nvSpPr>
          <p:cNvPr id="23" name="角丸四角形 22"/>
          <p:cNvSpPr/>
          <p:nvPr/>
        </p:nvSpPr>
        <p:spPr>
          <a:xfrm>
            <a:off x="2970065" y="1196752"/>
            <a:ext cx="5634383" cy="1440160"/>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800" dirty="0" smtClean="0"/>
              <a:t>生活に困窮する人々に対して</a:t>
            </a:r>
            <a:r>
              <a:rPr lang="ja-JP" altLang="en-US" sz="2800" b="1" dirty="0" smtClean="0">
                <a:solidFill>
                  <a:srgbClr val="FF0000"/>
                </a:solidFill>
              </a:rPr>
              <a:t>最低限度の生活</a:t>
            </a:r>
            <a:r>
              <a:rPr lang="ja-JP" altLang="en-US" sz="2800" dirty="0" smtClean="0"/>
              <a:t>を保障し、自立を助けようとする制度</a:t>
            </a:r>
            <a:endParaRPr kumimoji="1" lang="ja-JP" altLang="en-US" sz="2800" dirty="0"/>
          </a:p>
        </p:txBody>
      </p:sp>
      <p:sp>
        <p:nvSpPr>
          <p:cNvPr id="18" name="Rectangle 1"/>
          <p:cNvSpPr>
            <a:spLocks noChangeArrowheads="1"/>
          </p:cNvSpPr>
          <p:nvPr/>
        </p:nvSpPr>
        <p:spPr bwMode="auto">
          <a:xfrm>
            <a:off x="622386" y="2636912"/>
            <a:ext cx="742743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生活扶助・医療扶助・教育扶助・住宅扶助など</a:t>
            </a:r>
          </a:p>
        </p:txBody>
      </p:sp>
      <p:sp>
        <p:nvSpPr>
          <p:cNvPr id="6" name="角丸四角形 5"/>
          <p:cNvSpPr/>
          <p:nvPr/>
        </p:nvSpPr>
        <p:spPr>
          <a:xfrm>
            <a:off x="127365" y="4245940"/>
            <a:ext cx="2702881" cy="8313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smtClean="0"/>
              <a:t>保健医療・</a:t>
            </a:r>
            <a:endParaRPr kumimoji="1" lang="en-US" altLang="ja-JP" sz="2800" dirty="0" smtClean="0"/>
          </a:p>
          <a:p>
            <a:pPr algn="ctr"/>
            <a:r>
              <a:rPr kumimoji="1" lang="ja-JP" altLang="en-US" sz="2800" dirty="0" smtClean="0"/>
              <a:t>公衆衛生</a:t>
            </a:r>
            <a:endParaRPr kumimoji="1" lang="ja-JP" altLang="en-US" sz="2800" dirty="0"/>
          </a:p>
        </p:txBody>
      </p:sp>
      <p:sp>
        <p:nvSpPr>
          <p:cNvPr id="7" name="角丸四角形 6"/>
          <p:cNvSpPr/>
          <p:nvPr/>
        </p:nvSpPr>
        <p:spPr>
          <a:xfrm>
            <a:off x="3014879" y="4245940"/>
            <a:ext cx="5887711" cy="983260"/>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800" dirty="0" smtClean="0"/>
              <a:t>健康に生活できるよう様々な事項についての予防、衛生のための制度</a:t>
            </a:r>
            <a:endParaRPr kumimoji="1" lang="ja-JP" altLang="en-US" sz="2800" dirty="0"/>
          </a:p>
        </p:txBody>
      </p:sp>
      <p:sp>
        <p:nvSpPr>
          <p:cNvPr id="8" name="Rectangle 1"/>
          <p:cNvSpPr>
            <a:spLocks noChangeArrowheads="1"/>
          </p:cNvSpPr>
          <p:nvPr/>
        </p:nvSpPr>
        <p:spPr bwMode="auto">
          <a:xfrm rot="10800000" flipV="1">
            <a:off x="273672" y="5589240"/>
            <a:ext cx="81248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病気の予防・健康管理・清掃施設など</a:t>
            </a:r>
            <a:r>
              <a:rPr kumimoji="1" lang="ja-JP" altLang="en-US"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　主に保健所が</a:t>
            </a:r>
            <a:r>
              <a:rPr kumimoji="1" lang="ja-JP"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 </a:t>
            </a:r>
          </a:p>
        </p:txBody>
      </p:sp>
      <p:sp>
        <p:nvSpPr>
          <p:cNvPr id="3" name="横巻き 2"/>
          <p:cNvSpPr/>
          <p:nvPr/>
        </p:nvSpPr>
        <p:spPr>
          <a:xfrm>
            <a:off x="622386" y="2867745"/>
            <a:ext cx="7550014" cy="1378196"/>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3200" dirty="0" smtClean="0">
                <a:solidFill>
                  <a:srgbClr val="7030A0"/>
                </a:solidFill>
              </a:rPr>
              <a:t>沖縄県は生活保護世帯が多いため、公的扶助の恩恵をかなり受けています。</a:t>
            </a:r>
            <a:endParaRPr kumimoji="1" lang="ja-JP" altLang="en-US" sz="3200" dirty="0">
              <a:solidFill>
                <a:srgbClr val="7030A0"/>
              </a:solidFill>
            </a:endParaRPr>
          </a:p>
        </p:txBody>
      </p:sp>
    </p:spTree>
    <p:extLst>
      <p:ext uri="{BB962C8B-B14F-4D97-AF65-F5344CB8AC3E}">
        <p14:creationId xmlns:p14="http://schemas.microsoft.com/office/powerpoint/2010/main" val="220225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292" y="0"/>
            <a:ext cx="8229600" cy="908720"/>
          </a:xfrm>
        </p:spPr>
        <p:txBody>
          <a:bodyPr>
            <a:normAutofit/>
          </a:bodyPr>
          <a:lstStyle/>
          <a:p>
            <a:r>
              <a:rPr kumimoji="1" lang="ja-JP" altLang="en-US" dirty="0" smtClean="0"/>
              <a:t>国民医療費と対国民所得比</a:t>
            </a:r>
            <a:endParaRPr kumimoji="1" lang="ja-JP" altLang="en-US" dirty="0"/>
          </a:p>
        </p:txBody>
      </p:sp>
      <p:sp>
        <p:nvSpPr>
          <p:cNvPr id="3" name="AutoShape 2" descr="http://www.e-stat.go.jp/SG1/estat/GL06010101.do?_getGraphImage_&amp;jpnIndId=000001000330&amp;graphName=%25E5%259B%25B3.JPG"/>
          <p:cNvSpPr>
            <a:spLocks noChangeAspect="1" noChangeArrowheads="1"/>
          </p:cNvSpPr>
          <p:nvPr/>
        </p:nvSpPr>
        <p:spPr bwMode="auto">
          <a:xfrm>
            <a:off x="63500" y="-2636838"/>
            <a:ext cx="4791075" cy="52101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 name="AutoShape 4" descr="http://www.e-stat.go.jp/SG1/estat/GL06010101.do?_getGraphImage_&amp;jpnIndId=000001000330&amp;graphName=%25E5%259B%25B3.JPG"/>
          <p:cNvSpPr>
            <a:spLocks noChangeAspect="1" noChangeArrowheads="1"/>
          </p:cNvSpPr>
          <p:nvPr/>
        </p:nvSpPr>
        <p:spPr bwMode="auto">
          <a:xfrm>
            <a:off x="215900" y="-2484438"/>
            <a:ext cx="4791075" cy="52101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 name="AutoShape 6" descr="http://www.e-stat.go.jp/SG1/estat/GL06010101.do?_getGraphImage_&amp;jpnIndId=000001000330&amp;graphName=%25E5%259B%25B3.JPG"/>
          <p:cNvSpPr>
            <a:spLocks noChangeAspect="1" noChangeArrowheads="1"/>
          </p:cNvSpPr>
          <p:nvPr/>
        </p:nvSpPr>
        <p:spPr bwMode="auto">
          <a:xfrm>
            <a:off x="368300" y="-2332038"/>
            <a:ext cx="4791075" cy="52101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7" name="図 6" descr="06.jpg">
            <a:hlinkClick r:id="rId3" tooltip="&quot;06.jpg&quot;"/>
          </p:cNvPr>
          <p:cNvPicPr/>
          <p:nvPr/>
        </p:nvPicPr>
        <p:blipFill rotWithShape="1">
          <a:blip r:embed="rId4" cstate="print">
            <a:extLst>
              <a:ext uri="{28A0092B-C50C-407E-A947-70E740481C1C}">
                <a14:useLocalDpi xmlns:a14="http://schemas.microsoft.com/office/drawing/2010/main" val="0"/>
              </a:ext>
            </a:extLst>
          </a:blip>
          <a:srcRect/>
          <a:stretch/>
        </p:blipFill>
        <p:spPr bwMode="auto">
          <a:xfrm>
            <a:off x="1142504" y="648474"/>
            <a:ext cx="6192688" cy="5832648"/>
          </a:xfrm>
          <a:prstGeom prst="rect">
            <a:avLst/>
          </a:prstGeom>
          <a:noFill/>
          <a:ln>
            <a:noFill/>
          </a:ln>
          <a:extLst>
            <a:ext uri="{53640926-AAD7-44D8-BBD7-CCE9431645EC}">
              <a14:shadowObscured xmlns:a14="http://schemas.microsoft.com/office/drawing/2010/main"/>
            </a:ext>
          </a:extLst>
        </p:spPr>
      </p:pic>
      <p:sp>
        <p:nvSpPr>
          <p:cNvPr id="6" name="テキスト ボックス 5"/>
          <p:cNvSpPr txBox="1"/>
          <p:nvPr/>
        </p:nvSpPr>
        <p:spPr>
          <a:xfrm>
            <a:off x="4854575" y="6473854"/>
            <a:ext cx="4289426" cy="369332"/>
          </a:xfrm>
          <a:prstGeom prst="rect">
            <a:avLst/>
          </a:prstGeom>
          <a:noFill/>
        </p:spPr>
        <p:txBody>
          <a:bodyPr wrap="square" rtlCol="0">
            <a:spAutoFit/>
          </a:bodyPr>
          <a:lstStyle/>
          <a:p>
            <a:r>
              <a:rPr kumimoji="1" lang="ja-JP" altLang="en-US" dirty="0" smtClean="0"/>
              <a:t>厚生労働省「国民医療費の年次推移」より</a:t>
            </a:r>
            <a:endParaRPr kumimoji="1" lang="ja-JP" altLang="en-US" dirty="0"/>
          </a:p>
        </p:txBody>
      </p:sp>
    </p:spTree>
    <p:extLst>
      <p:ext uri="{BB962C8B-B14F-4D97-AF65-F5344CB8AC3E}">
        <p14:creationId xmlns:p14="http://schemas.microsoft.com/office/powerpoint/2010/main" val="8060295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292" y="0"/>
            <a:ext cx="8229600" cy="908720"/>
          </a:xfrm>
        </p:spPr>
        <p:txBody>
          <a:bodyPr>
            <a:normAutofit/>
          </a:bodyPr>
          <a:lstStyle/>
          <a:p>
            <a:r>
              <a:rPr kumimoji="1" lang="ja-JP" altLang="en-US" dirty="0" smtClean="0"/>
              <a:t>国民医療費と対国民所得比</a:t>
            </a:r>
            <a:endParaRPr kumimoji="1" lang="ja-JP" altLang="en-US" dirty="0"/>
          </a:p>
        </p:txBody>
      </p:sp>
      <p:sp>
        <p:nvSpPr>
          <p:cNvPr id="3" name="AutoShape 2" descr="http://www.e-stat.go.jp/SG1/estat/GL06010101.do?_getGraphImage_&amp;jpnIndId=000001000330&amp;graphName=%25E5%259B%25B3.JPG"/>
          <p:cNvSpPr>
            <a:spLocks noChangeAspect="1" noChangeArrowheads="1"/>
          </p:cNvSpPr>
          <p:nvPr/>
        </p:nvSpPr>
        <p:spPr bwMode="auto">
          <a:xfrm>
            <a:off x="63500" y="-2636838"/>
            <a:ext cx="4791075" cy="52101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 name="AutoShape 4" descr="http://www.e-stat.go.jp/SG1/estat/GL06010101.do?_getGraphImage_&amp;jpnIndId=000001000330&amp;graphName=%25E5%259B%25B3.JPG"/>
          <p:cNvSpPr>
            <a:spLocks noChangeAspect="1" noChangeArrowheads="1"/>
          </p:cNvSpPr>
          <p:nvPr/>
        </p:nvSpPr>
        <p:spPr bwMode="auto">
          <a:xfrm>
            <a:off x="215900" y="-2484438"/>
            <a:ext cx="4791075" cy="52101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 name="AutoShape 6" descr="http://www.e-stat.go.jp/SG1/estat/GL06010101.do?_getGraphImage_&amp;jpnIndId=000001000330&amp;graphName=%25E5%259B%25B3.JPG"/>
          <p:cNvSpPr>
            <a:spLocks noChangeAspect="1" noChangeArrowheads="1"/>
          </p:cNvSpPr>
          <p:nvPr/>
        </p:nvSpPr>
        <p:spPr bwMode="auto">
          <a:xfrm>
            <a:off x="368300" y="-2332038"/>
            <a:ext cx="4791075" cy="52101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7" name="図 6" descr="06.jpg">
            <a:hlinkClick r:id="rId3" tooltip="&quot;06.jpg&quot;"/>
          </p:cNvPr>
          <p:cNvPicPr/>
          <p:nvPr/>
        </p:nvPicPr>
        <p:blipFill rotWithShape="1">
          <a:blip r:embed="rId4" cstate="print">
            <a:extLst>
              <a:ext uri="{28A0092B-C50C-407E-A947-70E740481C1C}">
                <a14:useLocalDpi xmlns:a14="http://schemas.microsoft.com/office/drawing/2010/main" val="0"/>
              </a:ext>
            </a:extLst>
          </a:blip>
          <a:srcRect/>
          <a:stretch/>
        </p:blipFill>
        <p:spPr bwMode="auto">
          <a:xfrm>
            <a:off x="1142504" y="648474"/>
            <a:ext cx="6192688" cy="5832648"/>
          </a:xfrm>
          <a:prstGeom prst="rect">
            <a:avLst/>
          </a:prstGeom>
          <a:noFill/>
          <a:ln>
            <a:noFill/>
          </a:ln>
          <a:extLst>
            <a:ext uri="{53640926-AAD7-44D8-BBD7-CCE9431645EC}">
              <a14:shadowObscured xmlns:a14="http://schemas.microsoft.com/office/drawing/2010/main"/>
            </a:ext>
          </a:extLst>
        </p:spPr>
      </p:pic>
      <p:sp>
        <p:nvSpPr>
          <p:cNvPr id="6" name="テキスト ボックス 5"/>
          <p:cNvSpPr txBox="1"/>
          <p:nvPr/>
        </p:nvSpPr>
        <p:spPr>
          <a:xfrm>
            <a:off x="4854575" y="6473854"/>
            <a:ext cx="4289426" cy="369332"/>
          </a:xfrm>
          <a:prstGeom prst="rect">
            <a:avLst/>
          </a:prstGeom>
          <a:noFill/>
        </p:spPr>
        <p:txBody>
          <a:bodyPr wrap="square" rtlCol="0">
            <a:spAutoFit/>
          </a:bodyPr>
          <a:lstStyle/>
          <a:p>
            <a:r>
              <a:rPr kumimoji="1" lang="ja-JP" altLang="en-US" dirty="0" smtClean="0"/>
              <a:t>厚生労働省「国民医療費の年次推移」より</a:t>
            </a:r>
            <a:endParaRPr kumimoji="1" lang="ja-JP" altLang="en-US" dirty="0"/>
          </a:p>
        </p:txBody>
      </p:sp>
      <p:sp>
        <p:nvSpPr>
          <p:cNvPr id="8" name="テキスト ボックス 7"/>
          <p:cNvSpPr txBox="1"/>
          <p:nvPr/>
        </p:nvSpPr>
        <p:spPr>
          <a:xfrm>
            <a:off x="1525104" y="1903126"/>
            <a:ext cx="5427488" cy="83099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4800" b="1" dirty="0" smtClean="0">
                <a:latin typeface="+mj-ea"/>
                <a:ea typeface="+mj-ea"/>
              </a:rPr>
              <a:t>国民医療費の急増</a:t>
            </a:r>
            <a:endParaRPr kumimoji="1" lang="ja-JP" altLang="en-US" sz="4800" b="1" dirty="0">
              <a:latin typeface="+mj-ea"/>
              <a:ea typeface="+mj-ea"/>
            </a:endParaRPr>
          </a:p>
        </p:txBody>
      </p:sp>
      <p:sp>
        <p:nvSpPr>
          <p:cNvPr id="9" name="下矢印 8"/>
          <p:cNvSpPr/>
          <p:nvPr/>
        </p:nvSpPr>
        <p:spPr>
          <a:xfrm>
            <a:off x="3635896" y="2725738"/>
            <a:ext cx="1080120" cy="7752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525104" y="3829690"/>
            <a:ext cx="5427488" cy="400110"/>
          </a:xfrm>
          <a:prstGeom prst="rect">
            <a:avLst/>
          </a:prstGeom>
          <a:noFill/>
        </p:spPr>
        <p:txBody>
          <a:bodyPr wrap="square" rtlCol="0">
            <a:spAutoFit/>
          </a:bodyPr>
          <a:lstStyle/>
          <a:p>
            <a:r>
              <a:rPr kumimoji="1" lang="ja-JP" altLang="en-US" sz="2000" b="1" dirty="0" smtClean="0"/>
              <a:t>社会保険だけではまかないきれない・・・</a:t>
            </a:r>
            <a:endParaRPr kumimoji="1" lang="ja-JP" altLang="en-US" sz="2000" b="1" dirty="0"/>
          </a:p>
        </p:txBody>
      </p:sp>
      <p:sp>
        <p:nvSpPr>
          <p:cNvPr id="11" name="テキスト ボックス 10"/>
          <p:cNvSpPr txBox="1"/>
          <p:nvPr/>
        </p:nvSpPr>
        <p:spPr>
          <a:xfrm>
            <a:off x="1273076" y="4365104"/>
            <a:ext cx="5931544" cy="83099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4800" b="1" dirty="0" smtClean="0">
                <a:latin typeface="+mj-ea"/>
                <a:ea typeface="+mj-ea"/>
              </a:rPr>
              <a:t>介護保険制度の導入</a:t>
            </a:r>
            <a:endParaRPr kumimoji="1" lang="ja-JP" altLang="en-US" sz="4800" b="1" dirty="0">
              <a:latin typeface="+mj-ea"/>
              <a:ea typeface="+mj-ea"/>
            </a:endParaRPr>
          </a:p>
        </p:txBody>
      </p:sp>
    </p:spTree>
    <p:extLst>
      <p:ext uri="{BB962C8B-B14F-4D97-AF65-F5344CB8AC3E}">
        <p14:creationId xmlns:p14="http://schemas.microsoft.com/office/powerpoint/2010/main" val="37405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up)">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P spid="1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2"/>
            <a:ext cx="8229600" cy="778098"/>
          </a:xfrm>
        </p:spPr>
        <p:txBody>
          <a:bodyPr anchor="t"/>
          <a:lstStyle/>
          <a:p>
            <a:pPr algn="l"/>
            <a:r>
              <a:rPr kumimoji="1" lang="ja-JP" altLang="en-US" dirty="0" smtClean="0"/>
              <a:t>介護保険制度</a:t>
            </a:r>
            <a:endParaRPr kumimoji="1" lang="ja-JP" altLang="en-US" dirty="0"/>
          </a:p>
        </p:txBody>
      </p:sp>
      <p:sp>
        <p:nvSpPr>
          <p:cNvPr id="3" name="タイトル 1"/>
          <p:cNvSpPr txBox="1">
            <a:spLocks/>
          </p:cNvSpPr>
          <p:nvPr/>
        </p:nvSpPr>
        <p:spPr>
          <a:xfrm>
            <a:off x="251520" y="1916832"/>
            <a:ext cx="8229600" cy="3744292"/>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3200" dirty="0" smtClean="0"/>
              <a:t>高齢者</a:t>
            </a:r>
            <a:r>
              <a:rPr lang="ja-JP" altLang="ja-JP" sz="3200" dirty="0"/>
              <a:t>が、介護が必要になっても自立した生活を送れるよう、（　</a:t>
            </a:r>
            <a:r>
              <a:rPr lang="ja-JP" altLang="ja-JP" sz="3200" dirty="0">
                <a:solidFill>
                  <a:schemeClr val="bg1"/>
                </a:solidFill>
              </a:rPr>
              <a:t>社会全体</a:t>
            </a:r>
            <a:r>
              <a:rPr lang="ja-JP" altLang="ja-JP" sz="3200" dirty="0"/>
              <a:t>　）で支え合うしくみ。自立支援、利用者本</a:t>
            </a:r>
            <a:r>
              <a:rPr lang="ja-JP" altLang="ja-JP" sz="3200" dirty="0" smtClean="0"/>
              <a:t>位、</a:t>
            </a:r>
            <a:r>
              <a:rPr lang="ja-JP" altLang="ja-JP" sz="3200" dirty="0"/>
              <a:t>社会保険方式で支える。</a:t>
            </a:r>
          </a:p>
          <a:p>
            <a:pPr algn="l"/>
            <a:r>
              <a:rPr lang="ja-JP" altLang="ja-JP" sz="3200" dirty="0"/>
              <a:t>制度改正により、</a:t>
            </a:r>
            <a:r>
              <a:rPr lang="en-US" altLang="ja-JP" sz="3200" dirty="0"/>
              <a:t>2006</a:t>
            </a:r>
            <a:r>
              <a:rPr lang="ja-JP" altLang="ja-JP" sz="3200" dirty="0"/>
              <a:t>年から</a:t>
            </a:r>
            <a:r>
              <a:rPr lang="ja-JP" altLang="ja-JP" sz="3200" dirty="0" smtClean="0"/>
              <a:t>「</a:t>
            </a:r>
            <a:r>
              <a:rPr lang="ja-JP" altLang="en-US" sz="3200" dirty="0"/>
              <a:t> </a:t>
            </a:r>
            <a:r>
              <a:rPr lang="ja-JP" altLang="ja-JP" sz="3200" dirty="0" smtClean="0">
                <a:solidFill>
                  <a:schemeClr val="bg1"/>
                </a:solidFill>
              </a:rPr>
              <a:t>介護予防</a:t>
            </a:r>
            <a:r>
              <a:rPr lang="en-US" altLang="ja-JP" sz="3200" dirty="0" smtClean="0">
                <a:solidFill>
                  <a:schemeClr val="bg1"/>
                </a:solidFill>
              </a:rPr>
              <a:t> </a:t>
            </a:r>
            <a:r>
              <a:rPr lang="ja-JP" altLang="ja-JP" sz="3200" dirty="0" smtClean="0"/>
              <a:t>」</a:t>
            </a:r>
            <a:r>
              <a:rPr lang="ja-JP" altLang="ja-JP" sz="3200" dirty="0"/>
              <a:t>を柱とした（　</a:t>
            </a:r>
            <a:r>
              <a:rPr lang="ja-JP" altLang="ja-JP" sz="3200" dirty="0">
                <a:solidFill>
                  <a:schemeClr val="bg1"/>
                </a:solidFill>
              </a:rPr>
              <a:t>予防重視</a:t>
            </a:r>
            <a:r>
              <a:rPr lang="ja-JP" altLang="ja-JP" sz="3200" dirty="0"/>
              <a:t>　）型システム、</a:t>
            </a:r>
            <a:r>
              <a:rPr lang="ja-JP" altLang="ja-JP" sz="3200" dirty="0" smtClean="0"/>
              <a:t>（</a:t>
            </a:r>
            <a:r>
              <a:rPr lang="ja-JP" altLang="ja-JP" sz="3200" dirty="0"/>
              <a:t>　</a:t>
            </a:r>
            <a:r>
              <a:rPr lang="ja-JP" altLang="ja-JP" sz="3200" dirty="0">
                <a:solidFill>
                  <a:schemeClr val="bg1"/>
                </a:solidFill>
              </a:rPr>
              <a:t>地域密着</a:t>
            </a:r>
            <a:r>
              <a:rPr lang="ja-JP" altLang="ja-JP" sz="3200" dirty="0"/>
              <a:t>　</a:t>
            </a:r>
            <a:r>
              <a:rPr lang="ja-JP" altLang="ja-JP" sz="3200" dirty="0" smtClean="0"/>
              <a:t>）</a:t>
            </a:r>
            <a:r>
              <a:rPr lang="ja-JP" altLang="ja-JP" sz="3200" dirty="0"/>
              <a:t>型のサービスの提供がなされている</a:t>
            </a:r>
            <a:endParaRPr lang="ja-JP" altLang="en-US" sz="3200" dirty="0"/>
          </a:p>
        </p:txBody>
      </p:sp>
      <p:sp>
        <p:nvSpPr>
          <p:cNvPr id="4" name="テキスト ボックス 3"/>
          <p:cNvSpPr txBox="1"/>
          <p:nvPr/>
        </p:nvSpPr>
        <p:spPr>
          <a:xfrm>
            <a:off x="251520" y="1098015"/>
            <a:ext cx="2304256" cy="584775"/>
          </a:xfrm>
          <a:prstGeom prst="rect">
            <a:avLst/>
          </a:prstGeom>
          <a:noFill/>
        </p:spPr>
        <p:txBody>
          <a:bodyPr wrap="square" rtlCol="0">
            <a:spAutoFit/>
          </a:bodyPr>
          <a:lstStyle/>
          <a:p>
            <a:r>
              <a:rPr kumimoji="1" lang="ja-JP" altLang="en-US" sz="3200" b="1" dirty="0" smtClean="0">
                <a:solidFill>
                  <a:schemeClr val="accent1"/>
                </a:solidFill>
              </a:rPr>
              <a:t>内　容</a:t>
            </a:r>
            <a:endParaRPr kumimoji="1" lang="ja-JP" altLang="en-US" sz="3200" b="1" dirty="0">
              <a:solidFill>
                <a:schemeClr val="accent1"/>
              </a:solidFill>
            </a:endParaRPr>
          </a:p>
        </p:txBody>
      </p:sp>
      <p:sp>
        <p:nvSpPr>
          <p:cNvPr id="5" name="正方形/長方形 4"/>
          <p:cNvSpPr/>
          <p:nvPr/>
        </p:nvSpPr>
        <p:spPr>
          <a:xfrm>
            <a:off x="3131840" y="2420888"/>
            <a:ext cx="1826141" cy="584775"/>
          </a:xfrm>
          <a:prstGeom prst="rect">
            <a:avLst/>
          </a:prstGeom>
        </p:spPr>
        <p:txBody>
          <a:bodyPr wrap="none">
            <a:spAutoFit/>
          </a:bodyPr>
          <a:lstStyle/>
          <a:p>
            <a:r>
              <a:rPr lang="ja-JP" altLang="ja-JP" sz="3200" b="1" dirty="0" smtClean="0">
                <a:solidFill>
                  <a:srgbClr val="FF0000"/>
                </a:solidFill>
              </a:rPr>
              <a:t>社会</a:t>
            </a:r>
            <a:r>
              <a:rPr lang="ja-JP" altLang="ja-JP" sz="3200" b="1" dirty="0">
                <a:solidFill>
                  <a:srgbClr val="FF0000"/>
                </a:solidFill>
              </a:rPr>
              <a:t>全体</a:t>
            </a:r>
            <a:endParaRPr lang="ja-JP" altLang="en-US" sz="3200" b="1" dirty="0">
              <a:solidFill>
                <a:srgbClr val="FF0000"/>
              </a:solidFill>
            </a:endParaRPr>
          </a:p>
        </p:txBody>
      </p:sp>
      <p:sp>
        <p:nvSpPr>
          <p:cNvPr id="6" name="正方形/長方形 5"/>
          <p:cNvSpPr/>
          <p:nvPr/>
        </p:nvSpPr>
        <p:spPr>
          <a:xfrm>
            <a:off x="5364088" y="3839778"/>
            <a:ext cx="1925527" cy="584775"/>
          </a:xfrm>
          <a:prstGeom prst="rect">
            <a:avLst/>
          </a:prstGeom>
        </p:spPr>
        <p:txBody>
          <a:bodyPr wrap="none">
            <a:spAutoFit/>
          </a:bodyPr>
          <a:lstStyle/>
          <a:p>
            <a:r>
              <a:rPr lang="ja-JP" altLang="ja-JP" sz="3200" b="1" dirty="0">
                <a:solidFill>
                  <a:srgbClr val="FF0000"/>
                </a:solidFill>
              </a:rPr>
              <a:t>介護予防</a:t>
            </a:r>
            <a:r>
              <a:rPr lang="en-US" altLang="ja-JP" sz="3200" b="1" dirty="0">
                <a:solidFill>
                  <a:srgbClr val="FF0000"/>
                </a:solidFill>
              </a:rPr>
              <a:t> </a:t>
            </a:r>
            <a:endParaRPr lang="ja-JP" altLang="en-US" sz="3200" b="1" dirty="0">
              <a:solidFill>
                <a:srgbClr val="FF0000"/>
              </a:solidFill>
            </a:endParaRPr>
          </a:p>
        </p:txBody>
      </p:sp>
      <p:sp>
        <p:nvSpPr>
          <p:cNvPr id="7" name="正方形/長方形 6"/>
          <p:cNvSpPr/>
          <p:nvPr/>
        </p:nvSpPr>
        <p:spPr>
          <a:xfrm>
            <a:off x="1691680" y="4380619"/>
            <a:ext cx="1826141" cy="584775"/>
          </a:xfrm>
          <a:prstGeom prst="rect">
            <a:avLst/>
          </a:prstGeom>
        </p:spPr>
        <p:txBody>
          <a:bodyPr wrap="none">
            <a:spAutoFit/>
          </a:bodyPr>
          <a:lstStyle/>
          <a:p>
            <a:r>
              <a:rPr lang="ja-JP" altLang="ja-JP" sz="3200" b="1" dirty="0">
                <a:solidFill>
                  <a:srgbClr val="FF0000"/>
                </a:solidFill>
              </a:rPr>
              <a:t>予防重視</a:t>
            </a:r>
            <a:endParaRPr lang="ja-JP" altLang="en-US" sz="3200" b="1" dirty="0">
              <a:solidFill>
                <a:srgbClr val="FF0000"/>
              </a:solidFill>
            </a:endParaRPr>
          </a:p>
        </p:txBody>
      </p:sp>
      <p:sp>
        <p:nvSpPr>
          <p:cNvPr id="8" name="正方形/長方形 7"/>
          <p:cNvSpPr/>
          <p:nvPr/>
        </p:nvSpPr>
        <p:spPr>
          <a:xfrm>
            <a:off x="6339675" y="4380619"/>
            <a:ext cx="1826141" cy="584775"/>
          </a:xfrm>
          <a:prstGeom prst="rect">
            <a:avLst/>
          </a:prstGeom>
        </p:spPr>
        <p:txBody>
          <a:bodyPr wrap="none">
            <a:spAutoFit/>
          </a:bodyPr>
          <a:lstStyle/>
          <a:p>
            <a:r>
              <a:rPr lang="ja-JP" altLang="ja-JP" sz="3200" b="1" dirty="0">
                <a:solidFill>
                  <a:srgbClr val="FF0000"/>
                </a:solidFill>
              </a:rPr>
              <a:t>地域密着</a:t>
            </a:r>
            <a:endParaRPr lang="ja-JP" altLang="en-US" sz="3200" b="1" dirty="0">
              <a:solidFill>
                <a:srgbClr val="FF0000"/>
              </a:solidFill>
            </a:endParaRPr>
          </a:p>
        </p:txBody>
      </p:sp>
    </p:spTree>
    <p:extLst>
      <p:ext uri="{BB962C8B-B14F-4D97-AF65-F5344CB8AC3E}">
        <p14:creationId xmlns:p14="http://schemas.microsoft.com/office/powerpoint/2010/main" val="291563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467544" y="1470608"/>
            <a:ext cx="8136904" cy="1569660"/>
          </a:xfrm>
          <a:prstGeom prst="rect">
            <a:avLst/>
          </a:prstGeom>
        </p:spPr>
        <p:txBody>
          <a:bodyPr wrap="square">
            <a:spAutoFit/>
          </a:bodyPr>
          <a:lstStyle/>
          <a:p>
            <a:r>
              <a:rPr lang="ja-JP" altLang="ja-JP" sz="3200" dirty="0"/>
              <a:t> （</a:t>
            </a:r>
            <a:r>
              <a:rPr lang="ja-JP" altLang="ja-JP" sz="3200" dirty="0">
                <a:solidFill>
                  <a:schemeClr val="bg1"/>
                </a:solidFill>
              </a:rPr>
              <a:t>　</a:t>
            </a:r>
            <a:r>
              <a:rPr lang="en-US" altLang="ja-JP" sz="3200" dirty="0">
                <a:solidFill>
                  <a:schemeClr val="bg1"/>
                </a:solidFill>
              </a:rPr>
              <a:t>40</a:t>
            </a:r>
            <a:r>
              <a:rPr lang="ja-JP" altLang="ja-JP" sz="3200" dirty="0"/>
              <a:t>　）歳以上の全国民が加入。医療保険で一括徴収されるか、市町村で年金天引き</a:t>
            </a:r>
            <a:r>
              <a:rPr lang="ja-JP" altLang="ja-JP" sz="3200" dirty="0" smtClean="0"/>
              <a:t>される</a:t>
            </a:r>
            <a:r>
              <a:rPr lang="ja-JP" altLang="ja-JP" sz="3200" dirty="0"/>
              <a:t>　　　　　　　　</a:t>
            </a:r>
          </a:p>
        </p:txBody>
      </p:sp>
      <p:sp>
        <p:nvSpPr>
          <p:cNvPr id="2" name="タイトル 1"/>
          <p:cNvSpPr>
            <a:spLocks noGrp="1"/>
          </p:cNvSpPr>
          <p:nvPr>
            <p:ph type="title"/>
          </p:nvPr>
        </p:nvSpPr>
        <p:spPr>
          <a:xfrm>
            <a:off x="107504" y="116632"/>
            <a:ext cx="8229600" cy="778098"/>
          </a:xfrm>
        </p:spPr>
        <p:txBody>
          <a:bodyPr anchor="t"/>
          <a:lstStyle/>
          <a:p>
            <a:pPr algn="l"/>
            <a:r>
              <a:rPr kumimoji="1" lang="ja-JP" altLang="en-US" dirty="0" smtClean="0"/>
              <a:t>介護保険制度</a:t>
            </a:r>
            <a:endParaRPr kumimoji="1" lang="ja-JP" altLang="en-US" dirty="0"/>
          </a:p>
        </p:txBody>
      </p:sp>
      <p:sp>
        <p:nvSpPr>
          <p:cNvPr id="4" name="テキスト ボックス 3"/>
          <p:cNvSpPr txBox="1"/>
          <p:nvPr/>
        </p:nvSpPr>
        <p:spPr>
          <a:xfrm>
            <a:off x="251520" y="880999"/>
            <a:ext cx="2304256" cy="584775"/>
          </a:xfrm>
          <a:prstGeom prst="rect">
            <a:avLst/>
          </a:prstGeom>
          <a:noFill/>
        </p:spPr>
        <p:txBody>
          <a:bodyPr wrap="square" rtlCol="0">
            <a:spAutoFit/>
          </a:bodyPr>
          <a:lstStyle/>
          <a:p>
            <a:r>
              <a:rPr lang="ja-JP" altLang="en-US" sz="3200" b="1" dirty="0">
                <a:solidFill>
                  <a:schemeClr val="accent1"/>
                </a:solidFill>
              </a:rPr>
              <a:t>加入</a:t>
            </a:r>
            <a:r>
              <a:rPr lang="ja-JP" altLang="en-US" sz="3200" b="1" dirty="0" smtClean="0">
                <a:solidFill>
                  <a:schemeClr val="accent1"/>
                </a:solidFill>
              </a:rPr>
              <a:t>対象</a:t>
            </a:r>
            <a:endParaRPr kumimoji="1" lang="ja-JP" altLang="en-US" sz="3200" b="1" dirty="0">
              <a:solidFill>
                <a:schemeClr val="accent1"/>
              </a:solidFill>
            </a:endParaRPr>
          </a:p>
        </p:txBody>
      </p:sp>
      <p:sp>
        <p:nvSpPr>
          <p:cNvPr id="5" name="正方形/長方形 4"/>
          <p:cNvSpPr/>
          <p:nvPr/>
        </p:nvSpPr>
        <p:spPr>
          <a:xfrm>
            <a:off x="971600" y="1470608"/>
            <a:ext cx="748923" cy="584775"/>
          </a:xfrm>
          <a:prstGeom prst="rect">
            <a:avLst/>
          </a:prstGeom>
        </p:spPr>
        <p:txBody>
          <a:bodyPr wrap="none">
            <a:spAutoFit/>
          </a:bodyPr>
          <a:lstStyle/>
          <a:p>
            <a:r>
              <a:rPr lang="ja-JP" altLang="en-US" sz="3200" b="1" dirty="0" smtClean="0">
                <a:solidFill>
                  <a:srgbClr val="FF0000"/>
                </a:solidFill>
              </a:rPr>
              <a:t>４０</a:t>
            </a:r>
            <a:endParaRPr lang="ja-JP" altLang="en-US" sz="3200" b="1" dirty="0">
              <a:solidFill>
                <a:srgbClr val="FF0000"/>
              </a:solidFill>
            </a:endParaRPr>
          </a:p>
        </p:txBody>
      </p:sp>
      <p:sp>
        <p:nvSpPr>
          <p:cNvPr id="10" name="正方形/長方形 9"/>
          <p:cNvSpPr/>
          <p:nvPr/>
        </p:nvSpPr>
        <p:spPr>
          <a:xfrm>
            <a:off x="467544" y="3788048"/>
            <a:ext cx="8136904" cy="1077218"/>
          </a:xfrm>
          <a:prstGeom prst="rect">
            <a:avLst/>
          </a:prstGeom>
        </p:spPr>
        <p:txBody>
          <a:bodyPr wrap="square">
            <a:spAutoFit/>
          </a:bodyPr>
          <a:lstStyle/>
          <a:p>
            <a:r>
              <a:rPr lang="ja-JP" altLang="ja-JP" sz="3200" dirty="0" smtClean="0"/>
              <a:t>介護保険被</a:t>
            </a:r>
            <a:r>
              <a:rPr lang="ja-JP" altLang="ja-JP" sz="3200" dirty="0"/>
              <a:t>保険者証を添えて市町村に申請すれば対応してもらえる。　</a:t>
            </a:r>
            <a:endParaRPr lang="ja-JP" altLang="en-US" sz="3200" dirty="0"/>
          </a:p>
        </p:txBody>
      </p:sp>
      <p:sp>
        <p:nvSpPr>
          <p:cNvPr id="11" name="正方形/長方形 10"/>
          <p:cNvSpPr/>
          <p:nvPr/>
        </p:nvSpPr>
        <p:spPr>
          <a:xfrm>
            <a:off x="251520" y="3199826"/>
            <a:ext cx="1826141" cy="584775"/>
          </a:xfrm>
          <a:prstGeom prst="rect">
            <a:avLst/>
          </a:prstGeom>
        </p:spPr>
        <p:txBody>
          <a:bodyPr wrap="none">
            <a:spAutoFit/>
          </a:bodyPr>
          <a:lstStyle/>
          <a:p>
            <a:r>
              <a:rPr lang="ja-JP" altLang="ja-JP" sz="3200" b="1" dirty="0">
                <a:solidFill>
                  <a:schemeClr val="accent1"/>
                </a:solidFill>
              </a:rPr>
              <a:t>利用方法</a:t>
            </a:r>
            <a:endParaRPr lang="ja-JP" altLang="en-US" sz="3200" b="1" dirty="0">
              <a:solidFill>
                <a:schemeClr val="accent1"/>
              </a:solidFill>
            </a:endParaRPr>
          </a:p>
        </p:txBody>
      </p:sp>
      <p:sp>
        <p:nvSpPr>
          <p:cNvPr id="12" name="正方形/長方形 11"/>
          <p:cNvSpPr/>
          <p:nvPr/>
        </p:nvSpPr>
        <p:spPr>
          <a:xfrm>
            <a:off x="467544" y="4889802"/>
            <a:ext cx="8136904" cy="1569660"/>
          </a:xfrm>
          <a:prstGeom prst="rect">
            <a:avLst/>
          </a:prstGeom>
        </p:spPr>
        <p:txBody>
          <a:bodyPr wrap="square">
            <a:spAutoFit/>
          </a:bodyPr>
          <a:lstStyle/>
          <a:p>
            <a:r>
              <a:rPr lang="ja-JP" altLang="en-US" sz="3200" dirty="0" smtClean="0"/>
              <a:t>医師の意見書や訪問調査で</a:t>
            </a:r>
            <a:r>
              <a:rPr lang="ja-JP" altLang="ja-JP" sz="3200" dirty="0" smtClean="0"/>
              <a:t>介護</a:t>
            </a:r>
            <a:r>
              <a:rPr lang="ja-JP" altLang="en-US" sz="3200" dirty="0" smtClean="0"/>
              <a:t>認定（要支援、要介護１～５）された後、受けられるサービスを選ぶ。</a:t>
            </a:r>
            <a:r>
              <a:rPr lang="ja-JP" altLang="ja-JP" sz="3200" dirty="0"/>
              <a:t>　</a:t>
            </a:r>
            <a:endParaRPr lang="ja-JP" altLang="en-US" sz="3200" dirty="0"/>
          </a:p>
        </p:txBody>
      </p:sp>
      <p:sp>
        <p:nvSpPr>
          <p:cNvPr id="13" name="テキスト ボックス 12"/>
          <p:cNvSpPr txBox="1"/>
          <p:nvPr/>
        </p:nvSpPr>
        <p:spPr>
          <a:xfrm>
            <a:off x="2915816" y="6214813"/>
            <a:ext cx="5950768" cy="461665"/>
          </a:xfrm>
          <a:prstGeom prst="rect">
            <a:avLst/>
          </a:prstGeom>
          <a:noFill/>
        </p:spPr>
        <p:txBody>
          <a:bodyPr wrap="square" rtlCol="0">
            <a:spAutoFit/>
          </a:bodyPr>
          <a:lstStyle/>
          <a:p>
            <a:r>
              <a:rPr kumimoji="1" lang="ja-JP" altLang="en-US" sz="2400" b="1" dirty="0" smtClean="0">
                <a:solidFill>
                  <a:srgbClr val="C00000"/>
                </a:solidFill>
              </a:rPr>
              <a:t>職業：介護支援専門員（ケアマネージャー）</a:t>
            </a:r>
            <a:endParaRPr kumimoji="1" lang="ja-JP" altLang="en-US" sz="2400" b="1" dirty="0">
              <a:solidFill>
                <a:srgbClr val="C00000"/>
              </a:solidFill>
            </a:endParaRPr>
          </a:p>
        </p:txBody>
      </p:sp>
    </p:spTree>
    <p:extLst>
      <p:ext uri="{BB962C8B-B14F-4D97-AF65-F5344CB8AC3E}">
        <p14:creationId xmlns:p14="http://schemas.microsoft.com/office/powerpoint/2010/main" val="278828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P spid="1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2"/>
            <a:ext cx="8928992" cy="648072"/>
          </a:xfrm>
        </p:spPr>
        <p:txBody>
          <a:bodyPr anchor="t">
            <a:noAutofit/>
          </a:bodyPr>
          <a:lstStyle/>
          <a:p>
            <a:pPr lvl="0" algn="l"/>
            <a:r>
              <a:rPr lang="ja-JP" altLang="ja-JP" sz="3200" dirty="0" smtClean="0">
                <a:latin typeface="+mn-ea"/>
                <a:ea typeface="+mn-ea"/>
                <a:cs typeface="ShinGoPro-Regular"/>
              </a:rPr>
              <a:t>（</a:t>
            </a:r>
            <a:r>
              <a:rPr lang="ja-JP" altLang="ja-JP" sz="3200" dirty="0" smtClean="0">
                <a:solidFill>
                  <a:schemeClr val="bg1"/>
                </a:solidFill>
                <a:latin typeface="+mn-ea"/>
                <a:ea typeface="+mn-ea"/>
                <a:cs typeface="ShinGoPro-Regular"/>
              </a:rPr>
              <a:t>居宅サービ</a:t>
            </a:r>
            <a:r>
              <a:rPr lang="ja-JP" altLang="en-US" sz="3200" dirty="0" smtClean="0">
                <a:solidFill>
                  <a:schemeClr val="bg1"/>
                </a:solidFill>
                <a:latin typeface="+mn-ea"/>
                <a:ea typeface="+mn-ea"/>
                <a:cs typeface="ShinGoPro-Regular"/>
              </a:rPr>
              <a:t>　</a:t>
            </a:r>
            <a:r>
              <a:rPr lang="ja-JP" altLang="ja-JP" sz="3200" dirty="0" smtClean="0">
                <a:latin typeface="+mn-ea"/>
                <a:ea typeface="+mn-ea"/>
                <a:cs typeface="ShinGoPro-Regular"/>
              </a:rPr>
              <a:t>）家</a:t>
            </a:r>
            <a:r>
              <a:rPr lang="ja-JP" altLang="ja-JP" sz="3200" dirty="0">
                <a:latin typeface="+mn-ea"/>
                <a:ea typeface="+mn-ea"/>
                <a:cs typeface="ShinGoPro-Regular"/>
              </a:rPr>
              <a:t>にいながらサービスを</a:t>
            </a:r>
            <a:r>
              <a:rPr lang="ja-JP" altLang="ja-JP" sz="3200" dirty="0" smtClean="0">
                <a:latin typeface="+mn-ea"/>
                <a:ea typeface="+mn-ea"/>
                <a:cs typeface="ShinGoPro-Regular"/>
              </a:rPr>
              <a:t>受けられる</a:t>
            </a:r>
            <a:endParaRPr kumimoji="1" lang="ja-JP" altLang="en-US" sz="3200" dirty="0">
              <a:latin typeface="+mn-ea"/>
              <a:ea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64980818"/>
              </p:ext>
            </p:extLst>
          </p:nvPr>
        </p:nvGraphicFramePr>
        <p:xfrm>
          <a:off x="179512" y="908720"/>
          <a:ext cx="8784976" cy="5707360"/>
        </p:xfrm>
        <a:graphic>
          <a:graphicData uri="http://schemas.openxmlformats.org/drawingml/2006/table">
            <a:tbl>
              <a:tblPr firstRow="1" firstCol="1" bandRow="1">
                <a:tableStyleId>{5C22544A-7EE6-4342-B048-85BDC9FD1C3A}</a:tableStyleId>
              </a:tblPr>
              <a:tblGrid>
                <a:gridCol w="2778155"/>
                <a:gridCol w="6006821"/>
              </a:tblGrid>
              <a:tr h="504056">
                <a:tc>
                  <a:txBody>
                    <a:bodyPr/>
                    <a:lstStyle/>
                    <a:p>
                      <a:pPr algn="ctr">
                        <a:spcAft>
                          <a:spcPts val="0"/>
                        </a:spcAft>
                      </a:pPr>
                      <a:r>
                        <a:rPr lang="ja-JP" sz="2800" kern="0" dirty="0">
                          <a:effectLst/>
                        </a:rPr>
                        <a:t>サービス</a:t>
                      </a:r>
                      <a:endParaRPr lang="ja-JP" sz="2800" kern="100" dirty="0">
                        <a:effectLst/>
                        <a:latin typeface="Century"/>
                        <a:ea typeface="ＭＳ 明朝"/>
                        <a:cs typeface="Times New Roman"/>
                      </a:endParaRPr>
                    </a:p>
                  </a:txBody>
                  <a:tcPr marL="68580" marR="68580" marT="0" marB="0"/>
                </a:tc>
                <a:tc>
                  <a:txBody>
                    <a:bodyPr/>
                    <a:lstStyle/>
                    <a:p>
                      <a:pPr algn="ctr">
                        <a:spcAft>
                          <a:spcPts val="0"/>
                        </a:spcAft>
                      </a:pPr>
                      <a:r>
                        <a:rPr lang="ja-JP" altLang="en-US" sz="2800" kern="0" dirty="0" smtClean="0">
                          <a:effectLst/>
                        </a:rPr>
                        <a:t>対象・</a:t>
                      </a:r>
                      <a:r>
                        <a:rPr lang="ja-JP" sz="2800" kern="0" dirty="0" smtClean="0">
                          <a:effectLst/>
                        </a:rPr>
                        <a:t>生活</a:t>
                      </a:r>
                      <a:r>
                        <a:rPr lang="ja-JP" sz="2800" kern="0" dirty="0">
                          <a:effectLst/>
                        </a:rPr>
                        <a:t>行為・サービスの内容</a:t>
                      </a:r>
                      <a:endParaRPr lang="ja-JP" sz="2800" kern="100" dirty="0">
                        <a:effectLst/>
                        <a:latin typeface="Century"/>
                        <a:ea typeface="ＭＳ 明朝"/>
                        <a:cs typeface="Times New Roman"/>
                      </a:endParaRPr>
                    </a:p>
                  </a:txBody>
                  <a:tcPr marL="68580" marR="68580" marT="0" marB="0"/>
                </a:tc>
              </a:tr>
              <a:tr h="936104">
                <a:tc>
                  <a:txBody>
                    <a:bodyPr/>
                    <a:lstStyle/>
                    <a:p>
                      <a:pPr algn="l">
                        <a:lnSpc>
                          <a:spcPct val="100000"/>
                        </a:lnSpc>
                        <a:spcAft>
                          <a:spcPts val="0"/>
                        </a:spcAft>
                      </a:pPr>
                      <a:r>
                        <a:rPr lang="ja-JP" sz="2400" kern="0" dirty="0">
                          <a:effectLst/>
                        </a:rPr>
                        <a:t>訪問介護（</a:t>
                      </a:r>
                      <a:r>
                        <a:rPr lang="ja-JP" sz="2400" kern="0" dirty="0">
                          <a:solidFill>
                            <a:srgbClr val="FFFF00"/>
                          </a:solidFill>
                          <a:effectLst/>
                        </a:rPr>
                        <a:t>ホームヘルプサービス</a:t>
                      </a:r>
                      <a:r>
                        <a:rPr lang="ja-JP" sz="2400" kern="0" dirty="0">
                          <a:effectLst/>
                        </a:rPr>
                        <a:t>）</a:t>
                      </a:r>
                      <a:endParaRPr lang="ja-JP" sz="2400" kern="100" dirty="0">
                        <a:effectLst/>
                        <a:latin typeface="Century"/>
                        <a:ea typeface="ＭＳ 明朝"/>
                        <a:cs typeface="Times New Roman"/>
                      </a:endParaRPr>
                    </a:p>
                  </a:txBody>
                  <a:tcPr marL="68580" marR="68580" marT="0" marB="0"/>
                </a:tc>
                <a:tc>
                  <a:txBody>
                    <a:bodyPr/>
                    <a:lstStyle/>
                    <a:p>
                      <a:pPr algn="l">
                        <a:lnSpc>
                          <a:spcPct val="100000"/>
                        </a:lnSpc>
                        <a:spcAft>
                          <a:spcPts val="0"/>
                        </a:spcAft>
                      </a:pPr>
                      <a:r>
                        <a:rPr lang="ja-JP" altLang="en-US" sz="2800" kern="0" smtClean="0">
                          <a:solidFill>
                            <a:schemeClr val="accent2">
                              <a:lumMod val="75000"/>
                            </a:schemeClr>
                          </a:solidFill>
                          <a:effectLst/>
                        </a:rPr>
                        <a:t>介護認定者</a:t>
                      </a:r>
                      <a:endParaRPr lang="en-US" altLang="ja-JP" sz="2800" kern="0" smtClean="0">
                        <a:solidFill>
                          <a:schemeClr val="accent2">
                            <a:lumMod val="75000"/>
                          </a:schemeClr>
                        </a:solidFill>
                        <a:effectLst/>
                      </a:endParaRPr>
                    </a:p>
                    <a:p>
                      <a:pPr algn="l">
                        <a:lnSpc>
                          <a:spcPct val="100000"/>
                        </a:lnSpc>
                        <a:spcAft>
                          <a:spcPts val="0"/>
                        </a:spcAft>
                      </a:pPr>
                      <a:r>
                        <a:rPr lang="ja-JP" sz="2800" kern="0" smtClean="0">
                          <a:effectLst/>
                        </a:rPr>
                        <a:t>介護・家事サービス</a:t>
                      </a:r>
                      <a:endParaRPr lang="ja-JP" sz="2800" kern="100" dirty="0">
                        <a:effectLst/>
                        <a:latin typeface="Century"/>
                        <a:ea typeface="ＭＳ 明朝"/>
                        <a:cs typeface="Times New Roman"/>
                      </a:endParaRPr>
                    </a:p>
                  </a:txBody>
                  <a:tcPr marL="68580" marR="68580" marT="0" marB="0"/>
                </a:tc>
              </a:tr>
              <a:tr h="1114136">
                <a:tc>
                  <a:txBody>
                    <a:bodyPr/>
                    <a:lstStyle/>
                    <a:p>
                      <a:pPr algn="l">
                        <a:lnSpc>
                          <a:spcPct val="100000"/>
                        </a:lnSpc>
                        <a:spcAft>
                          <a:spcPts val="0"/>
                        </a:spcAft>
                      </a:pPr>
                      <a:r>
                        <a:rPr lang="ja-JP" sz="2400" kern="0">
                          <a:effectLst/>
                        </a:rPr>
                        <a:t>訪問看護</a:t>
                      </a:r>
                      <a:r>
                        <a:rPr lang="en-US" sz="2400" kern="0">
                          <a:effectLst/>
                        </a:rPr>
                        <a:t>	</a:t>
                      </a:r>
                      <a:endParaRPr lang="ja-JP" sz="2400" kern="100">
                        <a:effectLst/>
                        <a:latin typeface="Century"/>
                        <a:ea typeface="ＭＳ 明朝"/>
                        <a:cs typeface="Times New Roman"/>
                      </a:endParaRPr>
                    </a:p>
                  </a:txBody>
                  <a:tcPr marL="68580" marR="68580" marT="0" marB="0"/>
                </a:tc>
                <a:tc>
                  <a:txBody>
                    <a:bodyPr/>
                    <a:lstStyle/>
                    <a:p>
                      <a:pPr algn="l">
                        <a:lnSpc>
                          <a:spcPct val="100000"/>
                        </a:lnSpc>
                        <a:spcAft>
                          <a:spcPts val="0"/>
                        </a:spcAft>
                      </a:pPr>
                      <a:r>
                        <a:rPr lang="ja-JP" sz="2800" kern="0" dirty="0">
                          <a:solidFill>
                            <a:schemeClr val="accent2">
                              <a:lumMod val="75000"/>
                            </a:schemeClr>
                          </a:solidFill>
                          <a:effectLst/>
                        </a:rPr>
                        <a:t>在宅の寝たきり老人</a:t>
                      </a:r>
                      <a:r>
                        <a:rPr lang="ja-JP" sz="2800" kern="0" dirty="0" smtClean="0">
                          <a:solidFill>
                            <a:schemeClr val="accent2">
                              <a:lumMod val="75000"/>
                            </a:schemeClr>
                          </a:solidFill>
                          <a:effectLst/>
                        </a:rPr>
                        <a:t>等</a:t>
                      </a:r>
                      <a:endParaRPr lang="en-US" altLang="ja-JP" sz="2800" kern="0" dirty="0" smtClean="0">
                        <a:solidFill>
                          <a:schemeClr val="accent2">
                            <a:lumMod val="75000"/>
                          </a:schemeClr>
                        </a:solidFill>
                        <a:effectLst/>
                      </a:endParaRPr>
                    </a:p>
                    <a:p>
                      <a:pPr algn="l">
                        <a:lnSpc>
                          <a:spcPct val="100000"/>
                        </a:lnSpc>
                        <a:spcAft>
                          <a:spcPts val="0"/>
                        </a:spcAft>
                      </a:pPr>
                      <a:r>
                        <a:rPr lang="ja-JP" sz="2800" kern="0" dirty="0" smtClean="0">
                          <a:effectLst/>
                        </a:rPr>
                        <a:t>かかりつけ</a:t>
                      </a:r>
                      <a:r>
                        <a:rPr lang="ja-JP" sz="2800" kern="0" dirty="0">
                          <a:effectLst/>
                        </a:rPr>
                        <a:t>の医師の指示に基づき，看護サービスを提供する</a:t>
                      </a:r>
                      <a:endParaRPr lang="ja-JP" sz="2800" kern="100" dirty="0">
                        <a:effectLst/>
                        <a:latin typeface="Century"/>
                        <a:ea typeface="ＭＳ 明朝"/>
                        <a:cs typeface="Times New Roman"/>
                      </a:endParaRPr>
                    </a:p>
                  </a:txBody>
                  <a:tcPr marL="68580" marR="68580" marT="0" marB="0"/>
                </a:tc>
              </a:tr>
              <a:tr h="1698875">
                <a:tc>
                  <a:txBody>
                    <a:bodyPr/>
                    <a:lstStyle/>
                    <a:p>
                      <a:pPr algn="l">
                        <a:lnSpc>
                          <a:spcPct val="100000"/>
                        </a:lnSpc>
                        <a:spcAft>
                          <a:spcPts val="0"/>
                        </a:spcAft>
                      </a:pPr>
                      <a:r>
                        <a:rPr lang="ja-JP" sz="2400" kern="0" dirty="0">
                          <a:effectLst/>
                        </a:rPr>
                        <a:t>通所介護</a:t>
                      </a:r>
                      <a:r>
                        <a:rPr lang="ja-JP" sz="2400" kern="0" dirty="0">
                          <a:solidFill>
                            <a:schemeClr val="bg1"/>
                          </a:solidFill>
                          <a:effectLst/>
                        </a:rPr>
                        <a:t>（</a:t>
                      </a:r>
                      <a:r>
                        <a:rPr lang="ja-JP" sz="2400" kern="0" dirty="0">
                          <a:solidFill>
                            <a:srgbClr val="FFFF00"/>
                          </a:solidFill>
                          <a:effectLst/>
                        </a:rPr>
                        <a:t>デイサービス</a:t>
                      </a:r>
                      <a:r>
                        <a:rPr lang="ja-JP" sz="2400" kern="0" dirty="0">
                          <a:effectLst/>
                        </a:rPr>
                        <a:t>）</a:t>
                      </a:r>
                      <a:endParaRPr lang="ja-JP" sz="2400" kern="100" dirty="0">
                        <a:effectLst/>
                      </a:endParaRPr>
                    </a:p>
                    <a:p>
                      <a:pPr algn="l">
                        <a:lnSpc>
                          <a:spcPct val="100000"/>
                        </a:lnSpc>
                        <a:spcAft>
                          <a:spcPts val="0"/>
                        </a:spcAft>
                      </a:pPr>
                      <a:r>
                        <a:rPr lang="ja-JP" sz="2400" kern="0" dirty="0" smtClean="0">
                          <a:effectLst/>
                        </a:rPr>
                        <a:t>通所</a:t>
                      </a:r>
                      <a:r>
                        <a:rPr lang="ja-JP" altLang="en-US" sz="2400" kern="0" dirty="0" smtClean="0">
                          <a:effectLst/>
                        </a:rPr>
                        <a:t>ﾘﾊﾋﾞﾘﾃｰｼｮﾝ</a:t>
                      </a:r>
                      <a:r>
                        <a:rPr lang="ja-JP" sz="2400" kern="0" dirty="0" smtClean="0">
                          <a:effectLst/>
                        </a:rPr>
                        <a:t>（</a:t>
                      </a:r>
                      <a:r>
                        <a:rPr lang="ja-JP" sz="2400" kern="0" dirty="0">
                          <a:solidFill>
                            <a:srgbClr val="FFFF00"/>
                          </a:solidFill>
                          <a:effectLst/>
                        </a:rPr>
                        <a:t>デイケア</a:t>
                      </a:r>
                      <a:r>
                        <a:rPr lang="ja-JP" sz="2400" kern="0" dirty="0">
                          <a:effectLst/>
                        </a:rPr>
                        <a:t>）</a:t>
                      </a:r>
                      <a:endParaRPr lang="ja-JP" sz="2400" kern="100" dirty="0">
                        <a:effectLst/>
                        <a:latin typeface="Century"/>
                        <a:ea typeface="ＭＳ 明朝"/>
                        <a:cs typeface="Times New Roman"/>
                      </a:endParaRPr>
                    </a:p>
                  </a:txBody>
                  <a:tcPr marL="68580" marR="68580" marT="0" marB="0"/>
                </a:tc>
                <a:tc>
                  <a:txBody>
                    <a:bodyPr/>
                    <a:lstStyle/>
                    <a:p>
                      <a:pPr algn="l">
                        <a:lnSpc>
                          <a:spcPct val="100000"/>
                        </a:lnSpc>
                        <a:spcAft>
                          <a:spcPts val="0"/>
                        </a:spcAft>
                      </a:pPr>
                      <a:r>
                        <a:rPr lang="ja-JP" sz="2800" kern="0" dirty="0">
                          <a:solidFill>
                            <a:schemeClr val="accent2">
                              <a:lumMod val="75000"/>
                            </a:schemeClr>
                          </a:solidFill>
                          <a:effectLst/>
                        </a:rPr>
                        <a:t>送迎用バス等で通所介護施設に通う</a:t>
                      </a:r>
                      <a:r>
                        <a:rPr lang="ja-JP" sz="2800" kern="0" dirty="0" smtClean="0">
                          <a:solidFill>
                            <a:schemeClr val="accent2">
                              <a:lumMod val="75000"/>
                            </a:schemeClr>
                          </a:solidFill>
                          <a:effectLst/>
                        </a:rPr>
                        <a:t>高齢者</a:t>
                      </a:r>
                      <a:endParaRPr lang="en-US" altLang="ja-JP" sz="2800" kern="0" dirty="0" smtClean="0">
                        <a:solidFill>
                          <a:schemeClr val="accent2">
                            <a:lumMod val="75000"/>
                          </a:schemeClr>
                        </a:solidFill>
                        <a:effectLst/>
                      </a:endParaRPr>
                    </a:p>
                    <a:p>
                      <a:pPr algn="l">
                        <a:lnSpc>
                          <a:spcPct val="100000"/>
                        </a:lnSpc>
                        <a:spcAft>
                          <a:spcPts val="0"/>
                        </a:spcAft>
                      </a:pPr>
                      <a:r>
                        <a:rPr lang="ja-JP" sz="2800" kern="0" dirty="0" smtClean="0">
                          <a:effectLst/>
                        </a:rPr>
                        <a:t>入浴</a:t>
                      </a:r>
                      <a:r>
                        <a:rPr lang="ja-JP" sz="2800" kern="0" dirty="0">
                          <a:effectLst/>
                        </a:rPr>
                        <a:t>，食事，健康診査，日常動作訓練等のサービスを提供する</a:t>
                      </a:r>
                      <a:endParaRPr lang="ja-JP" sz="2800" kern="100" dirty="0">
                        <a:effectLst/>
                        <a:latin typeface="Century"/>
                        <a:ea typeface="ＭＳ 明朝"/>
                        <a:cs typeface="Times New Roman"/>
                      </a:endParaRPr>
                    </a:p>
                  </a:txBody>
                  <a:tcPr marL="68580" marR="68580" marT="0" marB="0"/>
                </a:tc>
              </a:tr>
              <a:tr h="1114136">
                <a:tc>
                  <a:txBody>
                    <a:bodyPr/>
                    <a:lstStyle/>
                    <a:p>
                      <a:pPr algn="l">
                        <a:lnSpc>
                          <a:spcPct val="100000"/>
                        </a:lnSpc>
                        <a:spcAft>
                          <a:spcPts val="0"/>
                        </a:spcAft>
                      </a:pPr>
                      <a:r>
                        <a:rPr lang="ja-JP" sz="2400" kern="0" dirty="0">
                          <a:effectLst/>
                        </a:rPr>
                        <a:t>短期入所生活介護</a:t>
                      </a:r>
                      <a:endParaRPr lang="ja-JP" sz="2400" kern="100" dirty="0">
                        <a:effectLst/>
                      </a:endParaRPr>
                    </a:p>
                    <a:p>
                      <a:pPr algn="l">
                        <a:lnSpc>
                          <a:spcPct val="100000"/>
                        </a:lnSpc>
                        <a:spcAft>
                          <a:spcPts val="0"/>
                        </a:spcAft>
                      </a:pPr>
                      <a:r>
                        <a:rPr lang="ja-JP" sz="2400" kern="0" dirty="0">
                          <a:effectLst/>
                        </a:rPr>
                        <a:t>（</a:t>
                      </a:r>
                      <a:r>
                        <a:rPr lang="ja-JP" sz="2400" kern="0" dirty="0">
                          <a:solidFill>
                            <a:srgbClr val="FFFF00"/>
                          </a:solidFill>
                          <a:effectLst/>
                        </a:rPr>
                        <a:t>ショートステイ</a:t>
                      </a:r>
                      <a:r>
                        <a:rPr lang="ja-JP" sz="2400" kern="0" dirty="0">
                          <a:effectLst/>
                        </a:rPr>
                        <a:t>）</a:t>
                      </a:r>
                      <a:endParaRPr lang="ja-JP" sz="2400" kern="100" dirty="0">
                        <a:effectLst/>
                        <a:latin typeface="Century"/>
                        <a:ea typeface="ＭＳ 明朝"/>
                        <a:cs typeface="Times New Roman"/>
                      </a:endParaRPr>
                    </a:p>
                  </a:txBody>
                  <a:tcPr marL="68580" marR="68580" marT="0" marB="0"/>
                </a:tc>
                <a:tc>
                  <a:txBody>
                    <a:bodyPr/>
                    <a:lstStyle/>
                    <a:p>
                      <a:pPr algn="l">
                        <a:lnSpc>
                          <a:spcPct val="100000"/>
                        </a:lnSpc>
                        <a:spcAft>
                          <a:spcPts val="0"/>
                        </a:spcAft>
                      </a:pPr>
                      <a:r>
                        <a:rPr lang="ja-JP" sz="2800" kern="0" dirty="0">
                          <a:solidFill>
                            <a:schemeClr val="accent2">
                              <a:lumMod val="75000"/>
                            </a:schemeClr>
                          </a:solidFill>
                          <a:effectLst/>
                        </a:rPr>
                        <a:t>寝たきり老人等の</a:t>
                      </a:r>
                      <a:r>
                        <a:rPr lang="ja-JP" sz="2800" kern="0" dirty="0" smtClean="0">
                          <a:solidFill>
                            <a:schemeClr val="accent2">
                              <a:lumMod val="75000"/>
                            </a:schemeClr>
                          </a:solidFill>
                          <a:effectLst/>
                        </a:rPr>
                        <a:t>介護者</a:t>
                      </a:r>
                      <a:endParaRPr lang="en-US" altLang="ja-JP" sz="2800" kern="0" dirty="0" smtClean="0">
                        <a:solidFill>
                          <a:schemeClr val="accent2">
                            <a:lumMod val="75000"/>
                          </a:schemeClr>
                        </a:solidFill>
                        <a:effectLst/>
                      </a:endParaRPr>
                    </a:p>
                    <a:p>
                      <a:pPr algn="l">
                        <a:lnSpc>
                          <a:spcPct val="100000"/>
                        </a:lnSpc>
                        <a:spcAft>
                          <a:spcPts val="0"/>
                        </a:spcAft>
                      </a:pPr>
                      <a:r>
                        <a:rPr lang="ja-JP" sz="2800" kern="0" dirty="0" smtClean="0">
                          <a:effectLst/>
                        </a:rPr>
                        <a:t>特別養護老人ホーム等で短期間，高齢者を預かる</a:t>
                      </a:r>
                      <a:endParaRPr lang="ja-JP" sz="2800" kern="100" dirty="0">
                        <a:effectLst/>
                        <a:latin typeface="Century"/>
                        <a:ea typeface="ＭＳ 明朝"/>
                        <a:cs typeface="Times New Roman"/>
                      </a:endParaRPr>
                    </a:p>
                  </a:txBody>
                  <a:tcPr marL="68580" marR="68580" marT="0" marB="0"/>
                </a:tc>
              </a:tr>
            </a:tbl>
          </a:graphicData>
        </a:graphic>
      </p:graphicFrame>
      <p:sp>
        <p:nvSpPr>
          <p:cNvPr id="5" name="正方形/長方形 4"/>
          <p:cNvSpPr/>
          <p:nvPr/>
        </p:nvSpPr>
        <p:spPr>
          <a:xfrm>
            <a:off x="323528" y="188640"/>
            <a:ext cx="2314373" cy="523220"/>
          </a:xfrm>
          <a:prstGeom prst="rect">
            <a:avLst/>
          </a:prstGeom>
        </p:spPr>
        <p:txBody>
          <a:bodyPr wrap="square">
            <a:spAutoFit/>
          </a:bodyPr>
          <a:lstStyle/>
          <a:p>
            <a:r>
              <a:rPr lang="ja-JP" altLang="ja-JP" sz="2800" b="1" dirty="0">
                <a:solidFill>
                  <a:srgbClr val="FF0000"/>
                </a:solidFill>
                <a:latin typeface="+mn-ea"/>
                <a:cs typeface="ShinGoPro-Regular"/>
              </a:rPr>
              <a:t>居宅サービス</a:t>
            </a:r>
            <a:endParaRPr lang="ja-JP" altLang="en-US" sz="2800" b="1" dirty="0">
              <a:latin typeface="+mn-ea"/>
            </a:endParaRPr>
          </a:p>
        </p:txBody>
      </p:sp>
    </p:spTree>
    <p:extLst>
      <p:ext uri="{BB962C8B-B14F-4D97-AF65-F5344CB8AC3E}">
        <p14:creationId xmlns:p14="http://schemas.microsoft.com/office/powerpoint/2010/main" val="4215706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グループ化 19"/>
          <p:cNvGrpSpPr/>
          <p:nvPr/>
        </p:nvGrpSpPr>
        <p:grpSpPr>
          <a:xfrm>
            <a:off x="3272430" y="0"/>
            <a:ext cx="576064" cy="6704271"/>
            <a:chOff x="4080644" y="101600"/>
            <a:chExt cx="576064" cy="6704271"/>
          </a:xfrm>
        </p:grpSpPr>
        <p:sp>
          <p:nvSpPr>
            <p:cNvPr id="21" name="正方形/長方形 20"/>
            <p:cNvSpPr/>
            <p:nvPr/>
          </p:nvSpPr>
          <p:spPr>
            <a:xfrm>
              <a:off x="4283968" y="476672"/>
              <a:ext cx="216024" cy="6048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4080644" y="101600"/>
              <a:ext cx="576064" cy="6704271"/>
            </a:xfrm>
            <a:prstGeom prst="rect">
              <a:avLst/>
            </a:prstGeom>
            <a:noFill/>
          </p:spPr>
          <p:txBody>
            <a:bodyPr wrap="square" rtlCol="0">
              <a:spAutoFit/>
            </a:bodyPr>
            <a:lstStyle/>
            <a:p>
              <a:pPr algn="ctr">
                <a:lnSpc>
                  <a:spcPct val="215000"/>
                </a:lnSpc>
              </a:pPr>
              <a:r>
                <a:rPr kumimoji="1" lang="en-US" altLang="ja-JP" dirty="0" smtClean="0"/>
                <a:t>100</a:t>
              </a:r>
            </a:p>
            <a:p>
              <a:pPr algn="ctr">
                <a:lnSpc>
                  <a:spcPct val="215000"/>
                </a:lnSpc>
              </a:pPr>
              <a:r>
                <a:rPr lang="en-US" altLang="ja-JP" dirty="0" smtClean="0"/>
                <a:t>90</a:t>
              </a:r>
            </a:p>
            <a:p>
              <a:pPr algn="ctr">
                <a:lnSpc>
                  <a:spcPct val="215000"/>
                </a:lnSpc>
              </a:pPr>
              <a:r>
                <a:rPr kumimoji="1" lang="en-US" altLang="ja-JP" dirty="0" smtClean="0"/>
                <a:t>80</a:t>
              </a:r>
            </a:p>
            <a:p>
              <a:pPr algn="ctr">
                <a:lnSpc>
                  <a:spcPct val="215000"/>
                </a:lnSpc>
              </a:pPr>
              <a:r>
                <a:rPr lang="en-US" altLang="ja-JP" dirty="0" smtClean="0"/>
                <a:t>70</a:t>
              </a:r>
            </a:p>
            <a:p>
              <a:pPr algn="ctr">
                <a:lnSpc>
                  <a:spcPct val="215000"/>
                </a:lnSpc>
              </a:pPr>
              <a:r>
                <a:rPr kumimoji="1" lang="en-US" altLang="ja-JP" dirty="0" smtClean="0"/>
                <a:t>60</a:t>
              </a:r>
            </a:p>
            <a:p>
              <a:pPr algn="ctr">
                <a:lnSpc>
                  <a:spcPct val="215000"/>
                </a:lnSpc>
              </a:pPr>
              <a:r>
                <a:rPr lang="en-US" altLang="ja-JP" dirty="0" smtClean="0"/>
                <a:t>50</a:t>
              </a:r>
            </a:p>
            <a:p>
              <a:pPr algn="ctr">
                <a:lnSpc>
                  <a:spcPct val="215000"/>
                </a:lnSpc>
              </a:pPr>
              <a:r>
                <a:rPr lang="en-US" altLang="ja-JP" dirty="0" smtClean="0"/>
                <a:t>40</a:t>
              </a:r>
            </a:p>
            <a:p>
              <a:pPr algn="ctr">
                <a:lnSpc>
                  <a:spcPct val="215000"/>
                </a:lnSpc>
              </a:pPr>
              <a:r>
                <a:rPr kumimoji="1" lang="en-US" altLang="ja-JP" dirty="0" smtClean="0"/>
                <a:t>30</a:t>
              </a:r>
            </a:p>
            <a:p>
              <a:pPr algn="ctr">
                <a:lnSpc>
                  <a:spcPct val="215000"/>
                </a:lnSpc>
              </a:pPr>
              <a:r>
                <a:rPr lang="en-US" altLang="ja-JP" dirty="0" smtClean="0"/>
                <a:t>20</a:t>
              </a:r>
            </a:p>
            <a:p>
              <a:pPr algn="ctr">
                <a:lnSpc>
                  <a:spcPct val="215000"/>
                </a:lnSpc>
              </a:pPr>
              <a:r>
                <a:rPr kumimoji="1" lang="en-US" altLang="ja-JP" dirty="0" smtClean="0"/>
                <a:t>10</a:t>
              </a:r>
            </a:p>
            <a:p>
              <a:pPr algn="ctr">
                <a:lnSpc>
                  <a:spcPct val="215000"/>
                </a:lnSpc>
              </a:pPr>
              <a:r>
                <a:rPr lang="en-US" altLang="ja-JP" dirty="0"/>
                <a:t>0</a:t>
              </a:r>
              <a:endParaRPr kumimoji="1" lang="ja-JP" altLang="en-US" dirty="0"/>
            </a:p>
          </p:txBody>
        </p:sp>
      </p:grpSp>
      <p:grpSp>
        <p:nvGrpSpPr>
          <p:cNvPr id="28" name="グループ化 27"/>
          <p:cNvGrpSpPr/>
          <p:nvPr/>
        </p:nvGrpSpPr>
        <p:grpSpPr>
          <a:xfrm>
            <a:off x="768937" y="-88900"/>
            <a:ext cx="7280746" cy="7019961"/>
            <a:chOff x="795400" y="-10467"/>
            <a:chExt cx="7205252" cy="6903378"/>
          </a:xfrm>
        </p:grpSpPr>
        <p:pic>
          <p:nvPicPr>
            <p:cNvPr id="23" name="図 22" descr="昭和25年（1950年）"/>
            <p:cNvPicPr/>
            <p:nvPr/>
          </p:nvPicPr>
          <p:blipFill>
            <a:blip r:embed="rId3">
              <a:extLst>
                <a:ext uri="{28A0092B-C50C-407E-A947-70E740481C1C}">
                  <a14:useLocalDpi xmlns:a14="http://schemas.microsoft.com/office/drawing/2010/main" val="0"/>
                </a:ext>
              </a:extLst>
            </a:blip>
            <a:srcRect/>
            <a:stretch>
              <a:fillRect/>
            </a:stretch>
          </p:blipFill>
          <p:spPr bwMode="auto">
            <a:xfrm>
              <a:off x="795400" y="-10467"/>
              <a:ext cx="7205252" cy="6858000"/>
            </a:xfrm>
            <a:prstGeom prst="rect">
              <a:avLst/>
            </a:prstGeom>
            <a:noFill/>
            <a:ln>
              <a:noFill/>
            </a:ln>
          </p:spPr>
        </p:pic>
        <p:grpSp>
          <p:nvGrpSpPr>
            <p:cNvPr id="24" name="グループ化 23"/>
            <p:cNvGrpSpPr/>
            <p:nvPr/>
          </p:nvGrpSpPr>
          <p:grpSpPr>
            <a:xfrm>
              <a:off x="4107768" y="188640"/>
              <a:ext cx="576064" cy="6704271"/>
              <a:chOff x="4080644" y="101600"/>
              <a:chExt cx="576064" cy="6704271"/>
            </a:xfrm>
          </p:grpSpPr>
          <p:sp>
            <p:nvSpPr>
              <p:cNvPr id="25" name="正方形/長方形 24"/>
              <p:cNvSpPr/>
              <p:nvPr/>
            </p:nvSpPr>
            <p:spPr>
              <a:xfrm>
                <a:off x="4283968" y="476672"/>
                <a:ext cx="216024" cy="6048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4080644" y="101600"/>
                <a:ext cx="576064" cy="6704271"/>
              </a:xfrm>
              <a:prstGeom prst="rect">
                <a:avLst/>
              </a:prstGeom>
              <a:noFill/>
            </p:spPr>
            <p:txBody>
              <a:bodyPr wrap="square" rtlCol="0">
                <a:spAutoFit/>
              </a:bodyPr>
              <a:lstStyle/>
              <a:p>
                <a:pPr algn="ctr">
                  <a:lnSpc>
                    <a:spcPct val="215000"/>
                  </a:lnSpc>
                </a:pPr>
                <a:r>
                  <a:rPr kumimoji="1" lang="en-US" altLang="ja-JP" dirty="0" smtClean="0"/>
                  <a:t>100</a:t>
                </a:r>
              </a:p>
              <a:p>
                <a:pPr algn="ctr">
                  <a:lnSpc>
                    <a:spcPct val="215000"/>
                  </a:lnSpc>
                </a:pPr>
                <a:r>
                  <a:rPr lang="en-US" altLang="ja-JP" dirty="0" smtClean="0"/>
                  <a:t>90</a:t>
                </a:r>
              </a:p>
              <a:p>
                <a:pPr algn="ctr">
                  <a:lnSpc>
                    <a:spcPct val="215000"/>
                  </a:lnSpc>
                </a:pPr>
                <a:r>
                  <a:rPr kumimoji="1" lang="en-US" altLang="ja-JP" dirty="0" smtClean="0"/>
                  <a:t>80</a:t>
                </a:r>
              </a:p>
              <a:p>
                <a:pPr algn="ctr">
                  <a:lnSpc>
                    <a:spcPct val="215000"/>
                  </a:lnSpc>
                </a:pPr>
                <a:r>
                  <a:rPr lang="en-US" altLang="ja-JP" dirty="0" smtClean="0"/>
                  <a:t>70</a:t>
                </a:r>
              </a:p>
              <a:p>
                <a:pPr algn="ctr">
                  <a:lnSpc>
                    <a:spcPct val="215000"/>
                  </a:lnSpc>
                </a:pPr>
                <a:r>
                  <a:rPr kumimoji="1" lang="en-US" altLang="ja-JP" dirty="0" smtClean="0"/>
                  <a:t>60</a:t>
                </a:r>
              </a:p>
              <a:p>
                <a:pPr algn="ctr">
                  <a:lnSpc>
                    <a:spcPct val="215000"/>
                  </a:lnSpc>
                </a:pPr>
                <a:r>
                  <a:rPr lang="en-US" altLang="ja-JP" dirty="0" smtClean="0"/>
                  <a:t>50</a:t>
                </a:r>
              </a:p>
              <a:p>
                <a:pPr algn="ctr">
                  <a:lnSpc>
                    <a:spcPct val="215000"/>
                  </a:lnSpc>
                </a:pPr>
                <a:r>
                  <a:rPr lang="en-US" altLang="ja-JP" dirty="0" smtClean="0"/>
                  <a:t>40</a:t>
                </a:r>
              </a:p>
              <a:p>
                <a:pPr algn="ctr">
                  <a:lnSpc>
                    <a:spcPct val="215000"/>
                  </a:lnSpc>
                </a:pPr>
                <a:r>
                  <a:rPr kumimoji="1" lang="en-US" altLang="ja-JP" dirty="0" smtClean="0"/>
                  <a:t>30</a:t>
                </a:r>
              </a:p>
              <a:p>
                <a:pPr algn="ctr">
                  <a:lnSpc>
                    <a:spcPct val="215000"/>
                  </a:lnSpc>
                </a:pPr>
                <a:r>
                  <a:rPr lang="en-US" altLang="ja-JP" dirty="0" smtClean="0"/>
                  <a:t>20</a:t>
                </a:r>
              </a:p>
              <a:p>
                <a:pPr algn="ctr">
                  <a:lnSpc>
                    <a:spcPct val="215000"/>
                  </a:lnSpc>
                </a:pPr>
                <a:r>
                  <a:rPr kumimoji="1" lang="en-US" altLang="ja-JP" dirty="0" smtClean="0"/>
                  <a:t>10</a:t>
                </a:r>
              </a:p>
              <a:p>
                <a:pPr algn="ctr">
                  <a:lnSpc>
                    <a:spcPct val="215000"/>
                  </a:lnSpc>
                </a:pPr>
                <a:r>
                  <a:rPr lang="en-US" altLang="ja-JP" dirty="0"/>
                  <a:t>0</a:t>
                </a:r>
                <a:endParaRPr kumimoji="1" lang="ja-JP" altLang="en-US" dirty="0"/>
              </a:p>
            </p:txBody>
          </p:sp>
        </p:grpSp>
      </p:grpSp>
      <p:sp>
        <p:nvSpPr>
          <p:cNvPr id="11" name="テキスト ボックス 10"/>
          <p:cNvSpPr txBox="1"/>
          <p:nvPr/>
        </p:nvSpPr>
        <p:spPr>
          <a:xfrm>
            <a:off x="827584" y="620688"/>
            <a:ext cx="2952328" cy="461665"/>
          </a:xfrm>
          <a:prstGeom prst="rect">
            <a:avLst/>
          </a:prstGeom>
          <a:solidFill>
            <a:schemeClr val="bg1"/>
          </a:solidFill>
        </p:spPr>
        <p:txBody>
          <a:bodyPr wrap="square" rtlCol="0">
            <a:spAutoFit/>
          </a:bodyPr>
          <a:lstStyle/>
          <a:p>
            <a:r>
              <a:rPr kumimoji="1" lang="ja-JP" altLang="en-US" sz="2400" b="1" dirty="0" smtClean="0"/>
              <a:t>昭和</a:t>
            </a:r>
            <a:r>
              <a:rPr lang="ja-JP" altLang="en-US" sz="2400" b="1" dirty="0"/>
              <a:t>２</a:t>
            </a:r>
            <a:r>
              <a:rPr lang="ja-JP" altLang="en-US" sz="2400" b="1" dirty="0" smtClean="0"/>
              <a:t>５年（</a:t>
            </a:r>
            <a:r>
              <a:rPr lang="en-US" altLang="ja-JP" sz="2400" b="1" dirty="0" smtClean="0"/>
              <a:t>1950</a:t>
            </a:r>
            <a:r>
              <a:rPr lang="ja-JP" altLang="en-US" sz="2400" b="1" dirty="0" smtClean="0"/>
              <a:t>年）</a:t>
            </a:r>
            <a:endParaRPr kumimoji="1" lang="ja-JP" altLang="en-US" sz="2400" b="1" dirty="0"/>
          </a:p>
        </p:txBody>
      </p:sp>
      <p:sp>
        <p:nvSpPr>
          <p:cNvPr id="12" name="テキスト ボックス 11"/>
          <p:cNvSpPr txBox="1"/>
          <p:nvPr/>
        </p:nvSpPr>
        <p:spPr>
          <a:xfrm>
            <a:off x="827584" y="1234753"/>
            <a:ext cx="1476164" cy="461665"/>
          </a:xfrm>
          <a:prstGeom prst="rect">
            <a:avLst/>
          </a:prstGeom>
          <a:solidFill>
            <a:schemeClr val="bg1"/>
          </a:solidFill>
        </p:spPr>
        <p:txBody>
          <a:bodyPr wrap="square" rtlCol="0">
            <a:spAutoFit/>
          </a:bodyPr>
          <a:lstStyle/>
          <a:p>
            <a:r>
              <a:rPr lang="ja-JP" altLang="en-US" sz="2400" b="1" dirty="0"/>
              <a:t>戦後</a:t>
            </a:r>
            <a:endParaRPr kumimoji="1" lang="ja-JP" altLang="en-US" sz="2400" b="1" dirty="0"/>
          </a:p>
        </p:txBody>
      </p:sp>
      <p:sp>
        <p:nvSpPr>
          <p:cNvPr id="13" name="テキスト ボックス 12"/>
          <p:cNvSpPr txBox="1"/>
          <p:nvPr/>
        </p:nvSpPr>
        <p:spPr>
          <a:xfrm>
            <a:off x="5508104" y="2459"/>
            <a:ext cx="3624560" cy="523220"/>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総務省統計局・政策統括官（統計規準担当）・統計研修所による統計データより引用</a:t>
            </a:r>
            <a:endParaRPr lang="en-US" altLang="ja-JP" sz="1400" dirty="0" smtClean="0"/>
          </a:p>
        </p:txBody>
      </p:sp>
    </p:spTree>
    <p:extLst>
      <p:ext uri="{BB962C8B-B14F-4D97-AF65-F5344CB8AC3E}">
        <p14:creationId xmlns:p14="http://schemas.microsoft.com/office/powerpoint/2010/main" val="42743278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23998" y="157865"/>
            <a:ext cx="90604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3200" b="0" i="0" u="none" strike="noStrike" cap="none" normalizeH="0" baseline="0" dirty="0" smtClean="0">
                <a:ln>
                  <a:noFill/>
                </a:ln>
                <a:solidFill>
                  <a:schemeClr val="tx1"/>
                </a:solidFill>
                <a:effectLst/>
                <a:latin typeface="+mn-ea"/>
                <a:cs typeface="ShinGoPro-Regular"/>
              </a:rPr>
              <a:t>（</a:t>
            </a:r>
            <a:r>
              <a:rPr kumimoji="1" lang="ja-JP" sz="3200" b="0" i="0" u="none" strike="noStrike" cap="none" normalizeH="0" baseline="0" dirty="0" smtClean="0">
                <a:ln>
                  <a:noFill/>
                </a:ln>
                <a:solidFill>
                  <a:schemeClr val="bg1"/>
                </a:solidFill>
                <a:effectLst/>
                <a:latin typeface="+mn-ea"/>
                <a:cs typeface="ShinGoPro-Regular"/>
              </a:rPr>
              <a:t>施設サービ</a:t>
            </a:r>
            <a:r>
              <a:rPr kumimoji="1" lang="ja-JP" sz="3200" b="0" i="0" u="none" strike="noStrike" cap="none" normalizeH="0" baseline="0" dirty="0" smtClean="0">
                <a:ln>
                  <a:noFill/>
                </a:ln>
                <a:solidFill>
                  <a:schemeClr val="tx1"/>
                </a:solidFill>
                <a:effectLst/>
                <a:latin typeface="+mn-ea"/>
                <a:cs typeface="ShinGoPro-Regular"/>
              </a:rPr>
              <a:t>）施設に入所してサービスを受けられる</a:t>
            </a:r>
            <a:endParaRPr kumimoji="1" lang="ja-JP" sz="6000" b="0" i="0" u="none" strike="noStrike" cap="none" normalizeH="0" baseline="0" dirty="0" smtClean="0">
              <a:ln>
                <a:noFill/>
              </a:ln>
              <a:solidFill>
                <a:schemeClr val="tx1"/>
              </a:solidFill>
              <a:effectLst/>
              <a:latin typeface="+mn-ea"/>
              <a:cs typeface="ＭＳ Ｐゴシック" pitchFamily="50" charset="-128"/>
            </a:endParaRPr>
          </a:p>
        </p:txBody>
      </p:sp>
      <p:sp>
        <p:nvSpPr>
          <p:cNvPr id="5" name="正方形/長方形 4"/>
          <p:cNvSpPr/>
          <p:nvPr/>
        </p:nvSpPr>
        <p:spPr>
          <a:xfrm>
            <a:off x="128712" y="188640"/>
            <a:ext cx="2304255" cy="523220"/>
          </a:xfrm>
          <a:prstGeom prst="rect">
            <a:avLst/>
          </a:prstGeom>
        </p:spPr>
        <p:txBody>
          <a:bodyPr wrap="square">
            <a:spAutoFit/>
          </a:bodyPr>
          <a:lstStyle/>
          <a:p>
            <a:r>
              <a:rPr lang="ja-JP" altLang="ja-JP" sz="2800" b="1" dirty="0" smtClean="0">
                <a:solidFill>
                  <a:srgbClr val="FF0000"/>
                </a:solidFill>
                <a:latin typeface="+mn-ea"/>
                <a:cs typeface="ShinGoPro-Regular"/>
              </a:rPr>
              <a:t>施設サービス</a:t>
            </a:r>
            <a:endParaRPr lang="ja-JP" altLang="en-US" sz="2800" b="1" dirty="0">
              <a:latin typeface="+mn-ea"/>
            </a:endParaRPr>
          </a:p>
        </p:txBody>
      </p:sp>
      <p:graphicFrame>
        <p:nvGraphicFramePr>
          <p:cNvPr id="4" name="表 3"/>
          <p:cNvGraphicFramePr>
            <a:graphicFrameLocks noGrp="1"/>
          </p:cNvGraphicFramePr>
          <p:nvPr>
            <p:extLst>
              <p:ext uri="{D42A27DB-BD31-4B8C-83A1-F6EECF244321}">
                <p14:modId xmlns:p14="http://schemas.microsoft.com/office/powerpoint/2010/main" val="1021492574"/>
              </p:ext>
            </p:extLst>
          </p:nvPr>
        </p:nvGraphicFramePr>
        <p:xfrm>
          <a:off x="161752" y="1916832"/>
          <a:ext cx="8547744" cy="3168352"/>
        </p:xfrm>
        <a:graphic>
          <a:graphicData uri="http://schemas.openxmlformats.org/drawingml/2006/table">
            <a:tbl>
              <a:tblPr firstRow="1" firstCol="1" bandRow="1">
                <a:tableStyleId>{5C22544A-7EE6-4342-B048-85BDC9FD1C3A}</a:tableStyleId>
              </a:tblPr>
              <a:tblGrid>
                <a:gridCol w="3435176"/>
                <a:gridCol w="5112568"/>
              </a:tblGrid>
              <a:tr h="545661">
                <a:tc>
                  <a:txBody>
                    <a:bodyPr/>
                    <a:lstStyle/>
                    <a:p>
                      <a:pPr algn="ctr">
                        <a:lnSpc>
                          <a:spcPct val="100000"/>
                        </a:lnSpc>
                        <a:spcAft>
                          <a:spcPts val="0"/>
                        </a:spcAft>
                      </a:pPr>
                      <a:r>
                        <a:rPr lang="ja-JP" sz="2400" kern="0" dirty="0">
                          <a:effectLst/>
                        </a:rPr>
                        <a:t>サービス</a:t>
                      </a:r>
                      <a:endParaRPr lang="ja-JP" sz="2400" kern="100" dirty="0">
                        <a:effectLst/>
                        <a:latin typeface="Century"/>
                        <a:ea typeface="ＭＳ 明朝"/>
                        <a:cs typeface="Times New Roman"/>
                      </a:endParaRPr>
                    </a:p>
                  </a:txBody>
                  <a:tcPr marL="68580" marR="68580" marT="0" marB="0"/>
                </a:tc>
                <a:tc>
                  <a:txBody>
                    <a:bodyPr/>
                    <a:lstStyle/>
                    <a:p>
                      <a:pPr algn="ctr">
                        <a:lnSpc>
                          <a:spcPct val="100000"/>
                        </a:lnSpc>
                        <a:spcAft>
                          <a:spcPts val="0"/>
                        </a:spcAft>
                      </a:pPr>
                      <a:r>
                        <a:rPr lang="ja-JP" sz="2400" kern="0" dirty="0">
                          <a:effectLst/>
                        </a:rPr>
                        <a:t>生活行為・サービスの内容</a:t>
                      </a:r>
                      <a:endParaRPr lang="ja-JP" sz="2400" kern="100" dirty="0">
                        <a:effectLst/>
                        <a:latin typeface="Century"/>
                        <a:ea typeface="ＭＳ 明朝"/>
                        <a:cs typeface="Times New Roman"/>
                      </a:endParaRPr>
                    </a:p>
                  </a:txBody>
                  <a:tcPr marL="68580" marR="68580" marT="0" marB="0"/>
                </a:tc>
              </a:tr>
              <a:tr h="1513768">
                <a:tc>
                  <a:txBody>
                    <a:bodyPr/>
                    <a:lstStyle/>
                    <a:p>
                      <a:pPr algn="l">
                        <a:lnSpc>
                          <a:spcPct val="100000"/>
                        </a:lnSpc>
                        <a:spcAft>
                          <a:spcPts val="0"/>
                        </a:spcAft>
                      </a:pPr>
                      <a:r>
                        <a:rPr lang="ja-JP" sz="2400" kern="0" dirty="0">
                          <a:effectLst/>
                        </a:rPr>
                        <a:t>介護老人福祉施設</a:t>
                      </a:r>
                      <a:endParaRPr lang="ja-JP" sz="2400" kern="100" dirty="0">
                        <a:effectLst/>
                      </a:endParaRPr>
                    </a:p>
                    <a:p>
                      <a:pPr algn="l">
                        <a:lnSpc>
                          <a:spcPct val="100000"/>
                        </a:lnSpc>
                        <a:spcAft>
                          <a:spcPts val="0"/>
                        </a:spcAft>
                      </a:pPr>
                      <a:r>
                        <a:rPr lang="ja-JP" sz="2400" kern="0" dirty="0">
                          <a:effectLst/>
                        </a:rPr>
                        <a:t>（特別養護老人ホーム）</a:t>
                      </a:r>
                      <a:endParaRPr lang="ja-JP" sz="2400" kern="100" dirty="0">
                        <a:effectLst/>
                        <a:latin typeface="Century"/>
                        <a:ea typeface="ＭＳ 明朝"/>
                        <a:cs typeface="Times New Roman"/>
                      </a:endParaRPr>
                    </a:p>
                  </a:txBody>
                  <a:tcPr marL="68580" marR="68580" marT="0" marB="0" anchor="ctr"/>
                </a:tc>
                <a:tc>
                  <a:txBody>
                    <a:bodyPr/>
                    <a:lstStyle/>
                    <a:p>
                      <a:pPr algn="just">
                        <a:lnSpc>
                          <a:spcPct val="100000"/>
                        </a:lnSpc>
                        <a:spcAft>
                          <a:spcPts val="0"/>
                        </a:spcAft>
                      </a:pPr>
                      <a:r>
                        <a:rPr lang="ja-JP" sz="2400" kern="0" dirty="0">
                          <a:effectLst/>
                        </a:rPr>
                        <a:t>常時介護が必要で，家庭での生活が困難な高齢者のための福祉施設</a:t>
                      </a:r>
                      <a:endParaRPr lang="ja-JP" sz="2400" kern="100" dirty="0">
                        <a:effectLst/>
                        <a:latin typeface="Century"/>
                        <a:ea typeface="ＭＳ 明朝"/>
                        <a:cs typeface="Times New Roman"/>
                      </a:endParaRPr>
                    </a:p>
                  </a:txBody>
                  <a:tcPr marL="68580" marR="68580" marT="0" marB="0" anchor="ctr"/>
                </a:tc>
              </a:tr>
              <a:tr h="1108923">
                <a:tc>
                  <a:txBody>
                    <a:bodyPr/>
                    <a:lstStyle/>
                    <a:p>
                      <a:pPr algn="l">
                        <a:lnSpc>
                          <a:spcPct val="100000"/>
                        </a:lnSpc>
                        <a:spcAft>
                          <a:spcPts val="0"/>
                        </a:spcAft>
                      </a:pPr>
                      <a:r>
                        <a:rPr lang="ja-JP" sz="2400" kern="0" dirty="0">
                          <a:effectLst/>
                        </a:rPr>
                        <a:t>介護老人保健施設</a:t>
                      </a:r>
                      <a:endParaRPr lang="ja-JP" sz="2400" kern="100" dirty="0">
                        <a:effectLst/>
                        <a:latin typeface="Century"/>
                        <a:ea typeface="ＭＳ 明朝"/>
                        <a:cs typeface="Times New Roman"/>
                      </a:endParaRPr>
                    </a:p>
                  </a:txBody>
                  <a:tcPr marL="68580" marR="68580" marT="0" marB="0" anchor="ctr"/>
                </a:tc>
                <a:tc>
                  <a:txBody>
                    <a:bodyPr/>
                    <a:lstStyle/>
                    <a:p>
                      <a:pPr algn="l">
                        <a:lnSpc>
                          <a:spcPct val="100000"/>
                        </a:lnSpc>
                        <a:spcAft>
                          <a:spcPts val="0"/>
                        </a:spcAft>
                      </a:pPr>
                      <a:r>
                        <a:rPr lang="ja-JP" sz="2400" kern="0" dirty="0">
                          <a:effectLst/>
                        </a:rPr>
                        <a:t>看護，医学的管理の下で行う介護，機能訓練が必要な高齢者のための施設</a:t>
                      </a:r>
                      <a:endParaRPr lang="ja-JP" sz="2400" kern="100" dirty="0">
                        <a:effectLst/>
                        <a:latin typeface="Century"/>
                        <a:ea typeface="ＭＳ 明朝"/>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5858114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2"/>
            <a:ext cx="8229600" cy="792088"/>
          </a:xfrm>
        </p:spPr>
        <p:txBody>
          <a:bodyPr anchor="t">
            <a:noAutofit/>
          </a:bodyPr>
          <a:lstStyle/>
          <a:p>
            <a:pPr lvl="0" algn="l"/>
            <a:r>
              <a:rPr lang="ja-JP" altLang="ja-JP" sz="4000" dirty="0">
                <a:latin typeface="+mn-ea"/>
                <a:ea typeface="+mn-ea"/>
                <a:cs typeface="ShinGoPro-Regular"/>
              </a:rPr>
              <a:t>（　</a:t>
            </a:r>
            <a:r>
              <a:rPr lang="ja-JP" altLang="ja-JP" sz="4000" b="1" dirty="0">
                <a:solidFill>
                  <a:srgbClr val="FF0000"/>
                </a:solidFill>
                <a:latin typeface="+mn-ea"/>
                <a:ea typeface="+mn-ea"/>
                <a:cs typeface="ShinGoPro-Regular"/>
              </a:rPr>
              <a:t>地域密着型サービス</a:t>
            </a:r>
            <a:r>
              <a:rPr lang="ja-JP" altLang="ja-JP" sz="4000" dirty="0">
                <a:latin typeface="+mn-ea"/>
                <a:ea typeface="+mn-ea"/>
                <a:cs typeface="ShinGoPro-Regular"/>
              </a:rPr>
              <a:t>　　</a:t>
            </a:r>
            <a:r>
              <a:rPr lang="ja-JP" altLang="ja-JP" sz="4000" dirty="0" smtClean="0">
                <a:latin typeface="+mn-ea"/>
                <a:ea typeface="+mn-ea"/>
                <a:cs typeface="ShinGoPro-Regular"/>
              </a:rPr>
              <a:t>）</a:t>
            </a:r>
            <a:endParaRPr kumimoji="1" lang="ja-JP" altLang="en-US" sz="4000" dirty="0">
              <a:latin typeface="+mn-ea"/>
              <a:ea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3115588149"/>
              </p:ext>
            </p:extLst>
          </p:nvPr>
        </p:nvGraphicFramePr>
        <p:xfrm>
          <a:off x="179512" y="1052736"/>
          <a:ext cx="8568952" cy="5334254"/>
        </p:xfrm>
        <a:graphic>
          <a:graphicData uri="http://schemas.openxmlformats.org/drawingml/2006/table">
            <a:tbl>
              <a:tblPr firstRow="1" firstCol="1" bandRow="1">
                <a:tableStyleId>{5C22544A-7EE6-4342-B048-85BDC9FD1C3A}</a:tableStyleId>
              </a:tblPr>
              <a:tblGrid>
                <a:gridCol w="2415850"/>
                <a:gridCol w="6153102"/>
              </a:tblGrid>
              <a:tr h="622003">
                <a:tc>
                  <a:txBody>
                    <a:bodyPr/>
                    <a:lstStyle/>
                    <a:p>
                      <a:pPr algn="ctr">
                        <a:lnSpc>
                          <a:spcPct val="100000"/>
                        </a:lnSpc>
                        <a:spcAft>
                          <a:spcPts val="0"/>
                        </a:spcAft>
                      </a:pPr>
                      <a:r>
                        <a:rPr lang="ja-JP" sz="2400" kern="0" dirty="0">
                          <a:effectLst/>
                        </a:rPr>
                        <a:t>サービス</a:t>
                      </a:r>
                      <a:endParaRPr lang="ja-JP" sz="2400" kern="100" dirty="0">
                        <a:effectLst/>
                        <a:latin typeface="Century"/>
                        <a:ea typeface="ＭＳ 明朝"/>
                        <a:cs typeface="Times New Roman"/>
                      </a:endParaRPr>
                    </a:p>
                  </a:txBody>
                  <a:tcPr marL="68580" marR="68580" marT="0" marB="0"/>
                </a:tc>
                <a:tc>
                  <a:txBody>
                    <a:bodyPr/>
                    <a:lstStyle/>
                    <a:p>
                      <a:pPr algn="ctr">
                        <a:lnSpc>
                          <a:spcPct val="100000"/>
                        </a:lnSpc>
                        <a:spcAft>
                          <a:spcPts val="0"/>
                        </a:spcAft>
                      </a:pPr>
                      <a:r>
                        <a:rPr lang="ja-JP" altLang="en-US" sz="2400" kern="0" dirty="0" smtClean="0">
                          <a:effectLst/>
                        </a:rPr>
                        <a:t>対象・</a:t>
                      </a:r>
                      <a:r>
                        <a:rPr lang="ja-JP" sz="2400" kern="0" dirty="0" smtClean="0">
                          <a:effectLst/>
                        </a:rPr>
                        <a:t>生活</a:t>
                      </a:r>
                      <a:r>
                        <a:rPr lang="ja-JP" sz="2400" kern="0" dirty="0">
                          <a:effectLst/>
                        </a:rPr>
                        <a:t>行為・サービスの内容</a:t>
                      </a:r>
                      <a:endParaRPr lang="ja-JP" sz="2400" kern="100" dirty="0">
                        <a:effectLst/>
                        <a:latin typeface="Century"/>
                        <a:ea typeface="ＭＳ 明朝"/>
                        <a:cs typeface="Times New Roman"/>
                      </a:endParaRPr>
                    </a:p>
                  </a:txBody>
                  <a:tcPr marL="68580" marR="68580" marT="0" marB="0"/>
                </a:tc>
              </a:tr>
              <a:tr h="1394221">
                <a:tc>
                  <a:txBody>
                    <a:bodyPr/>
                    <a:lstStyle/>
                    <a:p>
                      <a:pPr algn="l">
                        <a:lnSpc>
                          <a:spcPct val="100000"/>
                        </a:lnSpc>
                        <a:spcAft>
                          <a:spcPts val="0"/>
                        </a:spcAft>
                      </a:pPr>
                      <a:r>
                        <a:rPr lang="ja-JP" sz="2400" kern="0">
                          <a:effectLst/>
                        </a:rPr>
                        <a:t>小規模多機能型居宅</a:t>
                      </a:r>
                      <a:endParaRPr lang="ja-JP" sz="2400" kern="100">
                        <a:effectLst/>
                        <a:latin typeface="Century"/>
                        <a:ea typeface="ＭＳ 明朝"/>
                        <a:cs typeface="Times New Roman"/>
                      </a:endParaRPr>
                    </a:p>
                  </a:txBody>
                  <a:tcPr marL="68580" marR="68580" marT="0" marB="0"/>
                </a:tc>
                <a:tc>
                  <a:txBody>
                    <a:bodyPr/>
                    <a:lstStyle/>
                    <a:p>
                      <a:pPr algn="l">
                        <a:lnSpc>
                          <a:spcPct val="100000"/>
                        </a:lnSpc>
                        <a:spcAft>
                          <a:spcPts val="0"/>
                        </a:spcAft>
                      </a:pPr>
                      <a:r>
                        <a:rPr lang="ja-JP" sz="2400" kern="0" dirty="0">
                          <a:effectLst/>
                        </a:rPr>
                        <a:t>介護通いを中心に，利用する人の状態に応じて訪問や泊まりを組み合わせて，在宅生活を継続するためのサービス</a:t>
                      </a:r>
                      <a:endParaRPr lang="ja-JP" sz="2400" kern="100" dirty="0">
                        <a:effectLst/>
                        <a:latin typeface="Century"/>
                        <a:ea typeface="ＭＳ 明朝"/>
                        <a:cs typeface="Times New Roman"/>
                      </a:endParaRPr>
                    </a:p>
                  </a:txBody>
                  <a:tcPr marL="68580" marR="68580" marT="0" marB="0"/>
                </a:tc>
              </a:tr>
              <a:tr h="1659015">
                <a:tc>
                  <a:txBody>
                    <a:bodyPr/>
                    <a:lstStyle/>
                    <a:p>
                      <a:pPr algn="l">
                        <a:lnSpc>
                          <a:spcPct val="100000"/>
                        </a:lnSpc>
                        <a:spcAft>
                          <a:spcPts val="0"/>
                        </a:spcAft>
                      </a:pPr>
                      <a:r>
                        <a:rPr lang="ja-JP" sz="2400" kern="0" dirty="0">
                          <a:effectLst/>
                        </a:rPr>
                        <a:t>夜間対応型訪問介護</a:t>
                      </a:r>
                      <a:endParaRPr lang="ja-JP" sz="2400" kern="100" dirty="0">
                        <a:effectLst/>
                      </a:endParaRPr>
                    </a:p>
                    <a:p>
                      <a:pPr algn="l">
                        <a:lnSpc>
                          <a:spcPct val="100000"/>
                        </a:lnSpc>
                        <a:spcAft>
                          <a:spcPts val="0"/>
                        </a:spcAft>
                      </a:pPr>
                      <a:r>
                        <a:rPr lang="ja-JP" sz="2400" kern="0" dirty="0">
                          <a:effectLst/>
                        </a:rPr>
                        <a:t>（</a:t>
                      </a:r>
                      <a:r>
                        <a:rPr lang="ja-JP" sz="2400" kern="0" dirty="0">
                          <a:solidFill>
                            <a:srgbClr val="FFFF00"/>
                          </a:solidFill>
                          <a:effectLst/>
                        </a:rPr>
                        <a:t>夜間ホームヘルプサービス</a:t>
                      </a:r>
                      <a:r>
                        <a:rPr lang="ja-JP" sz="2400" kern="0" dirty="0">
                          <a:effectLst/>
                        </a:rPr>
                        <a:t>）</a:t>
                      </a:r>
                      <a:endParaRPr lang="ja-JP" sz="2400" kern="100" dirty="0">
                        <a:effectLst/>
                        <a:latin typeface="Century"/>
                        <a:ea typeface="ＭＳ 明朝"/>
                        <a:cs typeface="Times New Roman"/>
                      </a:endParaRPr>
                    </a:p>
                  </a:txBody>
                  <a:tcPr marL="68580" marR="68580" marT="0" marB="0"/>
                </a:tc>
                <a:tc>
                  <a:txBody>
                    <a:bodyPr/>
                    <a:lstStyle/>
                    <a:p>
                      <a:pPr algn="l">
                        <a:lnSpc>
                          <a:spcPct val="100000"/>
                        </a:lnSpc>
                        <a:spcAft>
                          <a:spcPts val="0"/>
                        </a:spcAft>
                      </a:pPr>
                      <a:r>
                        <a:rPr lang="ja-JP" altLang="en-US" sz="2400" kern="0" dirty="0" smtClean="0">
                          <a:solidFill>
                            <a:srgbClr val="C00000"/>
                          </a:solidFill>
                          <a:effectLst/>
                        </a:rPr>
                        <a:t>希望者</a:t>
                      </a:r>
                      <a:endParaRPr lang="en-US" altLang="ja-JP" sz="2400" kern="0" dirty="0" smtClean="0">
                        <a:solidFill>
                          <a:srgbClr val="C00000"/>
                        </a:solidFill>
                        <a:effectLst/>
                      </a:endParaRPr>
                    </a:p>
                    <a:p>
                      <a:pPr algn="l">
                        <a:lnSpc>
                          <a:spcPct val="100000"/>
                        </a:lnSpc>
                        <a:spcAft>
                          <a:spcPts val="0"/>
                        </a:spcAft>
                      </a:pPr>
                      <a:r>
                        <a:rPr lang="ja-JP" sz="2400" kern="0" dirty="0" smtClean="0">
                          <a:effectLst/>
                        </a:rPr>
                        <a:t>夜間</a:t>
                      </a:r>
                      <a:r>
                        <a:rPr lang="ja-JP" sz="2400" kern="0" dirty="0">
                          <a:effectLst/>
                        </a:rPr>
                        <a:t>に定期的巡回または通報に応じて，居宅においておむつ交換など日常生活上の世話を行うサービス</a:t>
                      </a:r>
                      <a:endParaRPr lang="ja-JP" sz="2400" kern="100" dirty="0">
                        <a:effectLst/>
                        <a:latin typeface="Century"/>
                        <a:ea typeface="ＭＳ 明朝"/>
                        <a:cs typeface="Times New Roman"/>
                      </a:endParaRPr>
                    </a:p>
                  </a:txBody>
                  <a:tcPr marL="68580" marR="68580" marT="0" marB="0"/>
                </a:tc>
              </a:tr>
              <a:tr h="1659015">
                <a:tc>
                  <a:txBody>
                    <a:bodyPr/>
                    <a:lstStyle/>
                    <a:p>
                      <a:pPr algn="l">
                        <a:lnSpc>
                          <a:spcPct val="100000"/>
                        </a:lnSpc>
                        <a:spcAft>
                          <a:spcPts val="0"/>
                        </a:spcAft>
                      </a:pPr>
                      <a:r>
                        <a:rPr lang="ja-JP" sz="2400" kern="0" dirty="0">
                          <a:effectLst/>
                        </a:rPr>
                        <a:t>認知症対応型共同生活介護</a:t>
                      </a:r>
                      <a:endParaRPr lang="ja-JP" sz="2400" kern="100" dirty="0">
                        <a:effectLst/>
                      </a:endParaRPr>
                    </a:p>
                    <a:p>
                      <a:pPr algn="l">
                        <a:lnSpc>
                          <a:spcPct val="100000"/>
                        </a:lnSpc>
                        <a:spcAft>
                          <a:spcPts val="0"/>
                        </a:spcAft>
                      </a:pPr>
                      <a:r>
                        <a:rPr lang="ja-JP" sz="2400" kern="0" dirty="0">
                          <a:effectLst/>
                        </a:rPr>
                        <a:t>（</a:t>
                      </a:r>
                      <a:r>
                        <a:rPr lang="ja-JP" sz="2400" kern="0" dirty="0">
                          <a:solidFill>
                            <a:srgbClr val="FFFF00"/>
                          </a:solidFill>
                          <a:effectLst/>
                        </a:rPr>
                        <a:t>グループホーム</a:t>
                      </a:r>
                      <a:r>
                        <a:rPr lang="ja-JP" sz="2400" kern="0" dirty="0">
                          <a:effectLst/>
                        </a:rPr>
                        <a:t>）</a:t>
                      </a:r>
                      <a:endParaRPr lang="ja-JP" sz="2400" kern="100" dirty="0">
                        <a:effectLst/>
                        <a:latin typeface="Century"/>
                        <a:ea typeface="ＭＳ 明朝"/>
                        <a:cs typeface="Times New Roman"/>
                      </a:endParaRPr>
                    </a:p>
                  </a:txBody>
                  <a:tcPr marL="68580" marR="68580" marT="0" marB="0"/>
                </a:tc>
                <a:tc>
                  <a:txBody>
                    <a:bodyPr/>
                    <a:lstStyle/>
                    <a:p>
                      <a:pPr algn="l">
                        <a:lnSpc>
                          <a:spcPct val="100000"/>
                        </a:lnSpc>
                        <a:spcAft>
                          <a:spcPts val="0"/>
                        </a:spcAft>
                      </a:pPr>
                      <a:r>
                        <a:rPr lang="ja-JP" sz="2400" kern="0" dirty="0">
                          <a:solidFill>
                            <a:srgbClr val="C00000"/>
                          </a:solidFill>
                          <a:effectLst/>
                        </a:rPr>
                        <a:t>認知症の</a:t>
                      </a:r>
                      <a:r>
                        <a:rPr lang="ja-JP" sz="2400" kern="0" dirty="0" smtClean="0">
                          <a:solidFill>
                            <a:srgbClr val="C00000"/>
                          </a:solidFill>
                          <a:effectLst/>
                        </a:rPr>
                        <a:t>要介護者</a:t>
                      </a:r>
                      <a:endParaRPr lang="en-US" altLang="ja-JP" sz="2400" kern="0" dirty="0" smtClean="0">
                        <a:solidFill>
                          <a:srgbClr val="C00000"/>
                        </a:solidFill>
                        <a:effectLst/>
                      </a:endParaRPr>
                    </a:p>
                    <a:p>
                      <a:pPr algn="l">
                        <a:lnSpc>
                          <a:spcPct val="100000"/>
                        </a:lnSpc>
                        <a:spcAft>
                          <a:spcPts val="0"/>
                        </a:spcAft>
                      </a:pPr>
                      <a:r>
                        <a:rPr lang="ja-JP" sz="2400" kern="0" dirty="0" smtClean="0">
                          <a:effectLst/>
                        </a:rPr>
                        <a:t>住み慣れた</a:t>
                      </a:r>
                      <a:r>
                        <a:rPr lang="ja-JP" sz="2400" kern="0" dirty="0">
                          <a:effectLst/>
                        </a:rPr>
                        <a:t>地域での生活を継続できるよう，共同生活を営む住居で，入浴，排せつ，食事等の世話や機能訓練を行う</a:t>
                      </a:r>
                      <a:endParaRPr lang="ja-JP" sz="2400" kern="100" dirty="0">
                        <a:effectLst/>
                        <a:latin typeface="Century"/>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8346754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2267744" y="515380"/>
            <a:ext cx="3384377" cy="648072"/>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dirty="0" smtClean="0">
                <a:latin typeface="+mn-ea"/>
                <a:ea typeface="+mn-ea"/>
                <a:cs typeface="ShinGoPro-Regular"/>
              </a:rPr>
              <a:t>居宅サービ</a:t>
            </a:r>
            <a:r>
              <a:rPr lang="ja-JP" altLang="en-US" dirty="0" smtClean="0">
                <a:latin typeface="+mn-ea"/>
                <a:ea typeface="+mn-ea"/>
                <a:cs typeface="ShinGoPro-Regular"/>
              </a:rPr>
              <a:t>ス</a:t>
            </a:r>
            <a:endParaRPr lang="ja-JP" altLang="en-US" dirty="0">
              <a:latin typeface="+mn-ea"/>
              <a:ea typeface="+mn-ea"/>
            </a:endParaRPr>
          </a:p>
        </p:txBody>
      </p:sp>
      <p:sp>
        <p:nvSpPr>
          <p:cNvPr id="4" name="Rectangle 1"/>
          <p:cNvSpPr>
            <a:spLocks noChangeArrowheads="1"/>
          </p:cNvSpPr>
          <p:nvPr/>
        </p:nvSpPr>
        <p:spPr bwMode="auto">
          <a:xfrm>
            <a:off x="2267744" y="1497460"/>
            <a:ext cx="33843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4400" b="0" i="0" u="none" strike="noStrike" cap="none" normalizeH="0" baseline="0" dirty="0" smtClean="0">
                <a:ln>
                  <a:noFill/>
                </a:ln>
                <a:effectLst/>
                <a:latin typeface="+mn-ea"/>
                <a:cs typeface="ShinGoPro-Regular"/>
              </a:rPr>
              <a:t>施設サービ</a:t>
            </a:r>
            <a:r>
              <a:rPr kumimoji="1" lang="ja-JP" altLang="en-US" sz="4400" b="0" i="0" u="none" strike="noStrike" cap="none" normalizeH="0" baseline="0" dirty="0" smtClean="0">
                <a:ln>
                  <a:noFill/>
                </a:ln>
                <a:effectLst/>
                <a:latin typeface="+mn-ea"/>
                <a:cs typeface="ShinGoPro-Regular"/>
              </a:rPr>
              <a:t>ス</a:t>
            </a:r>
            <a:endParaRPr kumimoji="1" lang="ja-JP" sz="4400" b="0" i="0" u="none" strike="noStrike" cap="none" normalizeH="0" baseline="0" dirty="0" smtClean="0">
              <a:ln>
                <a:noFill/>
              </a:ln>
              <a:solidFill>
                <a:schemeClr val="tx1"/>
              </a:solidFill>
              <a:effectLst/>
              <a:latin typeface="+mn-ea"/>
              <a:cs typeface="ＭＳ Ｐゴシック" pitchFamily="50" charset="-128"/>
            </a:endParaRPr>
          </a:p>
        </p:txBody>
      </p:sp>
      <p:sp>
        <p:nvSpPr>
          <p:cNvPr id="5" name="タイトル 1"/>
          <p:cNvSpPr txBox="1">
            <a:spLocks/>
          </p:cNvSpPr>
          <p:nvPr/>
        </p:nvSpPr>
        <p:spPr>
          <a:xfrm>
            <a:off x="1331640" y="2600908"/>
            <a:ext cx="5256584" cy="792088"/>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b="1" dirty="0" smtClean="0">
                <a:solidFill>
                  <a:srgbClr val="FF0000"/>
                </a:solidFill>
                <a:latin typeface="+mn-ea"/>
                <a:ea typeface="+mn-ea"/>
                <a:cs typeface="ShinGoPro-Regular"/>
              </a:rPr>
              <a:t>地域密着型サービス</a:t>
            </a:r>
            <a:endParaRPr lang="ja-JP" altLang="en-US" dirty="0">
              <a:latin typeface="+mn-ea"/>
              <a:ea typeface="+mn-ea"/>
            </a:endParaRPr>
          </a:p>
        </p:txBody>
      </p:sp>
      <p:sp>
        <p:nvSpPr>
          <p:cNvPr id="6" name="雲 5"/>
          <p:cNvSpPr/>
          <p:nvPr/>
        </p:nvSpPr>
        <p:spPr>
          <a:xfrm>
            <a:off x="1037907" y="3654190"/>
            <a:ext cx="6849628" cy="2809547"/>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5689 w 43256"/>
              <a:gd name="connsiteY8" fmla="*/ 25157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3256" h="43219">
                <a:moveTo>
                  <a:pt x="3936" y="14229"/>
                </a:moveTo>
                <a:cubicBezTo>
                  <a:pt x="3665" y="11516"/>
                  <a:pt x="4297" y="8780"/>
                  <a:pt x="5659" y="6766"/>
                </a:cubicBezTo>
                <a:cubicBezTo>
                  <a:pt x="7811" y="3585"/>
                  <a:pt x="11300" y="2876"/>
                  <a:pt x="14041" y="5061"/>
                </a:cubicBezTo>
                <a:cubicBezTo>
                  <a:pt x="15714" y="768"/>
                  <a:pt x="19950" y="-119"/>
                  <a:pt x="22492" y="3291"/>
                </a:cubicBezTo>
                <a:cubicBezTo>
                  <a:pt x="23133" y="1542"/>
                  <a:pt x="24364" y="333"/>
                  <a:pt x="25785" y="59"/>
                </a:cubicBezTo>
                <a:cubicBezTo>
                  <a:pt x="27349" y="-243"/>
                  <a:pt x="28911" y="629"/>
                  <a:pt x="29869" y="2340"/>
                </a:cubicBezTo>
                <a:cubicBezTo>
                  <a:pt x="31251" y="126"/>
                  <a:pt x="33537" y="-601"/>
                  <a:pt x="35499" y="549"/>
                </a:cubicBezTo>
                <a:cubicBezTo>
                  <a:pt x="36994" y="1425"/>
                  <a:pt x="38066" y="3259"/>
                  <a:pt x="38354" y="5435"/>
                </a:cubicBezTo>
                <a:cubicBezTo>
                  <a:pt x="40082" y="6077"/>
                  <a:pt x="41458" y="7857"/>
                  <a:pt x="42018" y="10177"/>
                </a:cubicBezTo>
                <a:cubicBezTo>
                  <a:pt x="42425" y="11861"/>
                  <a:pt x="42367" y="13690"/>
                  <a:pt x="41854" y="15319"/>
                </a:cubicBezTo>
                <a:cubicBezTo>
                  <a:pt x="43115" y="17553"/>
                  <a:pt x="43556" y="20449"/>
                  <a:pt x="43052" y="23181"/>
                </a:cubicBezTo>
                <a:cubicBezTo>
                  <a:pt x="42382" y="26813"/>
                  <a:pt x="40164" y="29533"/>
                  <a:pt x="37440" y="30063"/>
                </a:cubicBezTo>
                <a:cubicBezTo>
                  <a:pt x="37427" y="32330"/>
                  <a:pt x="36694" y="34480"/>
                  <a:pt x="35431" y="35960"/>
                </a:cubicBezTo>
                <a:cubicBezTo>
                  <a:pt x="33512" y="38209"/>
                  <a:pt x="30740" y="38498"/>
                  <a:pt x="28591" y="36674"/>
                </a:cubicBezTo>
                <a:cubicBezTo>
                  <a:pt x="27896" y="39807"/>
                  <a:pt x="26035" y="42202"/>
                  <a:pt x="23703" y="42965"/>
                </a:cubicBezTo>
                <a:cubicBezTo>
                  <a:pt x="20955" y="43864"/>
                  <a:pt x="18087" y="42332"/>
                  <a:pt x="16516" y="39125"/>
                </a:cubicBezTo>
                <a:cubicBezTo>
                  <a:pt x="12808" y="42169"/>
                  <a:pt x="7992" y="40458"/>
                  <a:pt x="5840" y="35331"/>
                </a:cubicBezTo>
                <a:cubicBezTo>
                  <a:pt x="3726" y="35668"/>
                  <a:pt x="1741" y="33883"/>
                  <a:pt x="1146" y="31109"/>
                </a:cubicBezTo>
                <a:cubicBezTo>
                  <a:pt x="715" y="29102"/>
                  <a:pt x="1096" y="26936"/>
                  <a:pt x="2149" y="25410"/>
                </a:cubicBezTo>
                <a:cubicBezTo>
                  <a:pt x="655" y="24213"/>
                  <a:pt x="-177" y="21916"/>
                  <a:pt x="31" y="19563"/>
                </a:cubicBezTo>
                <a:cubicBezTo>
                  <a:pt x="275" y="16808"/>
                  <a:pt x="1881" y="14650"/>
                  <a:pt x="3899" y="14366"/>
                </a:cubicBezTo>
                <a:cubicBezTo>
                  <a:pt x="3911" y="14320"/>
                  <a:pt x="3924" y="14275"/>
                  <a:pt x="3936" y="14229"/>
                </a:cubicBezTo>
                <a:close/>
              </a:path>
              <a:path w="43256" h="43219" fill="none" extrusionOk="0">
                <a:moveTo>
                  <a:pt x="4729" y="26036"/>
                </a:moveTo>
                <a:cubicBezTo>
                  <a:pt x="3845" y="26130"/>
                  <a:pt x="2961" y="25852"/>
                  <a:pt x="2196" y="25239"/>
                </a:cubicBezTo>
                <a:moveTo>
                  <a:pt x="6964" y="34758"/>
                </a:moveTo>
                <a:cubicBezTo>
                  <a:pt x="6609" y="34951"/>
                  <a:pt x="6236" y="35079"/>
                  <a:pt x="5856" y="35139"/>
                </a:cubicBezTo>
                <a:moveTo>
                  <a:pt x="16514" y="38949"/>
                </a:moveTo>
                <a:cubicBezTo>
                  <a:pt x="16247" y="38403"/>
                  <a:pt x="16023" y="37820"/>
                  <a:pt x="15846" y="37209"/>
                </a:cubicBezTo>
                <a:moveTo>
                  <a:pt x="28863" y="34610"/>
                </a:moveTo>
                <a:cubicBezTo>
                  <a:pt x="28824" y="35257"/>
                  <a:pt x="28734" y="35897"/>
                  <a:pt x="28596" y="36519"/>
                </a:cubicBezTo>
                <a:moveTo>
                  <a:pt x="35689" y="25157"/>
                </a:moveTo>
                <a:cubicBezTo>
                  <a:pt x="37693" y="26485"/>
                  <a:pt x="37434" y="26917"/>
                  <a:pt x="37416" y="29949"/>
                </a:cubicBezTo>
                <a:moveTo>
                  <a:pt x="41834" y="15213"/>
                </a:moveTo>
                <a:cubicBezTo>
                  <a:pt x="41509" y="16245"/>
                  <a:pt x="41014" y="17161"/>
                  <a:pt x="40386" y="17889"/>
                </a:cubicBezTo>
                <a:moveTo>
                  <a:pt x="38360" y="5285"/>
                </a:moveTo>
                <a:cubicBezTo>
                  <a:pt x="38415" y="5702"/>
                  <a:pt x="38441" y="6125"/>
                  <a:pt x="38436" y="6549"/>
                </a:cubicBezTo>
                <a:moveTo>
                  <a:pt x="29114" y="3811"/>
                </a:moveTo>
                <a:cubicBezTo>
                  <a:pt x="29303" y="3228"/>
                  <a:pt x="29552" y="2685"/>
                  <a:pt x="29856" y="2199"/>
                </a:cubicBezTo>
                <a:moveTo>
                  <a:pt x="22177" y="4579"/>
                </a:moveTo>
                <a:cubicBezTo>
                  <a:pt x="22254" y="4097"/>
                  <a:pt x="22375" y="3630"/>
                  <a:pt x="22536" y="3189"/>
                </a:cubicBezTo>
                <a:moveTo>
                  <a:pt x="14036" y="5051"/>
                </a:moveTo>
                <a:cubicBezTo>
                  <a:pt x="14508" y="5427"/>
                  <a:pt x="14944" y="5880"/>
                  <a:pt x="15336" y="6399"/>
                </a:cubicBezTo>
                <a:moveTo>
                  <a:pt x="4163" y="15648"/>
                </a:moveTo>
                <a:cubicBezTo>
                  <a:pt x="4060" y="15184"/>
                  <a:pt x="3984" y="14710"/>
                  <a:pt x="3936" y="14229"/>
                </a:cubicBezTo>
              </a:path>
            </a:pathLst>
          </a:custGeom>
        </p:spPr>
        <p:style>
          <a:lnRef idx="2">
            <a:schemeClr val="accent6"/>
          </a:lnRef>
          <a:fillRef idx="1">
            <a:schemeClr val="lt1"/>
          </a:fillRef>
          <a:effectRef idx="0">
            <a:schemeClr val="accent6"/>
          </a:effectRef>
          <a:fontRef idx="minor">
            <a:schemeClr val="dk1"/>
          </a:fontRef>
        </p:style>
        <p:txBody>
          <a:bodyPr lIns="36000" rIns="36000" rtlCol="0" anchor="ctr"/>
          <a:lstStyle/>
          <a:p>
            <a:pPr algn="ctr"/>
            <a:r>
              <a:rPr kumimoji="1" lang="ja-JP" altLang="en-US" sz="3600" dirty="0" smtClean="0"/>
              <a:t>３つのうち、どのサービスを受けたいですか？</a:t>
            </a:r>
            <a:endParaRPr kumimoji="1" lang="ja-JP" altLang="en-US" sz="3600" dirty="0"/>
          </a:p>
        </p:txBody>
      </p:sp>
    </p:spTree>
    <p:extLst>
      <p:ext uri="{BB962C8B-B14F-4D97-AF65-F5344CB8AC3E}">
        <p14:creationId xmlns:p14="http://schemas.microsoft.com/office/powerpoint/2010/main" val="6033491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メモ 3"/>
          <p:cNvSpPr/>
          <p:nvPr/>
        </p:nvSpPr>
        <p:spPr>
          <a:xfrm>
            <a:off x="447035" y="1052736"/>
            <a:ext cx="8100395" cy="5184576"/>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tIns="360000" rtlCol="0" anchor="ctr"/>
          <a:lstStyle/>
          <a:p>
            <a:pPr algn="ctr">
              <a:lnSpc>
                <a:spcPts val="4000"/>
              </a:lnSpc>
            </a:pPr>
            <a:r>
              <a:rPr kumimoji="1" lang="ja-JP" altLang="en-US" sz="2800" b="1" dirty="0" smtClean="0"/>
              <a:t>浦添市の社会福祉施設</a:t>
            </a:r>
            <a:endParaRPr kumimoji="1" lang="en-US" altLang="ja-JP" sz="2800" b="1" dirty="0" smtClean="0"/>
          </a:p>
          <a:p>
            <a:pPr>
              <a:lnSpc>
                <a:spcPts val="4000"/>
              </a:lnSpc>
            </a:pPr>
            <a:r>
              <a:rPr lang="ja-JP" altLang="en-US" sz="2800" dirty="0">
                <a:solidFill>
                  <a:srgbClr val="FFFF00"/>
                </a:solidFill>
              </a:rPr>
              <a:t>浦添市社会福祉</a:t>
            </a:r>
            <a:r>
              <a:rPr lang="ja-JP" altLang="en-US" sz="2800" dirty="0" smtClean="0">
                <a:solidFill>
                  <a:srgbClr val="FFFF00"/>
                </a:solidFill>
              </a:rPr>
              <a:t>センター</a:t>
            </a:r>
            <a:endParaRPr lang="en-US" altLang="ja-JP" sz="2800" dirty="0" smtClean="0">
              <a:solidFill>
                <a:srgbClr val="FFFF00"/>
              </a:solidFill>
            </a:endParaRPr>
          </a:p>
          <a:p>
            <a:pPr>
              <a:lnSpc>
                <a:spcPts val="4000"/>
              </a:lnSpc>
            </a:pPr>
            <a:r>
              <a:rPr lang="ja-JP" altLang="en-US" sz="2800" dirty="0" smtClean="0">
                <a:solidFill>
                  <a:srgbClr val="FFFF00"/>
                </a:solidFill>
              </a:rPr>
              <a:t>中学校区地域保健福祉センター（</a:t>
            </a:r>
            <a:r>
              <a:rPr lang="en-US" altLang="ja-JP" sz="2800" dirty="0" smtClean="0">
                <a:solidFill>
                  <a:srgbClr val="FFFF00"/>
                </a:solidFill>
              </a:rPr>
              <a:t>5</a:t>
            </a:r>
            <a:r>
              <a:rPr lang="ja-JP" altLang="en-US" sz="2800" dirty="0" smtClean="0">
                <a:solidFill>
                  <a:srgbClr val="FFFF00"/>
                </a:solidFill>
              </a:rPr>
              <a:t>施設</a:t>
            </a:r>
            <a:r>
              <a:rPr lang="en-US" altLang="ja-JP" sz="2800" dirty="0" smtClean="0">
                <a:solidFill>
                  <a:srgbClr val="FFFF00"/>
                </a:solidFill>
              </a:rPr>
              <a:t>/</a:t>
            </a:r>
            <a:r>
              <a:rPr lang="ja-JP" altLang="en-US" sz="2800" dirty="0" smtClean="0">
                <a:solidFill>
                  <a:srgbClr val="FFFF00"/>
                </a:solidFill>
              </a:rPr>
              <a:t>浦添、神森、浦西、仲西、港川）</a:t>
            </a:r>
            <a:endParaRPr lang="en-US" altLang="ja-JP" sz="2800" dirty="0" smtClean="0">
              <a:solidFill>
                <a:srgbClr val="FFFF00"/>
              </a:solidFill>
            </a:endParaRPr>
          </a:p>
          <a:p>
            <a:pPr>
              <a:lnSpc>
                <a:spcPts val="4000"/>
              </a:lnSpc>
            </a:pPr>
            <a:r>
              <a:rPr lang="ja-JP" altLang="en-US" sz="2800" dirty="0" smtClean="0">
                <a:solidFill>
                  <a:srgbClr val="FFFF00"/>
                </a:solidFill>
              </a:rPr>
              <a:t>浦添市児童デイサービス「たんぽぽ園」</a:t>
            </a:r>
            <a:endParaRPr lang="en-US" altLang="ja-JP" sz="2800" dirty="0" smtClean="0">
              <a:solidFill>
                <a:srgbClr val="FFFF00"/>
              </a:solidFill>
            </a:endParaRPr>
          </a:p>
          <a:p>
            <a:pPr>
              <a:lnSpc>
                <a:spcPts val="4000"/>
              </a:lnSpc>
            </a:pPr>
            <a:r>
              <a:rPr lang="ja-JP" altLang="en-US" sz="2800" dirty="0" smtClean="0">
                <a:solidFill>
                  <a:srgbClr val="FFFF00"/>
                </a:solidFill>
              </a:rPr>
              <a:t>浦添市障害児タイムケア事業</a:t>
            </a:r>
            <a:endParaRPr lang="en-US" altLang="ja-JP" sz="2800" dirty="0" smtClean="0">
              <a:solidFill>
                <a:srgbClr val="FFFF00"/>
              </a:solidFill>
            </a:endParaRPr>
          </a:p>
          <a:p>
            <a:pPr>
              <a:lnSpc>
                <a:spcPts val="4000"/>
              </a:lnSpc>
            </a:pPr>
            <a:endParaRPr kumimoji="1" lang="en-US" altLang="ja-JP" sz="2800" dirty="0">
              <a:solidFill>
                <a:srgbClr val="FFFF00"/>
              </a:solidFill>
            </a:endParaRPr>
          </a:p>
          <a:p>
            <a:pPr>
              <a:lnSpc>
                <a:spcPts val="4000"/>
              </a:lnSpc>
            </a:pPr>
            <a:r>
              <a:rPr lang="ja-JP" altLang="en-US" sz="2800" dirty="0">
                <a:solidFill>
                  <a:srgbClr val="FFFF00"/>
                </a:solidFill>
              </a:rPr>
              <a:t>特別養護老人ホーム</a:t>
            </a:r>
            <a:endParaRPr lang="en-US" altLang="ja-JP" sz="2800" dirty="0">
              <a:solidFill>
                <a:srgbClr val="FFFF00"/>
              </a:solidFill>
            </a:endParaRPr>
          </a:p>
          <a:p>
            <a:pPr>
              <a:lnSpc>
                <a:spcPts val="4000"/>
              </a:lnSpc>
            </a:pPr>
            <a:endParaRPr kumimoji="1" lang="ja-JP" altLang="en-US" sz="2800" dirty="0">
              <a:solidFill>
                <a:srgbClr val="FFFF00"/>
              </a:solidFill>
            </a:endParaRPr>
          </a:p>
        </p:txBody>
      </p:sp>
    </p:spTree>
    <p:extLst>
      <p:ext uri="{BB962C8B-B14F-4D97-AF65-F5344CB8AC3E}">
        <p14:creationId xmlns:p14="http://schemas.microsoft.com/office/powerpoint/2010/main" val="144543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グループ化 37"/>
          <p:cNvGrpSpPr/>
          <p:nvPr/>
        </p:nvGrpSpPr>
        <p:grpSpPr>
          <a:xfrm>
            <a:off x="683568" y="0"/>
            <a:ext cx="7416824" cy="6957392"/>
            <a:chOff x="904758" y="-1395536"/>
            <a:chExt cx="6791845" cy="6848287"/>
          </a:xfrm>
        </p:grpSpPr>
        <p:pic>
          <p:nvPicPr>
            <p:cNvPr id="34" name="図 33" descr="昭和30年（1955年）"/>
            <p:cNvPicPr/>
            <p:nvPr/>
          </p:nvPicPr>
          <p:blipFill>
            <a:blip r:embed="rId3">
              <a:extLst>
                <a:ext uri="{28A0092B-C50C-407E-A947-70E740481C1C}">
                  <a14:useLocalDpi xmlns:a14="http://schemas.microsoft.com/office/drawing/2010/main" val="0"/>
                </a:ext>
              </a:extLst>
            </a:blip>
            <a:srcRect/>
            <a:stretch>
              <a:fillRect/>
            </a:stretch>
          </p:blipFill>
          <p:spPr bwMode="auto">
            <a:xfrm>
              <a:off x="904758" y="-1395536"/>
              <a:ext cx="6791845" cy="6797630"/>
            </a:xfrm>
            <a:prstGeom prst="rect">
              <a:avLst/>
            </a:prstGeom>
            <a:noFill/>
            <a:ln>
              <a:noFill/>
            </a:ln>
          </p:spPr>
        </p:pic>
        <p:grpSp>
          <p:nvGrpSpPr>
            <p:cNvPr id="35" name="グループ化 34"/>
            <p:cNvGrpSpPr/>
            <p:nvPr/>
          </p:nvGrpSpPr>
          <p:grpSpPr>
            <a:xfrm>
              <a:off x="3991744" y="-1251520"/>
              <a:ext cx="576064" cy="6704271"/>
              <a:chOff x="4080644" y="101600"/>
              <a:chExt cx="576064" cy="6704271"/>
            </a:xfrm>
          </p:grpSpPr>
          <p:sp>
            <p:nvSpPr>
              <p:cNvPr id="36" name="正方形/長方形 35"/>
              <p:cNvSpPr/>
              <p:nvPr/>
            </p:nvSpPr>
            <p:spPr>
              <a:xfrm>
                <a:off x="4283968" y="476672"/>
                <a:ext cx="216024" cy="6048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4080644" y="101600"/>
                <a:ext cx="576064" cy="6704271"/>
              </a:xfrm>
              <a:prstGeom prst="rect">
                <a:avLst/>
              </a:prstGeom>
              <a:noFill/>
            </p:spPr>
            <p:txBody>
              <a:bodyPr wrap="square" rtlCol="0">
                <a:spAutoFit/>
              </a:bodyPr>
              <a:lstStyle/>
              <a:p>
                <a:pPr algn="ctr">
                  <a:lnSpc>
                    <a:spcPct val="215000"/>
                  </a:lnSpc>
                </a:pPr>
                <a:r>
                  <a:rPr kumimoji="1" lang="en-US" altLang="ja-JP" dirty="0" smtClean="0"/>
                  <a:t>100</a:t>
                </a:r>
              </a:p>
              <a:p>
                <a:pPr algn="ctr">
                  <a:lnSpc>
                    <a:spcPct val="215000"/>
                  </a:lnSpc>
                </a:pPr>
                <a:r>
                  <a:rPr lang="en-US" altLang="ja-JP" dirty="0" smtClean="0"/>
                  <a:t>90</a:t>
                </a:r>
              </a:p>
              <a:p>
                <a:pPr algn="ctr">
                  <a:lnSpc>
                    <a:spcPct val="215000"/>
                  </a:lnSpc>
                </a:pPr>
                <a:r>
                  <a:rPr kumimoji="1" lang="en-US" altLang="ja-JP" dirty="0" smtClean="0"/>
                  <a:t>80</a:t>
                </a:r>
              </a:p>
              <a:p>
                <a:pPr algn="ctr">
                  <a:lnSpc>
                    <a:spcPct val="215000"/>
                  </a:lnSpc>
                </a:pPr>
                <a:r>
                  <a:rPr lang="en-US" altLang="ja-JP" dirty="0" smtClean="0"/>
                  <a:t>70</a:t>
                </a:r>
              </a:p>
              <a:p>
                <a:pPr algn="ctr">
                  <a:lnSpc>
                    <a:spcPct val="215000"/>
                  </a:lnSpc>
                </a:pPr>
                <a:r>
                  <a:rPr kumimoji="1" lang="en-US" altLang="ja-JP" dirty="0" smtClean="0"/>
                  <a:t>60</a:t>
                </a:r>
              </a:p>
              <a:p>
                <a:pPr algn="ctr">
                  <a:lnSpc>
                    <a:spcPct val="215000"/>
                  </a:lnSpc>
                </a:pPr>
                <a:r>
                  <a:rPr lang="en-US" altLang="ja-JP" dirty="0" smtClean="0"/>
                  <a:t>50</a:t>
                </a:r>
              </a:p>
              <a:p>
                <a:pPr algn="ctr">
                  <a:lnSpc>
                    <a:spcPct val="215000"/>
                  </a:lnSpc>
                </a:pPr>
                <a:r>
                  <a:rPr lang="en-US" altLang="ja-JP" dirty="0" smtClean="0"/>
                  <a:t>40</a:t>
                </a:r>
              </a:p>
              <a:p>
                <a:pPr algn="ctr">
                  <a:lnSpc>
                    <a:spcPct val="215000"/>
                  </a:lnSpc>
                </a:pPr>
                <a:r>
                  <a:rPr kumimoji="1" lang="en-US" altLang="ja-JP" dirty="0" smtClean="0"/>
                  <a:t>30</a:t>
                </a:r>
              </a:p>
              <a:p>
                <a:pPr algn="ctr">
                  <a:lnSpc>
                    <a:spcPct val="215000"/>
                  </a:lnSpc>
                </a:pPr>
                <a:r>
                  <a:rPr lang="en-US" altLang="ja-JP" dirty="0" smtClean="0"/>
                  <a:t>20</a:t>
                </a:r>
              </a:p>
              <a:p>
                <a:pPr algn="ctr">
                  <a:lnSpc>
                    <a:spcPct val="215000"/>
                  </a:lnSpc>
                </a:pPr>
                <a:r>
                  <a:rPr kumimoji="1" lang="en-US" altLang="ja-JP" dirty="0" smtClean="0"/>
                  <a:t>10</a:t>
                </a:r>
              </a:p>
              <a:p>
                <a:pPr algn="ctr">
                  <a:lnSpc>
                    <a:spcPct val="215000"/>
                  </a:lnSpc>
                </a:pPr>
                <a:r>
                  <a:rPr lang="en-US" altLang="ja-JP" dirty="0"/>
                  <a:t>0</a:t>
                </a:r>
                <a:endParaRPr kumimoji="1" lang="ja-JP" altLang="en-US" dirty="0"/>
              </a:p>
            </p:txBody>
          </p:sp>
        </p:grpSp>
      </p:grpSp>
      <p:sp>
        <p:nvSpPr>
          <p:cNvPr id="8" name="テキスト ボックス 7"/>
          <p:cNvSpPr txBox="1"/>
          <p:nvPr/>
        </p:nvSpPr>
        <p:spPr>
          <a:xfrm>
            <a:off x="827584" y="620688"/>
            <a:ext cx="2952328" cy="461665"/>
          </a:xfrm>
          <a:prstGeom prst="rect">
            <a:avLst/>
          </a:prstGeom>
          <a:solidFill>
            <a:schemeClr val="bg1"/>
          </a:solidFill>
        </p:spPr>
        <p:txBody>
          <a:bodyPr wrap="square" rtlCol="0">
            <a:spAutoFit/>
          </a:bodyPr>
          <a:lstStyle/>
          <a:p>
            <a:r>
              <a:rPr kumimoji="1" lang="ja-JP" altLang="en-US" sz="2400" b="1" dirty="0" smtClean="0"/>
              <a:t>昭和３０</a:t>
            </a:r>
            <a:r>
              <a:rPr lang="ja-JP" altLang="en-US" sz="2400" b="1" dirty="0" smtClean="0"/>
              <a:t>年（</a:t>
            </a:r>
            <a:r>
              <a:rPr lang="en-US" altLang="ja-JP" sz="2400" b="1" dirty="0" smtClean="0"/>
              <a:t>1955</a:t>
            </a:r>
            <a:r>
              <a:rPr lang="ja-JP" altLang="en-US" sz="2400" b="1" dirty="0" smtClean="0"/>
              <a:t>年）</a:t>
            </a:r>
            <a:endParaRPr kumimoji="1" lang="ja-JP" altLang="en-US" sz="2400" b="1" dirty="0"/>
          </a:p>
        </p:txBody>
      </p:sp>
      <p:sp>
        <p:nvSpPr>
          <p:cNvPr id="9" name="テキスト ボックス 8"/>
          <p:cNvSpPr txBox="1"/>
          <p:nvPr/>
        </p:nvSpPr>
        <p:spPr>
          <a:xfrm>
            <a:off x="5508104" y="2459"/>
            <a:ext cx="3624560" cy="523220"/>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総務省統計局・政策統括官（統計規準担当）・統計研修所による統計データより引用</a:t>
            </a:r>
            <a:endParaRPr lang="en-US" altLang="ja-JP" sz="1400" dirty="0" smtClean="0"/>
          </a:p>
        </p:txBody>
      </p:sp>
    </p:spTree>
    <p:extLst>
      <p:ext uri="{BB962C8B-B14F-4D97-AF65-F5344CB8AC3E}">
        <p14:creationId xmlns:p14="http://schemas.microsoft.com/office/powerpoint/2010/main" val="2633146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710500" y="53758"/>
            <a:ext cx="7389892" cy="6831626"/>
            <a:chOff x="710500" y="53758"/>
            <a:chExt cx="7389892" cy="6831626"/>
          </a:xfrm>
        </p:grpSpPr>
        <p:pic>
          <p:nvPicPr>
            <p:cNvPr id="10" name="図 9" descr="昭和35年（1960年）"/>
            <p:cNvPicPr/>
            <p:nvPr/>
          </p:nvPicPr>
          <p:blipFill>
            <a:blip r:embed="rId3">
              <a:extLst>
                <a:ext uri="{28A0092B-C50C-407E-A947-70E740481C1C}">
                  <a14:useLocalDpi xmlns:a14="http://schemas.microsoft.com/office/drawing/2010/main" val="0"/>
                </a:ext>
              </a:extLst>
            </a:blip>
            <a:srcRect/>
            <a:stretch>
              <a:fillRect/>
            </a:stretch>
          </p:blipFill>
          <p:spPr bwMode="auto">
            <a:xfrm>
              <a:off x="710500" y="53758"/>
              <a:ext cx="7389892" cy="6831626"/>
            </a:xfrm>
            <a:prstGeom prst="rect">
              <a:avLst/>
            </a:prstGeom>
            <a:noFill/>
            <a:ln>
              <a:noFill/>
            </a:ln>
          </p:spPr>
        </p:pic>
        <p:grpSp>
          <p:nvGrpSpPr>
            <p:cNvPr id="20" name="グループ化 19"/>
            <p:cNvGrpSpPr/>
            <p:nvPr/>
          </p:nvGrpSpPr>
          <p:grpSpPr>
            <a:xfrm>
              <a:off x="4117414" y="181113"/>
              <a:ext cx="576064" cy="6704271"/>
              <a:chOff x="4080644" y="101600"/>
              <a:chExt cx="576064" cy="6704271"/>
            </a:xfrm>
          </p:grpSpPr>
          <p:sp>
            <p:nvSpPr>
              <p:cNvPr id="21" name="正方形/長方形 20"/>
              <p:cNvSpPr/>
              <p:nvPr/>
            </p:nvSpPr>
            <p:spPr>
              <a:xfrm>
                <a:off x="4283968" y="476672"/>
                <a:ext cx="216024" cy="6048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4080644" y="101600"/>
                <a:ext cx="576064" cy="6704271"/>
              </a:xfrm>
              <a:prstGeom prst="rect">
                <a:avLst/>
              </a:prstGeom>
              <a:noFill/>
            </p:spPr>
            <p:txBody>
              <a:bodyPr wrap="square" rtlCol="0">
                <a:spAutoFit/>
              </a:bodyPr>
              <a:lstStyle/>
              <a:p>
                <a:pPr algn="ctr">
                  <a:lnSpc>
                    <a:spcPct val="215000"/>
                  </a:lnSpc>
                </a:pPr>
                <a:r>
                  <a:rPr kumimoji="1" lang="en-US" altLang="ja-JP" dirty="0" smtClean="0"/>
                  <a:t>100</a:t>
                </a:r>
              </a:p>
              <a:p>
                <a:pPr algn="ctr">
                  <a:lnSpc>
                    <a:spcPct val="215000"/>
                  </a:lnSpc>
                </a:pPr>
                <a:r>
                  <a:rPr lang="en-US" altLang="ja-JP" dirty="0" smtClean="0"/>
                  <a:t>90</a:t>
                </a:r>
              </a:p>
              <a:p>
                <a:pPr algn="ctr">
                  <a:lnSpc>
                    <a:spcPct val="215000"/>
                  </a:lnSpc>
                </a:pPr>
                <a:r>
                  <a:rPr kumimoji="1" lang="en-US" altLang="ja-JP" dirty="0" smtClean="0"/>
                  <a:t>80</a:t>
                </a:r>
              </a:p>
              <a:p>
                <a:pPr algn="ctr">
                  <a:lnSpc>
                    <a:spcPct val="215000"/>
                  </a:lnSpc>
                </a:pPr>
                <a:r>
                  <a:rPr lang="en-US" altLang="ja-JP" dirty="0" smtClean="0"/>
                  <a:t>70</a:t>
                </a:r>
              </a:p>
              <a:p>
                <a:pPr algn="ctr">
                  <a:lnSpc>
                    <a:spcPct val="215000"/>
                  </a:lnSpc>
                </a:pPr>
                <a:r>
                  <a:rPr kumimoji="1" lang="en-US" altLang="ja-JP" dirty="0" smtClean="0"/>
                  <a:t>60</a:t>
                </a:r>
              </a:p>
              <a:p>
                <a:pPr algn="ctr">
                  <a:lnSpc>
                    <a:spcPct val="215000"/>
                  </a:lnSpc>
                </a:pPr>
                <a:r>
                  <a:rPr lang="en-US" altLang="ja-JP" dirty="0" smtClean="0"/>
                  <a:t>50</a:t>
                </a:r>
              </a:p>
              <a:p>
                <a:pPr algn="ctr">
                  <a:lnSpc>
                    <a:spcPct val="215000"/>
                  </a:lnSpc>
                </a:pPr>
                <a:r>
                  <a:rPr lang="en-US" altLang="ja-JP" dirty="0" smtClean="0"/>
                  <a:t>40</a:t>
                </a:r>
              </a:p>
              <a:p>
                <a:pPr algn="ctr">
                  <a:lnSpc>
                    <a:spcPct val="215000"/>
                  </a:lnSpc>
                </a:pPr>
                <a:r>
                  <a:rPr kumimoji="1" lang="en-US" altLang="ja-JP" dirty="0" smtClean="0"/>
                  <a:t>30</a:t>
                </a:r>
              </a:p>
              <a:p>
                <a:pPr algn="ctr">
                  <a:lnSpc>
                    <a:spcPct val="215000"/>
                  </a:lnSpc>
                </a:pPr>
                <a:r>
                  <a:rPr lang="en-US" altLang="ja-JP" dirty="0" smtClean="0"/>
                  <a:t>20</a:t>
                </a:r>
              </a:p>
              <a:p>
                <a:pPr algn="ctr">
                  <a:lnSpc>
                    <a:spcPct val="215000"/>
                  </a:lnSpc>
                </a:pPr>
                <a:r>
                  <a:rPr kumimoji="1" lang="en-US" altLang="ja-JP" dirty="0" smtClean="0"/>
                  <a:t>10</a:t>
                </a:r>
              </a:p>
              <a:p>
                <a:pPr algn="ctr">
                  <a:lnSpc>
                    <a:spcPct val="215000"/>
                  </a:lnSpc>
                </a:pPr>
                <a:r>
                  <a:rPr lang="en-US" altLang="ja-JP" dirty="0"/>
                  <a:t>0</a:t>
                </a:r>
                <a:endParaRPr kumimoji="1" lang="ja-JP" altLang="en-US" dirty="0"/>
              </a:p>
            </p:txBody>
          </p:sp>
        </p:grpSp>
      </p:grpSp>
      <p:sp>
        <p:nvSpPr>
          <p:cNvPr id="7" name="テキスト ボックス 6"/>
          <p:cNvSpPr txBox="1"/>
          <p:nvPr/>
        </p:nvSpPr>
        <p:spPr>
          <a:xfrm>
            <a:off x="827584" y="620688"/>
            <a:ext cx="2952328" cy="461665"/>
          </a:xfrm>
          <a:prstGeom prst="rect">
            <a:avLst/>
          </a:prstGeom>
          <a:solidFill>
            <a:schemeClr val="bg1"/>
          </a:solidFill>
        </p:spPr>
        <p:txBody>
          <a:bodyPr wrap="square" rtlCol="0">
            <a:spAutoFit/>
          </a:bodyPr>
          <a:lstStyle/>
          <a:p>
            <a:r>
              <a:rPr kumimoji="1" lang="ja-JP" altLang="en-US" sz="2400" b="1" dirty="0" smtClean="0"/>
              <a:t>昭和</a:t>
            </a:r>
            <a:r>
              <a:rPr lang="ja-JP" altLang="en-US" sz="2400" b="1" dirty="0"/>
              <a:t>３</a:t>
            </a:r>
            <a:r>
              <a:rPr lang="ja-JP" altLang="en-US" sz="2400" b="1" dirty="0" smtClean="0"/>
              <a:t>５年（</a:t>
            </a:r>
            <a:r>
              <a:rPr lang="en-US" altLang="ja-JP" sz="2400" b="1" dirty="0" smtClean="0"/>
              <a:t>1960</a:t>
            </a:r>
            <a:r>
              <a:rPr lang="ja-JP" altLang="en-US" sz="2400" b="1" dirty="0" smtClean="0"/>
              <a:t>年）</a:t>
            </a:r>
            <a:endParaRPr kumimoji="1" lang="ja-JP" altLang="en-US" sz="2400" b="1" dirty="0"/>
          </a:p>
        </p:txBody>
      </p:sp>
      <p:sp>
        <p:nvSpPr>
          <p:cNvPr id="8" name="テキスト ボックス 7"/>
          <p:cNvSpPr txBox="1"/>
          <p:nvPr/>
        </p:nvSpPr>
        <p:spPr>
          <a:xfrm>
            <a:off x="827584" y="1234753"/>
            <a:ext cx="3024336" cy="400110"/>
          </a:xfrm>
          <a:prstGeom prst="rect">
            <a:avLst/>
          </a:prstGeom>
          <a:solidFill>
            <a:schemeClr val="bg1"/>
          </a:solidFill>
        </p:spPr>
        <p:txBody>
          <a:bodyPr wrap="square" rtlCol="0">
            <a:spAutoFit/>
          </a:bodyPr>
          <a:lstStyle/>
          <a:p>
            <a:endParaRPr kumimoji="1" lang="ja-JP" altLang="en-US" sz="2000" b="1" dirty="0"/>
          </a:p>
        </p:txBody>
      </p:sp>
      <p:sp>
        <p:nvSpPr>
          <p:cNvPr id="9" name="テキスト ボックス 8"/>
          <p:cNvSpPr txBox="1"/>
          <p:nvPr/>
        </p:nvSpPr>
        <p:spPr>
          <a:xfrm>
            <a:off x="5508104" y="2459"/>
            <a:ext cx="3624560" cy="523220"/>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総務省統計局・政策統括官（統計規準担当）・統計研修所による統計データより引用</a:t>
            </a:r>
            <a:endParaRPr lang="en-US" altLang="ja-JP" sz="1400" dirty="0" smtClean="0"/>
          </a:p>
        </p:txBody>
      </p:sp>
    </p:spTree>
    <p:extLst>
      <p:ext uri="{BB962C8B-B14F-4D97-AF65-F5344CB8AC3E}">
        <p14:creationId xmlns:p14="http://schemas.microsoft.com/office/powerpoint/2010/main" val="117269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709802" y="44624"/>
            <a:ext cx="7390590" cy="6848287"/>
            <a:chOff x="709802" y="44624"/>
            <a:chExt cx="7390590" cy="6848287"/>
          </a:xfrm>
        </p:grpSpPr>
        <p:pic>
          <p:nvPicPr>
            <p:cNvPr id="7" name="図 6" descr="昭和40年（1965年）"/>
            <p:cNvPicPr/>
            <p:nvPr/>
          </p:nvPicPr>
          <p:blipFill>
            <a:blip r:embed="rId3">
              <a:extLst>
                <a:ext uri="{28A0092B-C50C-407E-A947-70E740481C1C}">
                  <a14:useLocalDpi xmlns:a14="http://schemas.microsoft.com/office/drawing/2010/main" val="0"/>
                </a:ext>
              </a:extLst>
            </a:blip>
            <a:srcRect/>
            <a:stretch>
              <a:fillRect/>
            </a:stretch>
          </p:blipFill>
          <p:spPr bwMode="auto">
            <a:xfrm>
              <a:off x="709802" y="44624"/>
              <a:ext cx="7390590" cy="6811095"/>
            </a:xfrm>
            <a:prstGeom prst="rect">
              <a:avLst/>
            </a:prstGeom>
            <a:noFill/>
            <a:ln>
              <a:noFill/>
            </a:ln>
          </p:spPr>
        </p:pic>
        <p:grpSp>
          <p:nvGrpSpPr>
            <p:cNvPr id="8" name="グループ化 7"/>
            <p:cNvGrpSpPr/>
            <p:nvPr/>
          </p:nvGrpSpPr>
          <p:grpSpPr>
            <a:xfrm>
              <a:off x="4102551" y="188640"/>
              <a:ext cx="576064" cy="6704271"/>
              <a:chOff x="4080644" y="101600"/>
              <a:chExt cx="576064" cy="6704271"/>
            </a:xfrm>
          </p:grpSpPr>
          <p:sp>
            <p:nvSpPr>
              <p:cNvPr id="9" name="正方形/長方形 8"/>
              <p:cNvSpPr/>
              <p:nvPr/>
            </p:nvSpPr>
            <p:spPr>
              <a:xfrm>
                <a:off x="4283968" y="476672"/>
                <a:ext cx="216024" cy="6048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080644" y="101600"/>
                <a:ext cx="576064" cy="6704271"/>
              </a:xfrm>
              <a:prstGeom prst="rect">
                <a:avLst/>
              </a:prstGeom>
              <a:noFill/>
            </p:spPr>
            <p:txBody>
              <a:bodyPr wrap="square" rtlCol="0">
                <a:spAutoFit/>
              </a:bodyPr>
              <a:lstStyle/>
              <a:p>
                <a:pPr algn="ctr">
                  <a:lnSpc>
                    <a:spcPct val="215000"/>
                  </a:lnSpc>
                </a:pPr>
                <a:r>
                  <a:rPr kumimoji="1" lang="en-US" altLang="ja-JP" dirty="0" smtClean="0"/>
                  <a:t>100</a:t>
                </a:r>
              </a:p>
              <a:p>
                <a:pPr algn="ctr">
                  <a:lnSpc>
                    <a:spcPct val="215000"/>
                  </a:lnSpc>
                </a:pPr>
                <a:r>
                  <a:rPr lang="en-US" altLang="ja-JP" dirty="0" smtClean="0"/>
                  <a:t>90</a:t>
                </a:r>
              </a:p>
              <a:p>
                <a:pPr algn="ctr">
                  <a:lnSpc>
                    <a:spcPct val="215000"/>
                  </a:lnSpc>
                </a:pPr>
                <a:r>
                  <a:rPr kumimoji="1" lang="en-US" altLang="ja-JP" dirty="0" smtClean="0"/>
                  <a:t>80</a:t>
                </a:r>
              </a:p>
              <a:p>
                <a:pPr algn="ctr">
                  <a:lnSpc>
                    <a:spcPct val="215000"/>
                  </a:lnSpc>
                </a:pPr>
                <a:r>
                  <a:rPr lang="en-US" altLang="ja-JP" dirty="0" smtClean="0"/>
                  <a:t>70</a:t>
                </a:r>
              </a:p>
              <a:p>
                <a:pPr algn="ctr">
                  <a:lnSpc>
                    <a:spcPct val="215000"/>
                  </a:lnSpc>
                </a:pPr>
                <a:r>
                  <a:rPr kumimoji="1" lang="en-US" altLang="ja-JP" dirty="0" smtClean="0"/>
                  <a:t>60</a:t>
                </a:r>
              </a:p>
              <a:p>
                <a:pPr algn="ctr">
                  <a:lnSpc>
                    <a:spcPct val="215000"/>
                  </a:lnSpc>
                </a:pPr>
                <a:r>
                  <a:rPr lang="en-US" altLang="ja-JP" dirty="0" smtClean="0"/>
                  <a:t>50</a:t>
                </a:r>
              </a:p>
              <a:p>
                <a:pPr algn="ctr">
                  <a:lnSpc>
                    <a:spcPct val="215000"/>
                  </a:lnSpc>
                </a:pPr>
                <a:r>
                  <a:rPr lang="en-US" altLang="ja-JP" dirty="0" smtClean="0"/>
                  <a:t>40</a:t>
                </a:r>
              </a:p>
              <a:p>
                <a:pPr algn="ctr">
                  <a:lnSpc>
                    <a:spcPct val="215000"/>
                  </a:lnSpc>
                </a:pPr>
                <a:r>
                  <a:rPr kumimoji="1" lang="en-US" altLang="ja-JP" dirty="0" smtClean="0"/>
                  <a:t>30</a:t>
                </a:r>
              </a:p>
              <a:p>
                <a:pPr algn="ctr">
                  <a:lnSpc>
                    <a:spcPct val="215000"/>
                  </a:lnSpc>
                </a:pPr>
                <a:r>
                  <a:rPr lang="en-US" altLang="ja-JP" dirty="0" smtClean="0"/>
                  <a:t>20</a:t>
                </a:r>
              </a:p>
              <a:p>
                <a:pPr algn="ctr">
                  <a:lnSpc>
                    <a:spcPct val="215000"/>
                  </a:lnSpc>
                </a:pPr>
                <a:r>
                  <a:rPr kumimoji="1" lang="en-US" altLang="ja-JP" dirty="0" smtClean="0"/>
                  <a:t>10</a:t>
                </a:r>
              </a:p>
              <a:p>
                <a:pPr algn="ctr">
                  <a:lnSpc>
                    <a:spcPct val="215000"/>
                  </a:lnSpc>
                </a:pPr>
                <a:r>
                  <a:rPr lang="en-US" altLang="ja-JP" dirty="0"/>
                  <a:t>0</a:t>
                </a:r>
                <a:endParaRPr kumimoji="1" lang="ja-JP" altLang="en-US" dirty="0"/>
              </a:p>
            </p:txBody>
          </p:sp>
        </p:grpSp>
      </p:grpSp>
      <p:sp>
        <p:nvSpPr>
          <p:cNvPr id="10" name="テキスト ボックス 9"/>
          <p:cNvSpPr txBox="1"/>
          <p:nvPr/>
        </p:nvSpPr>
        <p:spPr>
          <a:xfrm>
            <a:off x="827584" y="620688"/>
            <a:ext cx="2952328" cy="461665"/>
          </a:xfrm>
          <a:prstGeom prst="rect">
            <a:avLst/>
          </a:prstGeom>
          <a:solidFill>
            <a:schemeClr val="bg1"/>
          </a:solidFill>
        </p:spPr>
        <p:txBody>
          <a:bodyPr wrap="square" rtlCol="0">
            <a:spAutoFit/>
          </a:bodyPr>
          <a:lstStyle/>
          <a:p>
            <a:r>
              <a:rPr kumimoji="1" lang="ja-JP" altLang="en-US" sz="2400" b="1" dirty="0" smtClean="0"/>
              <a:t>昭和</a:t>
            </a:r>
            <a:r>
              <a:rPr lang="ja-JP" altLang="en-US" sz="2400" b="1" dirty="0"/>
              <a:t>４０</a:t>
            </a:r>
            <a:r>
              <a:rPr lang="ja-JP" altLang="en-US" sz="2400" b="1" dirty="0" smtClean="0"/>
              <a:t>年（</a:t>
            </a:r>
            <a:r>
              <a:rPr lang="en-US" altLang="ja-JP" sz="2400" b="1" dirty="0" smtClean="0"/>
              <a:t>1965</a:t>
            </a:r>
            <a:r>
              <a:rPr lang="ja-JP" altLang="en-US" sz="2400" b="1" dirty="0" smtClean="0"/>
              <a:t>年）</a:t>
            </a:r>
            <a:endParaRPr kumimoji="1" lang="ja-JP" altLang="en-US" sz="2400" b="1" dirty="0"/>
          </a:p>
        </p:txBody>
      </p:sp>
      <p:sp>
        <p:nvSpPr>
          <p:cNvPr id="12" name="テキスト ボックス 11"/>
          <p:cNvSpPr txBox="1"/>
          <p:nvPr/>
        </p:nvSpPr>
        <p:spPr>
          <a:xfrm>
            <a:off x="5508104" y="2459"/>
            <a:ext cx="3624560" cy="523220"/>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総務省統計局・政策統括官（統計規準担当）・統計研修所による統計データより引用</a:t>
            </a:r>
            <a:endParaRPr lang="en-US" altLang="ja-JP" sz="1400" dirty="0" smtClean="0"/>
          </a:p>
        </p:txBody>
      </p:sp>
    </p:spTree>
    <p:extLst>
      <p:ext uri="{BB962C8B-B14F-4D97-AF65-F5344CB8AC3E}">
        <p14:creationId xmlns:p14="http://schemas.microsoft.com/office/powerpoint/2010/main" val="3286649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724946" y="25761"/>
            <a:ext cx="7404474" cy="6867150"/>
            <a:chOff x="724946" y="25761"/>
            <a:chExt cx="7404474" cy="6867150"/>
          </a:xfrm>
        </p:grpSpPr>
        <p:pic>
          <p:nvPicPr>
            <p:cNvPr id="6" name="図 5" descr="昭和45年（1970年）"/>
            <p:cNvPicPr/>
            <p:nvPr/>
          </p:nvPicPr>
          <p:blipFill>
            <a:blip r:embed="rId3">
              <a:extLst>
                <a:ext uri="{28A0092B-C50C-407E-A947-70E740481C1C}">
                  <a14:useLocalDpi xmlns:a14="http://schemas.microsoft.com/office/drawing/2010/main" val="0"/>
                </a:ext>
              </a:extLst>
            </a:blip>
            <a:srcRect/>
            <a:stretch>
              <a:fillRect/>
            </a:stretch>
          </p:blipFill>
          <p:spPr bwMode="auto">
            <a:xfrm>
              <a:off x="724946" y="25761"/>
              <a:ext cx="7404474" cy="6815201"/>
            </a:xfrm>
            <a:prstGeom prst="rect">
              <a:avLst/>
            </a:prstGeom>
            <a:noFill/>
            <a:ln>
              <a:noFill/>
            </a:ln>
          </p:spPr>
        </p:pic>
        <p:grpSp>
          <p:nvGrpSpPr>
            <p:cNvPr id="8" name="グループ化 7"/>
            <p:cNvGrpSpPr/>
            <p:nvPr/>
          </p:nvGrpSpPr>
          <p:grpSpPr>
            <a:xfrm>
              <a:off x="4102551" y="188640"/>
              <a:ext cx="576064" cy="6704271"/>
              <a:chOff x="4080644" y="101600"/>
              <a:chExt cx="576064" cy="6704271"/>
            </a:xfrm>
          </p:grpSpPr>
          <p:sp>
            <p:nvSpPr>
              <p:cNvPr id="9" name="正方形/長方形 8"/>
              <p:cNvSpPr/>
              <p:nvPr/>
            </p:nvSpPr>
            <p:spPr>
              <a:xfrm>
                <a:off x="4283968" y="476672"/>
                <a:ext cx="216024" cy="6048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080644" y="101600"/>
                <a:ext cx="576064" cy="6704271"/>
              </a:xfrm>
              <a:prstGeom prst="rect">
                <a:avLst/>
              </a:prstGeom>
              <a:noFill/>
            </p:spPr>
            <p:txBody>
              <a:bodyPr wrap="square" rtlCol="0">
                <a:spAutoFit/>
              </a:bodyPr>
              <a:lstStyle/>
              <a:p>
                <a:pPr algn="ctr">
                  <a:lnSpc>
                    <a:spcPct val="215000"/>
                  </a:lnSpc>
                </a:pPr>
                <a:r>
                  <a:rPr kumimoji="1" lang="en-US" altLang="ja-JP" dirty="0" smtClean="0"/>
                  <a:t>100</a:t>
                </a:r>
              </a:p>
              <a:p>
                <a:pPr algn="ctr">
                  <a:lnSpc>
                    <a:spcPct val="215000"/>
                  </a:lnSpc>
                </a:pPr>
                <a:r>
                  <a:rPr lang="en-US" altLang="ja-JP" dirty="0" smtClean="0"/>
                  <a:t>90</a:t>
                </a:r>
              </a:p>
              <a:p>
                <a:pPr algn="ctr">
                  <a:lnSpc>
                    <a:spcPct val="215000"/>
                  </a:lnSpc>
                </a:pPr>
                <a:r>
                  <a:rPr kumimoji="1" lang="en-US" altLang="ja-JP" dirty="0" smtClean="0"/>
                  <a:t>80</a:t>
                </a:r>
              </a:p>
              <a:p>
                <a:pPr algn="ctr">
                  <a:lnSpc>
                    <a:spcPct val="215000"/>
                  </a:lnSpc>
                </a:pPr>
                <a:r>
                  <a:rPr lang="en-US" altLang="ja-JP" dirty="0" smtClean="0"/>
                  <a:t>70</a:t>
                </a:r>
              </a:p>
              <a:p>
                <a:pPr algn="ctr">
                  <a:lnSpc>
                    <a:spcPct val="215000"/>
                  </a:lnSpc>
                </a:pPr>
                <a:r>
                  <a:rPr kumimoji="1" lang="en-US" altLang="ja-JP" dirty="0" smtClean="0"/>
                  <a:t>60</a:t>
                </a:r>
              </a:p>
              <a:p>
                <a:pPr algn="ctr">
                  <a:lnSpc>
                    <a:spcPct val="215000"/>
                  </a:lnSpc>
                </a:pPr>
                <a:r>
                  <a:rPr lang="en-US" altLang="ja-JP" dirty="0" smtClean="0"/>
                  <a:t>50</a:t>
                </a:r>
              </a:p>
              <a:p>
                <a:pPr algn="ctr">
                  <a:lnSpc>
                    <a:spcPct val="215000"/>
                  </a:lnSpc>
                </a:pPr>
                <a:r>
                  <a:rPr lang="en-US" altLang="ja-JP" dirty="0" smtClean="0"/>
                  <a:t>40</a:t>
                </a:r>
              </a:p>
              <a:p>
                <a:pPr algn="ctr">
                  <a:lnSpc>
                    <a:spcPct val="215000"/>
                  </a:lnSpc>
                </a:pPr>
                <a:r>
                  <a:rPr kumimoji="1" lang="en-US" altLang="ja-JP" dirty="0" smtClean="0"/>
                  <a:t>30</a:t>
                </a:r>
              </a:p>
              <a:p>
                <a:pPr algn="ctr">
                  <a:lnSpc>
                    <a:spcPct val="215000"/>
                  </a:lnSpc>
                </a:pPr>
                <a:r>
                  <a:rPr lang="en-US" altLang="ja-JP" dirty="0" smtClean="0"/>
                  <a:t>20</a:t>
                </a:r>
              </a:p>
              <a:p>
                <a:pPr algn="ctr">
                  <a:lnSpc>
                    <a:spcPct val="215000"/>
                  </a:lnSpc>
                </a:pPr>
                <a:r>
                  <a:rPr kumimoji="1" lang="en-US" altLang="ja-JP" dirty="0" smtClean="0"/>
                  <a:t>10</a:t>
                </a:r>
              </a:p>
              <a:p>
                <a:pPr algn="ctr">
                  <a:lnSpc>
                    <a:spcPct val="215000"/>
                  </a:lnSpc>
                </a:pPr>
                <a:r>
                  <a:rPr lang="en-US" altLang="ja-JP" dirty="0"/>
                  <a:t>0</a:t>
                </a:r>
                <a:endParaRPr kumimoji="1" lang="ja-JP" altLang="en-US" dirty="0"/>
              </a:p>
            </p:txBody>
          </p:sp>
        </p:grpSp>
      </p:grpSp>
      <p:sp>
        <p:nvSpPr>
          <p:cNvPr id="7" name="テキスト ボックス 6"/>
          <p:cNvSpPr txBox="1"/>
          <p:nvPr/>
        </p:nvSpPr>
        <p:spPr>
          <a:xfrm>
            <a:off x="827584" y="620688"/>
            <a:ext cx="2952328" cy="461665"/>
          </a:xfrm>
          <a:prstGeom prst="rect">
            <a:avLst/>
          </a:prstGeom>
          <a:solidFill>
            <a:schemeClr val="bg1"/>
          </a:solidFill>
        </p:spPr>
        <p:txBody>
          <a:bodyPr wrap="square" rtlCol="0">
            <a:spAutoFit/>
          </a:bodyPr>
          <a:lstStyle/>
          <a:p>
            <a:r>
              <a:rPr kumimoji="1" lang="ja-JP" altLang="en-US" sz="2400" b="1" dirty="0" smtClean="0"/>
              <a:t>昭和</a:t>
            </a:r>
            <a:r>
              <a:rPr lang="ja-JP" altLang="en-US" sz="2400" b="1" dirty="0"/>
              <a:t>４</a:t>
            </a:r>
            <a:r>
              <a:rPr lang="ja-JP" altLang="en-US" sz="2400" b="1" dirty="0" smtClean="0"/>
              <a:t>５年（</a:t>
            </a:r>
            <a:r>
              <a:rPr lang="en-US" altLang="ja-JP" sz="2400" b="1" dirty="0" smtClean="0"/>
              <a:t>1970</a:t>
            </a:r>
            <a:r>
              <a:rPr lang="ja-JP" altLang="en-US" sz="2400" b="1" dirty="0" smtClean="0"/>
              <a:t>年）</a:t>
            </a:r>
            <a:endParaRPr kumimoji="1" lang="ja-JP" altLang="en-US" sz="2400" b="1" dirty="0"/>
          </a:p>
        </p:txBody>
      </p:sp>
      <p:sp>
        <p:nvSpPr>
          <p:cNvPr id="10" name="テキスト ボックス 9"/>
          <p:cNvSpPr txBox="1"/>
          <p:nvPr/>
        </p:nvSpPr>
        <p:spPr>
          <a:xfrm>
            <a:off x="5508104" y="2459"/>
            <a:ext cx="3624560" cy="523220"/>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総務省統計局・政策統括官（統計規準担当）・統計研修所による統計データより引用</a:t>
            </a:r>
            <a:endParaRPr lang="en-US" altLang="ja-JP" sz="1400" dirty="0" smtClean="0"/>
          </a:p>
        </p:txBody>
      </p:sp>
    </p:spTree>
    <p:extLst>
      <p:ext uri="{BB962C8B-B14F-4D97-AF65-F5344CB8AC3E}">
        <p14:creationId xmlns:p14="http://schemas.microsoft.com/office/powerpoint/2010/main" val="1753720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710432" y="44422"/>
            <a:ext cx="7404474" cy="6848489"/>
            <a:chOff x="710432" y="44422"/>
            <a:chExt cx="7404474" cy="6848489"/>
          </a:xfrm>
        </p:grpSpPr>
        <p:pic>
          <p:nvPicPr>
            <p:cNvPr id="7" name="図 6" descr="昭和50年（1975年）"/>
            <p:cNvPicPr/>
            <p:nvPr/>
          </p:nvPicPr>
          <p:blipFill>
            <a:blip r:embed="rId3">
              <a:extLst>
                <a:ext uri="{28A0092B-C50C-407E-A947-70E740481C1C}">
                  <a14:useLocalDpi xmlns:a14="http://schemas.microsoft.com/office/drawing/2010/main" val="0"/>
                </a:ext>
              </a:extLst>
            </a:blip>
            <a:srcRect/>
            <a:stretch>
              <a:fillRect/>
            </a:stretch>
          </p:blipFill>
          <p:spPr bwMode="auto">
            <a:xfrm>
              <a:off x="710432" y="44422"/>
              <a:ext cx="7404474" cy="6840962"/>
            </a:xfrm>
            <a:prstGeom prst="rect">
              <a:avLst/>
            </a:prstGeom>
            <a:noFill/>
            <a:ln>
              <a:noFill/>
            </a:ln>
          </p:spPr>
        </p:pic>
        <p:grpSp>
          <p:nvGrpSpPr>
            <p:cNvPr id="8" name="グループ化 7"/>
            <p:cNvGrpSpPr/>
            <p:nvPr/>
          </p:nvGrpSpPr>
          <p:grpSpPr>
            <a:xfrm>
              <a:off x="4102551" y="188640"/>
              <a:ext cx="576064" cy="6704271"/>
              <a:chOff x="4080644" y="101600"/>
              <a:chExt cx="576064" cy="6704271"/>
            </a:xfrm>
          </p:grpSpPr>
          <p:sp>
            <p:nvSpPr>
              <p:cNvPr id="9" name="正方形/長方形 8"/>
              <p:cNvSpPr/>
              <p:nvPr/>
            </p:nvSpPr>
            <p:spPr>
              <a:xfrm>
                <a:off x="4283968" y="476672"/>
                <a:ext cx="216024" cy="6048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080644" y="101600"/>
                <a:ext cx="576064" cy="6704271"/>
              </a:xfrm>
              <a:prstGeom prst="rect">
                <a:avLst/>
              </a:prstGeom>
              <a:noFill/>
            </p:spPr>
            <p:txBody>
              <a:bodyPr wrap="square" rtlCol="0">
                <a:spAutoFit/>
              </a:bodyPr>
              <a:lstStyle/>
              <a:p>
                <a:pPr algn="ctr">
                  <a:lnSpc>
                    <a:spcPct val="215000"/>
                  </a:lnSpc>
                </a:pPr>
                <a:r>
                  <a:rPr kumimoji="1" lang="en-US" altLang="ja-JP" dirty="0" smtClean="0"/>
                  <a:t>100</a:t>
                </a:r>
              </a:p>
              <a:p>
                <a:pPr algn="ctr">
                  <a:lnSpc>
                    <a:spcPct val="215000"/>
                  </a:lnSpc>
                </a:pPr>
                <a:r>
                  <a:rPr lang="en-US" altLang="ja-JP" dirty="0" smtClean="0"/>
                  <a:t>90</a:t>
                </a:r>
              </a:p>
              <a:p>
                <a:pPr algn="ctr">
                  <a:lnSpc>
                    <a:spcPct val="215000"/>
                  </a:lnSpc>
                </a:pPr>
                <a:r>
                  <a:rPr kumimoji="1" lang="en-US" altLang="ja-JP" dirty="0" smtClean="0"/>
                  <a:t>80</a:t>
                </a:r>
              </a:p>
              <a:p>
                <a:pPr algn="ctr">
                  <a:lnSpc>
                    <a:spcPct val="215000"/>
                  </a:lnSpc>
                </a:pPr>
                <a:r>
                  <a:rPr lang="en-US" altLang="ja-JP" dirty="0" smtClean="0"/>
                  <a:t>70</a:t>
                </a:r>
              </a:p>
              <a:p>
                <a:pPr algn="ctr">
                  <a:lnSpc>
                    <a:spcPct val="215000"/>
                  </a:lnSpc>
                </a:pPr>
                <a:r>
                  <a:rPr kumimoji="1" lang="en-US" altLang="ja-JP" dirty="0" smtClean="0"/>
                  <a:t>60</a:t>
                </a:r>
              </a:p>
              <a:p>
                <a:pPr algn="ctr">
                  <a:lnSpc>
                    <a:spcPct val="215000"/>
                  </a:lnSpc>
                </a:pPr>
                <a:r>
                  <a:rPr lang="en-US" altLang="ja-JP" dirty="0" smtClean="0"/>
                  <a:t>50</a:t>
                </a:r>
              </a:p>
              <a:p>
                <a:pPr algn="ctr">
                  <a:lnSpc>
                    <a:spcPct val="215000"/>
                  </a:lnSpc>
                </a:pPr>
                <a:r>
                  <a:rPr lang="en-US" altLang="ja-JP" dirty="0" smtClean="0"/>
                  <a:t>40</a:t>
                </a:r>
              </a:p>
              <a:p>
                <a:pPr algn="ctr">
                  <a:lnSpc>
                    <a:spcPct val="215000"/>
                  </a:lnSpc>
                </a:pPr>
                <a:r>
                  <a:rPr kumimoji="1" lang="en-US" altLang="ja-JP" dirty="0" smtClean="0"/>
                  <a:t>30</a:t>
                </a:r>
              </a:p>
              <a:p>
                <a:pPr algn="ctr">
                  <a:lnSpc>
                    <a:spcPct val="215000"/>
                  </a:lnSpc>
                </a:pPr>
                <a:r>
                  <a:rPr lang="en-US" altLang="ja-JP" dirty="0" smtClean="0"/>
                  <a:t>20</a:t>
                </a:r>
              </a:p>
              <a:p>
                <a:pPr algn="ctr">
                  <a:lnSpc>
                    <a:spcPct val="215000"/>
                  </a:lnSpc>
                </a:pPr>
                <a:r>
                  <a:rPr kumimoji="1" lang="en-US" altLang="ja-JP" dirty="0" smtClean="0"/>
                  <a:t>10</a:t>
                </a:r>
              </a:p>
              <a:p>
                <a:pPr algn="ctr">
                  <a:lnSpc>
                    <a:spcPct val="215000"/>
                  </a:lnSpc>
                </a:pPr>
                <a:r>
                  <a:rPr lang="en-US" altLang="ja-JP" dirty="0"/>
                  <a:t>0</a:t>
                </a:r>
                <a:endParaRPr kumimoji="1" lang="ja-JP" altLang="en-US" dirty="0"/>
              </a:p>
            </p:txBody>
          </p:sp>
        </p:grpSp>
      </p:grpSp>
      <p:sp>
        <p:nvSpPr>
          <p:cNvPr id="10" name="テキスト ボックス 9"/>
          <p:cNvSpPr txBox="1"/>
          <p:nvPr/>
        </p:nvSpPr>
        <p:spPr>
          <a:xfrm>
            <a:off x="827584" y="620688"/>
            <a:ext cx="2952328" cy="461665"/>
          </a:xfrm>
          <a:prstGeom prst="rect">
            <a:avLst/>
          </a:prstGeom>
          <a:solidFill>
            <a:schemeClr val="bg1"/>
          </a:solidFill>
        </p:spPr>
        <p:txBody>
          <a:bodyPr wrap="square" rtlCol="0">
            <a:spAutoFit/>
          </a:bodyPr>
          <a:lstStyle/>
          <a:p>
            <a:r>
              <a:rPr kumimoji="1" lang="ja-JP" altLang="en-US" sz="2400" b="1" dirty="0" smtClean="0"/>
              <a:t>昭和５０</a:t>
            </a:r>
            <a:r>
              <a:rPr lang="ja-JP" altLang="en-US" sz="2400" b="1" dirty="0" smtClean="0"/>
              <a:t>年（</a:t>
            </a:r>
            <a:r>
              <a:rPr lang="en-US" altLang="ja-JP" sz="2400" b="1" dirty="0" smtClean="0"/>
              <a:t>1975</a:t>
            </a:r>
            <a:r>
              <a:rPr lang="ja-JP" altLang="en-US" sz="2400" b="1" dirty="0" smtClean="0"/>
              <a:t>年）</a:t>
            </a:r>
            <a:endParaRPr kumimoji="1" lang="ja-JP" altLang="en-US" sz="2400" b="1" dirty="0"/>
          </a:p>
        </p:txBody>
      </p:sp>
      <p:sp>
        <p:nvSpPr>
          <p:cNvPr id="12" name="テキスト ボックス 11"/>
          <p:cNvSpPr txBox="1"/>
          <p:nvPr/>
        </p:nvSpPr>
        <p:spPr>
          <a:xfrm>
            <a:off x="5508104" y="2459"/>
            <a:ext cx="3624560" cy="523220"/>
          </a:xfrm>
          <a:prstGeom prst="rect">
            <a:avLst/>
          </a:prstGeom>
          <a:noFill/>
        </p:spPr>
        <p:txBody>
          <a:bodyPr wrap="square" rtlCol="0">
            <a:spAutoFit/>
          </a:bodyPr>
          <a:lstStyle/>
          <a:p>
            <a:r>
              <a:rPr lang="en-US" altLang="ja-JP" sz="1400" dirty="0" smtClean="0"/>
              <a:t>※</a:t>
            </a:r>
            <a:r>
              <a:rPr lang="ja-JP" altLang="en-US" sz="1400" dirty="0" smtClean="0"/>
              <a:t>総務省統計局・政策統括官（統計規準担当）・統計研修所による統計データより引用</a:t>
            </a:r>
            <a:endParaRPr lang="en-US" altLang="ja-JP" sz="1400" dirty="0" smtClean="0"/>
          </a:p>
        </p:txBody>
      </p:sp>
    </p:spTree>
    <p:extLst>
      <p:ext uri="{BB962C8B-B14F-4D97-AF65-F5344CB8AC3E}">
        <p14:creationId xmlns:p14="http://schemas.microsoft.com/office/powerpoint/2010/main" val="2467743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1453</TotalTime>
  <Words>2470</Words>
  <Application>Microsoft Office PowerPoint</Application>
  <PresentationFormat>画面に合わせる (4:3)</PresentationFormat>
  <Paragraphs>578</Paragraphs>
  <Slides>43</Slides>
  <Notes>43</Notes>
  <HiddenSlides>0</HiddenSlides>
  <MMClips>0</MMClips>
  <ScaleCrop>false</ScaleCrop>
  <HeadingPairs>
    <vt:vector size="4" baseType="variant">
      <vt:variant>
        <vt:lpstr>テーマ</vt:lpstr>
      </vt:variant>
      <vt:variant>
        <vt:i4>1</vt:i4>
      </vt:variant>
      <vt:variant>
        <vt:lpstr>スライド タイトル</vt:lpstr>
      </vt:variant>
      <vt:variant>
        <vt:i4>43</vt:i4>
      </vt:variant>
    </vt:vector>
  </HeadingPairs>
  <TitlesOfParts>
    <vt:vector size="44" baseType="lpstr">
      <vt:lpstr>Office ​​テーマ</vt:lpstr>
      <vt:lpstr>３　高齢者を支えるしくみ</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都道府県別65歳以上の人口の割合 (平成17年）</vt:lpstr>
      <vt:lpstr>都道府県別65歳以上の人口の割合 (平成２２年）</vt:lpstr>
      <vt:lpstr>PowerPoint プレゼンテーション</vt:lpstr>
      <vt:lpstr>沖縄県の高齢化率（上位・下位）</vt:lpstr>
      <vt:lpstr>PowerPoint プレゼンテーション</vt:lpstr>
      <vt:lpstr>高齢者が生活しやすくするための工夫</vt:lpstr>
      <vt:lpstr>PowerPoint プレゼンテーション</vt:lpstr>
      <vt:lpstr>社会保障制度とは？</vt:lpstr>
      <vt:lpstr>PowerPoint プレゼンテーション</vt:lpstr>
      <vt:lpstr>社会保障制度とは？</vt:lpstr>
      <vt:lpstr>社会保障制度</vt:lpstr>
      <vt:lpstr>社会保障制度の種類</vt:lpstr>
      <vt:lpstr>国民年金</vt:lpstr>
      <vt:lpstr>国民年金</vt:lpstr>
      <vt:lpstr>社会保障制度の種類</vt:lpstr>
      <vt:lpstr>社会保障制度の種類</vt:lpstr>
      <vt:lpstr>国民医療費と対国民所得比</vt:lpstr>
      <vt:lpstr>国民医療費と対国民所得比</vt:lpstr>
      <vt:lpstr>介護保険制度</vt:lpstr>
      <vt:lpstr>介護保険制度</vt:lpstr>
      <vt:lpstr>（居宅サービ　）家にいながらサービスを受けられる</vt:lpstr>
      <vt:lpstr>PowerPoint プレゼンテーション</vt:lpstr>
      <vt:lpstr>（　地域密着型サービス　　）</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社会保障制度</dc:title>
  <dc:creator>tyouken</dc:creator>
  <cp:lastModifiedBy>tyouken</cp:lastModifiedBy>
  <cp:revision>64</cp:revision>
  <cp:lastPrinted>2012-01-12T09:24:37Z</cp:lastPrinted>
  <dcterms:created xsi:type="dcterms:W3CDTF">2012-01-11T05:52:04Z</dcterms:created>
  <dcterms:modified xsi:type="dcterms:W3CDTF">2012-03-13T12:25:39Z</dcterms:modified>
</cp:coreProperties>
</file>