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8" r:id="rId2"/>
    <p:sldId id="297" r:id="rId3"/>
    <p:sldId id="296" r:id="rId4"/>
    <p:sldId id="298" r:id="rId5"/>
    <p:sldId id="281" r:id="rId6"/>
    <p:sldId id="263" r:id="rId7"/>
    <p:sldId id="301" r:id="rId8"/>
    <p:sldId id="302" r:id="rId9"/>
    <p:sldId id="280" r:id="rId10"/>
    <p:sldId id="261" r:id="rId11"/>
    <p:sldId id="299" r:id="rId12"/>
    <p:sldId id="320" r:id="rId13"/>
    <p:sldId id="303" r:id="rId14"/>
    <p:sldId id="305" r:id="rId15"/>
    <p:sldId id="306"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2" r:id="rId29"/>
    <p:sldId id="323" r:id="rId30"/>
    <p:sldId id="321" r:id="rId31"/>
    <p:sldId id="258" r:id="rId32"/>
    <p:sldId id="282" r:id="rId33"/>
    <p:sldId id="267" r:id="rId34"/>
    <p:sldId id="269"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751C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0783" autoAdjust="0"/>
    <p:restoredTop sz="86207" autoAdjust="0"/>
  </p:normalViewPr>
  <p:slideViewPr>
    <p:cSldViewPr>
      <p:cViewPr varScale="1">
        <p:scale>
          <a:sx n="78" d="100"/>
          <a:sy n="78" d="100"/>
        </p:scale>
        <p:origin x="-84" y="-282"/>
      </p:cViewPr>
      <p:guideLst>
        <p:guide orient="horz" pos="2160"/>
        <p:guide pos="2880"/>
      </p:guideLst>
    </p:cSldViewPr>
  </p:slideViewPr>
  <p:notesTextViewPr>
    <p:cViewPr>
      <p:scale>
        <a:sx n="1" d="1"/>
        <a:sy n="1" d="1"/>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youken\Desktop\&#26032;&#12375;&#12356;&#12501;&#12457;&#12523;&#12480;&#12540;\&#30740;&#20462;&#35336;&#30011;&#12503;&#12524;&#12476;&#12531;&#12487;&#12540;&#1247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youken\Desktop\&#26032;&#12375;&#12356;&#12501;&#12457;&#12523;&#12480;&#12540;\&#30740;&#20462;&#35336;&#30011;&#12503;&#12524;&#12476;&#12531;&#12487;&#12540;&#1247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tyouken\Desktop\&#26032;&#12375;&#12356;&#12501;&#12457;&#12523;&#12480;&#12540;\&#30740;&#20462;&#35336;&#30011;&#12503;&#12524;&#12476;&#12531;&#12487;&#12540;&#1247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tyouken\Desktop\&#26032;&#12375;&#12356;&#12501;&#12457;&#12523;&#12480;&#12540;\&#30740;&#20462;&#35336;&#30011;&#12503;&#12524;&#12476;&#12531;&#12487;&#12540;&#12479;.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tyouken\Desktop\&#26032;&#12375;&#12356;&#12501;&#12457;&#12523;&#12480;&#12540;\&#30740;&#20462;&#35336;&#30011;&#12503;&#12524;&#12476;&#12531;&#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youken\Desktop\&#26032;&#12375;&#12356;&#12501;&#12457;&#12523;&#12480;&#12540;\&#25480;&#26989;\&#39640;&#40802;&#32773;&#19990;&#241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ja-JP" sz="2800" dirty="0"/>
              <a:t>日本人の平均寿命の推移</a:t>
            </a:r>
          </a:p>
        </c:rich>
      </c:tx>
      <c:layout/>
      <c:overlay val="0"/>
    </c:title>
    <c:autoTitleDeleted val="0"/>
    <c:plotArea>
      <c:layout/>
      <c:lineChart>
        <c:grouping val="standard"/>
        <c:varyColors val="0"/>
        <c:ser>
          <c:idx val="0"/>
          <c:order val="0"/>
          <c:tx>
            <c:strRef>
              <c:f>'http://www.stat.go.jp/naruhodo/dl/zuhyou/c1s_origin/[n0202100.xls]02-21'!$D$3</c:f>
              <c:strCache>
                <c:ptCount val="1"/>
                <c:pt idx="0">
                  <c:v>男 </c:v>
                </c:pt>
              </c:strCache>
            </c:strRef>
          </c:tx>
          <c:spPr>
            <a:ln w="38100"/>
          </c:spPr>
          <c:marker>
            <c:symbol val="none"/>
          </c:marker>
          <c:cat>
            <c:multiLvlStrRef>
              <c:f>'http://www.stat.go.jp/naruhodo/dl/zuhyou/c1s_origin/[n0202100.xls]02-21'!$A$5:$B$17</c:f>
              <c:multiLvlStrCache>
                <c:ptCount val="13"/>
                <c:lvl>
                  <c:pt idx="0">
                    <c:v>50</c:v>
                  </c:pt>
                  <c:pt idx="1">
                    <c:v>55</c:v>
                  </c:pt>
                  <c:pt idx="2">
                    <c:v>60</c:v>
                  </c:pt>
                  <c:pt idx="3">
                    <c:v>2</c:v>
                  </c:pt>
                  <c:pt idx="4">
                    <c:v>7</c:v>
                  </c:pt>
                  <c:pt idx="5">
                    <c:v>12</c:v>
                  </c:pt>
                  <c:pt idx="6">
                    <c:v>13</c:v>
                  </c:pt>
                  <c:pt idx="7">
                    <c:v>14</c:v>
                  </c:pt>
                  <c:pt idx="8">
                    <c:v>15</c:v>
                  </c:pt>
                  <c:pt idx="9">
                    <c:v>16</c:v>
                  </c:pt>
                  <c:pt idx="10">
                    <c:v>17</c:v>
                  </c:pt>
                  <c:pt idx="11">
                    <c:v>18</c:v>
                  </c:pt>
                  <c:pt idx="12">
                    <c:v>19</c:v>
                  </c:pt>
                </c:lvl>
                <c:lvl>
                  <c:pt idx="0">
                    <c:v>昭和</c:v>
                  </c:pt>
                  <c:pt idx="3">
                    <c:v>平成</c:v>
                  </c:pt>
                </c:lvl>
              </c:multiLvlStrCache>
            </c:multiLvlStrRef>
          </c:cat>
          <c:val>
            <c:numRef>
              <c:f>'http://www.stat.go.jp/naruhodo/dl/zuhyou/c1s_origin/[n0202100.xls]02-21'!$D$5:$D$17</c:f>
              <c:numCache>
                <c:formatCode>General</c:formatCode>
                <c:ptCount val="13"/>
                <c:pt idx="0">
                  <c:v>71.73</c:v>
                </c:pt>
                <c:pt idx="1">
                  <c:v>73.349999999999994</c:v>
                </c:pt>
                <c:pt idx="2">
                  <c:v>74.78</c:v>
                </c:pt>
                <c:pt idx="3">
                  <c:v>75.92</c:v>
                </c:pt>
                <c:pt idx="4">
                  <c:v>76.38</c:v>
                </c:pt>
                <c:pt idx="5">
                  <c:v>77.72</c:v>
                </c:pt>
                <c:pt idx="6">
                  <c:v>78.069999999999993</c:v>
                </c:pt>
                <c:pt idx="7">
                  <c:v>78.319999999999993</c:v>
                </c:pt>
                <c:pt idx="8">
                  <c:v>78.36</c:v>
                </c:pt>
                <c:pt idx="9">
                  <c:v>78.64</c:v>
                </c:pt>
                <c:pt idx="10">
                  <c:v>78.56</c:v>
                </c:pt>
                <c:pt idx="11">
                  <c:v>79</c:v>
                </c:pt>
                <c:pt idx="12">
                  <c:v>79.19</c:v>
                </c:pt>
              </c:numCache>
            </c:numRef>
          </c:val>
          <c:smooth val="0"/>
        </c:ser>
        <c:ser>
          <c:idx val="1"/>
          <c:order val="1"/>
          <c:tx>
            <c:strRef>
              <c:f>'http://www.stat.go.jp/naruhodo/dl/zuhyou/c1s_origin/[n0202100.xls]02-21'!$E$3</c:f>
              <c:strCache>
                <c:ptCount val="1"/>
                <c:pt idx="0">
                  <c:v>女 </c:v>
                </c:pt>
              </c:strCache>
            </c:strRef>
          </c:tx>
          <c:spPr>
            <a:ln w="38100"/>
          </c:spPr>
          <c:marker>
            <c:symbol val="none"/>
          </c:marker>
          <c:cat>
            <c:multiLvlStrRef>
              <c:f>'http://www.stat.go.jp/naruhodo/dl/zuhyou/c1s_origin/[n0202100.xls]02-21'!$A$5:$B$17</c:f>
              <c:multiLvlStrCache>
                <c:ptCount val="13"/>
                <c:lvl>
                  <c:pt idx="0">
                    <c:v>50</c:v>
                  </c:pt>
                  <c:pt idx="1">
                    <c:v>55</c:v>
                  </c:pt>
                  <c:pt idx="2">
                    <c:v>60</c:v>
                  </c:pt>
                  <c:pt idx="3">
                    <c:v>2</c:v>
                  </c:pt>
                  <c:pt idx="4">
                    <c:v>7</c:v>
                  </c:pt>
                  <c:pt idx="5">
                    <c:v>12</c:v>
                  </c:pt>
                  <c:pt idx="6">
                    <c:v>13</c:v>
                  </c:pt>
                  <c:pt idx="7">
                    <c:v>14</c:v>
                  </c:pt>
                  <c:pt idx="8">
                    <c:v>15</c:v>
                  </c:pt>
                  <c:pt idx="9">
                    <c:v>16</c:v>
                  </c:pt>
                  <c:pt idx="10">
                    <c:v>17</c:v>
                  </c:pt>
                  <c:pt idx="11">
                    <c:v>18</c:v>
                  </c:pt>
                  <c:pt idx="12">
                    <c:v>19</c:v>
                  </c:pt>
                </c:lvl>
                <c:lvl>
                  <c:pt idx="0">
                    <c:v>昭和</c:v>
                  </c:pt>
                  <c:pt idx="3">
                    <c:v>平成</c:v>
                  </c:pt>
                </c:lvl>
              </c:multiLvlStrCache>
            </c:multiLvlStrRef>
          </c:cat>
          <c:val>
            <c:numRef>
              <c:f>'http://www.stat.go.jp/naruhodo/dl/zuhyou/c1s_origin/[n0202100.xls]02-21'!$E$5:$E$17</c:f>
              <c:numCache>
                <c:formatCode>General</c:formatCode>
                <c:ptCount val="13"/>
                <c:pt idx="0">
                  <c:v>76.89</c:v>
                </c:pt>
                <c:pt idx="1">
                  <c:v>78.760000000000005</c:v>
                </c:pt>
                <c:pt idx="2">
                  <c:v>80.48</c:v>
                </c:pt>
                <c:pt idx="3">
                  <c:v>81.900000000000006</c:v>
                </c:pt>
                <c:pt idx="4">
                  <c:v>82.85</c:v>
                </c:pt>
                <c:pt idx="5">
                  <c:v>84.6</c:v>
                </c:pt>
                <c:pt idx="6">
                  <c:v>84.93</c:v>
                </c:pt>
                <c:pt idx="7">
                  <c:v>85.23</c:v>
                </c:pt>
                <c:pt idx="8">
                  <c:v>85.33</c:v>
                </c:pt>
                <c:pt idx="9">
                  <c:v>85.59</c:v>
                </c:pt>
                <c:pt idx="10">
                  <c:v>85.52</c:v>
                </c:pt>
                <c:pt idx="11">
                  <c:v>85.81</c:v>
                </c:pt>
                <c:pt idx="12">
                  <c:v>85.99</c:v>
                </c:pt>
              </c:numCache>
            </c:numRef>
          </c:val>
          <c:smooth val="0"/>
        </c:ser>
        <c:dLbls>
          <c:showLegendKey val="0"/>
          <c:showVal val="0"/>
          <c:showCatName val="0"/>
          <c:showSerName val="0"/>
          <c:showPercent val="0"/>
          <c:showBubbleSize val="0"/>
        </c:dLbls>
        <c:marker val="1"/>
        <c:smooth val="0"/>
        <c:axId val="71883008"/>
        <c:axId val="24653824"/>
      </c:lineChart>
      <c:catAx>
        <c:axId val="71883008"/>
        <c:scaling>
          <c:orientation val="minMax"/>
        </c:scaling>
        <c:delete val="0"/>
        <c:axPos val="b"/>
        <c:numFmt formatCode="General" sourceLinked="1"/>
        <c:majorTickMark val="none"/>
        <c:minorTickMark val="none"/>
        <c:tickLblPos val="nextTo"/>
        <c:crossAx val="24653824"/>
        <c:crosses val="autoZero"/>
        <c:auto val="1"/>
        <c:lblAlgn val="ctr"/>
        <c:lblOffset val="100"/>
        <c:noMultiLvlLbl val="0"/>
      </c:catAx>
      <c:valAx>
        <c:axId val="24653824"/>
        <c:scaling>
          <c:orientation val="minMax"/>
        </c:scaling>
        <c:delete val="0"/>
        <c:axPos val="l"/>
        <c:majorGridlines/>
        <c:title>
          <c:tx>
            <c:rich>
              <a:bodyPr rot="0" vert="eaVert"/>
              <a:lstStyle/>
              <a:p>
                <a:pPr>
                  <a:defRPr sz="2400"/>
                </a:pPr>
                <a:r>
                  <a:rPr lang="ja-JP" altLang="en-US" sz="2400" dirty="0" smtClean="0"/>
                  <a:t>年齢</a:t>
                </a:r>
                <a:endParaRPr lang="ja-JP" sz="2400" dirty="0"/>
              </a:p>
            </c:rich>
          </c:tx>
          <c:layout/>
          <c:overlay val="0"/>
        </c:title>
        <c:numFmt formatCode="#,##0" sourceLinked="0"/>
        <c:majorTickMark val="none"/>
        <c:minorTickMark val="none"/>
        <c:tickLblPos val="nextTo"/>
        <c:crossAx val="7188300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主要国の</a:t>
            </a:r>
            <a:r>
              <a:rPr lang="en-US"/>
              <a:t>65</a:t>
            </a:r>
            <a:r>
              <a:rPr lang="ja-JP"/>
              <a:t>歳以上人口の割合（高齢化率）</a:t>
            </a:r>
          </a:p>
        </c:rich>
      </c:tx>
      <c:layout>
        <c:manualLayout>
          <c:xMode val="edge"/>
          <c:yMode val="edge"/>
          <c:x val="0.17450104451229312"/>
          <c:y val="2.5723472668810289E-2"/>
        </c:manualLayout>
      </c:layout>
      <c:overlay val="0"/>
    </c:title>
    <c:autoTitleDeleted val="0"/>
    <c:plotArea>
      <c:layout>
        <c:manualLayout>
          <c:layoutTarget val="inner"/>
          <c:xMode val="edge"/>
          <c:yMode val="edge"/>
          <c:x val="5.9923442021924705E-2"/>
          <c:y val="0.10191549229572783"/>
          <c:w val="0.75116619555932762"/>
          <c:h val="0.80786109235725945"/>
        </c:manualLayout>
      </c:layout>
      <c:lineChart>
        <c:grouping val="standard"/>
        <c:varyColors val="0"/>
        <c:ser>
          <c:idx val="0"/>
          <c:order val="0"/>
          <c:tx>
            <c:strRef>
              <c:f>Sheet3!$B$30</c:f>
              <c:strCache>
                <c:ptCount val="1"/>
                <c:pt idx="0">
                  <c:v>日本</c:v>
                </c:pt>
              </c:strCache>
            </c:strRef>
          </c:tx>
          <c:spPr>
            <a:ln>
              <a:solidFill>
                <a:srgbClr val="FF0000"/>
              </a:solidFill>
            </a:ln>
            <a:effectLst/>
          </c:spPr>
          <c:marker>
            <c:symbol val="diamond"/>
            <c:size val="7"/>
            <c:spPr>
              <a:solidFill>
                <a:srgbClr val="FF0000"/>
              </a:solidFill>
              <a:ln>
                <a:solidFill>
                  <a:srgbClr val="FF0000"/>
                </a:solidFill>
              </a:ln>
              <a:effectLst/>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Sheet3!$B$31:$B$46</c:f>
              <c:numCache>
                <c:formatCode>General</c:formatCode>
                <c:ptCount val="11"/>
                <c:pt idx="0">
                  <c:v>4.9400000000000004</c:v>
                </c:pt>
                <c:pt idx="1">
                  <c:v>5.73</c:v>
                </c:pt>
                <c:pt idx="2">
                  <c:v>7.07</c:v>
                </c:pt>
                <c:pt idx="3">
                  <c:v>9.1</c:v>
                </c:pt>
                <c:pt idx="4">
                  <c:v>12.08</c:v>
                </c:pt>
                <c:pt idx="5">
                  <c:v>17.36</c:v>
                </c:pt>
                <c:pt idx="6">
                  <c:v>23.13</c:v>
                </c:pt>
                <c:pt idx="7">
                  <c:v>29.25</c:v>
                </c:pt>
                <c:pt idx="8">
                  <c:v>31.82</c:v>
                </c:pt>
                <c:pt idx="9">
                  <c:v>36.450000000000003</c:v>
                </c:pt>
                <c:pt idx="10">
                  <c:v>39.56</c:v>
                </c:pt>
              </c:numCache>
            </c:numRef>
          </c:val>
          <c:smooth val="0"/>
        </c:ser>
        <c:ser>
          <c:idx val="1"/>
          <c:order val="1"/>
          <c:tx>
            <c:strRef>
              <c:f>Sheet3!$C$30</c:f>
              <c:strCache>
                <c:ptCount val="1"/>
                <c:pt idx="0">
                  <c:v>アメリカ</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Sheet3!$C$31:$C$46</c:f>
              <c:numCache>
                <c:formatCode>General</c:formatCode>
                <c:ptCount val="11"/>
                <c:pt idx="0">
                  <c:v>8.26</c:v>
                </c:pt>
                <c:pt idx="1">
                  <c:v>9.19</c:v>
                </c:pt>
                <c:pt idx="2">
                  <c:v>9.84</c:v>
                </c:pt>
                <c:pt idx="3">
                  <c:v>11.2</c:v>
                </c:pt>
                <c:pt idx="4">
                  <c:v>12.22</c:v>
                </c:pt>
                <c:pt idx="5">
                  <c:v>12.31</c:v>
                </c:pt>
                <c:pt idx="6">
                  <c:v>12.76</c:v>
                </c:pt>
                <c:pt idx="7">
                  <c:v>15.84</c:v>
                </c:pt>
                <c:pt idx="8">
                  <c:v>19.399999999999999</c:v>
                </c:pt>
                <c:pt idx="9">
                  <c:v>20.46</c:v>
                </c:pt>
                <c:pt idx="10">
                  <c:v>21.03</c:v>
                </c:pt>
              </c:numCache>
            </c:numRef>
          </c:val>
          <c:smooth val="0"/>
        </c:ser>
        <c:ser>
          <c:idx val="2"/>
          <c:order val="2"/>
          <c:tx>
            <c:strRef>
              <c:f>Sheet3!$D$30</c:f>
              <c:strCache>
                <c:ptCount val="1"/>
                <c:pt idx="0">
                  <c:v>スウェーデン</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Sheet3!$D$31:$D$46</c:f>
              <c:numCache>
                <c:formatCode>General</c:formatCode>
                <c:ptCount val="11"/>
                <c:pt idx="0">
                  <c:v>10.25</c:v>
                </c:pt>
                <c:pt idx="1">
                  <c:v>11.97</c:v>
                </c:pt>
                <c:pt idx="2">
                  <c:v>13.67</c:v>
                </c:pt>
                <c:pt idx="3">
                  <c:v>16.29</c:v>
                </c:pt>
                <c:pt idx="4">
                  <c:v>17.78</c:v>
                </c:pt>
                <c:pt idx="5">
                  <c:v>17.239999999999998</c:v>
                </c:pt>
                <c:pt idx="6">
                  <c:v>18.440000000000001</c:v>
                </c:pt>
                <c:pt idx="7">
                  <c:v>21.14</c:v>
                </c:pt>
                <c:pt idx="8">
                  <c:v>22.79</c:v>
                </c:pt>
                <c:pt idx="9">
                  <c:v>24.23</c:v>
                </c:pt>
                <c:pt idx="10">
                  <c:v>24.14</c:v>
                </c:pt>
              </c:numCache>
            </c:numRef>
          </c:val>
          <c:smooth val="0"/>
        </c:ser>
        <c:ser>
          <c:idx val="3"/>
          <c:order val="3"/>
          <c:tx>
            <c:strRef>
              <c:f>Sheet3!$E$30</c:f>
              <c:strCache>
                <c:ptCount val="1"/>
                <c:pt idx="0">
                  <c:v>イギリス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Sheet3!$E$31:$E$46</c:f>
              <c:numCache>
                <c:formatCode>General</c:formatCode>
                <c:ptCount val="11"/>
                <c:pt idx="0">
                  <c:v>10.73</c:v>
                </c:pt>
                <c:pt idx="1">
                  <c:v>11.68</c:v>
                </c:pt>
                <c:pt idx="2">
                  <c:v>13.04</c:v>
                </c:pt>
                <c:pt idx="3">
                  <c:v>14.93</c:v>
                </c:pt>
                <c:pt idx="4">
                  <c:v>15.73</c:v>
                </c:pt>
                <c:pt idx="5">
                  <c:v>15.82</c:v>
                </c:pt>
                <c:pt idx="6">
                  <c:v>16.64</c:v>
                </c:pt>
                <c:pt idx="7">
                  <c:v>18.87</c:v>
                </c:pt>
                <c:pt idx="8">
                  <c:v>21.6</c:v>
                </c:pt>
                <c:pt idx="9">
                  <c:v>23.72</c:v>
                </c:pt>
                <c:pt idx="10">
                  <c:v>24.05</c:v>
                </c:pt>
              </c:numCache>
            </c:numRef>
          </c:val>
          <c:smooth val="0"/>
        </c:ser>
        <c:ser>
          <c:idx val="4"/>
          <c:order val="4"/>
          <c:tx>
            <c:strRef>
              <c:f>Sheet3!$F$30</c:f>
              <c:strCache>
                <c:ptCount val="1"/>
                <c:pt idx="0">
                  <c:v>フランス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Sheet3!$F$31:$F$46</c:f>
              <c:numCache>
                <c:formatCode>General</c:formatCode>
                <c:ptCount val="11"/>
                <c:pt idx="0">
                  <c:v>11.38</c:v>
                </c:pt>
                <c:pt idx="1">
                  <c:v>11.64</c:v>
                </c:pt>
                <c:pt idx="2">
                  <c:v>12.87</c:v>
                </c:pt>
                <c:pt idx="3">
                  <c:v>13.97</c:v>
                </c:pt>
                <c:pt idx="4">
                  <c:v>13.99</c:v>
                </c:pt>
                <c:pt idx="5">
                  <c:v>16.27</c:v>
                </c:pt>
                <c:pt idx="6">
                  <c:v>16.54</c:v>
                </c:pt>
                <c:pt idx="7">
                  <c:v>20.170000000000002</c:v>
                </c:pt>
                <c:pt idx="8">
                  <c:v>23.17</c:v>
                </c:pt>
                <c:pt idx="9">
                  <c:v>25.26</c:v>
                </c:pt>
                <c:pt idx="10">
                  <c:v>25.93</c:v>
                </c:pt>
              </c:numCache>
            </c:numRef>
          </c:val>
          <c:smooth val="0"/>
        </c:ser>
        <c:ser>
          <c:idx val="5"/>
          <c:order val="5"/>
          <c:tx>
            <c:strRef>
              <c:f>Sheet3!$G$30</c:f>
              <c:strCache>
                <c:ptCount val="1"/>
                <c:pt idx="0">
                  <c:v>ドイツ</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Sheet3!$G$31:$G$46</c:f>
              <c:numCache>
                <c:formatCode>General</c:formatCode>
                <c:ptCount val="11"/>
                <c:pt idx="0">
                  <c:v>9.7200000000000006</c:v>
                </c:pt>
                <c:pt idx="1">
                  <c:v>11.52</c:v>
                </c:pt>
                <c:pt idx="2">
                  <c:v>13.69</c:v>
                </c:pt>
                <c:pt idx="3">
                  <c:v>15.6</c:v>
                </c:pt>
                <c:pt idx="4">
                  <c:v>14.96</c:v>
                </c:pt>
                <c:pt idx="5">
                  <c:v>16.350000000000001</c:v>
                </c:pt>
                <c:pt idx="6">
                  <c:v>20.48</c:v>
                </c:pt>
                <c:pt idx="7">
                  <c:v>22.39</c:v>
                </c:pt>
                <c:pt idx="8">
                  <c:v>27.27</c:v>
                </c:pt>
                <c:pt idx="9">
                  <c:v>30.27</c:v>
                </c:pt>
                <c:pt idx="10">
                  <c:v>30.18</c:v>
                </c:pt>
              </c:numCache>
            </c:numRef>
          </c:val>
          <c:smooth val="0"/>
        </c:ser>
        <c:dLbls>
          <c:showLegendKey val="0"/>
          <c:showVal val="0"/>
          <c:showCatName val="0"/>
          <c:showSerName val="0"/>
          <c:showPercent val="0"/>
          <c:showBubbleSize val="0"/>
        </c:dLbls>
        <c:marker val="1"/>
        <c:smooth val="0"/>
        <c:axId val="24124032"/>
        <c:axId val="24125824"/>
      </c:lineChart>
      <c:catAx>
        <c:axId val="24124032"/>
        <c:scaling>
          <c:orientation val="minMax"/>
        </c:scaling>
        <c:delete val="0"/>
        <c:axPos val="b"/>
        <c:numFmt formatCode="General" sourceLinked="1"/>
        <c:majorTickMark val="out"/>
        <c:minorTickMark val="none"/>
        <c:tickLblPos val="nextTo"/>
        <c:crossAx val="24125824"/>
        <c:crosses val="autoZero"/>
        <c:auto val="1"/>
        <c:lblAlgn val="ctr"/>
        <c:lblOffset val="100"/>
        <c:noMultiLvlLbl val="0"/>
      </c:catAx>
      <c:valAx>
        <c:axId val="24125824"/>
        <c:scaling>
          <c:orientation val="minMax"/>
        </c:scaling>
        <c:delete val="0"/>
        <c:axPos val="l"/>
        <c:majorGridlines/>
        <c:numFmt formatCode="General" sourceLinked="1"/>
        <c:majorTickMark val="out"/>
        <c:minorTickMark val="none"/>
        <c:tickLblPos val="nextTo"/>
        <c:crossAx val="24124032"/>
        <c:crosses val="autoZero"/>
        <c:crossBetween val="between"/>
      </c:valAx>
    </c:plotArea>
    <c:legend>
      <c:legendPos val="r"/>
      <c:legendEntry>
        <c:idx val="0"/>
        <c:txPr>
          <a:bodyPr/>
          <a:lstStyle/>
          <a:p>
            <a:pPr>
              <a:defRPr>
                <a:solidFill>
                  <a:schemeClr val="bg1"/>
                </a:solidFill>
              </a:defRPr>
            </a:pPr>
            <a:endParaRPr lang="ja-JP"/>
          </a:p>
        </c:txPr>
      </c:legendEntry>
      <c:legendEntry>
        <c:idx val="1"/>
        <c:txPr>
          <a:bodyPr/>
          <a:lstStyle/>
          <a:p>
            <a:pPr>
              <a:defRPr>
                <a:solidFill>
                  <a:schemeClr val="bg1"/>
                </a:solidFill>
              </a:defRPr>
            </a:pPr>
            <a:endParaRPr lang="ja-JP"/>
          </a:p>
        </c:txPr>
      </c:legendEntry>
      <c:legendEntry>
        <c:idx val="2"/>
        <c:txPr>
          <a:bodyPr/>
          <a:lstStyle/>
          <a:p>
            <a:pPr>
              <a:defRPr>
                <a:solidFill>
                  <a:schemeClr val="tx1"/>
                </a:solidFill>
              </a:defRPr>
            </a:pPr>
            <a:endParaRPr lang="ja-JP"/>
          </a:p>
        </c:txPr>
      </c:legendEntry>
      <c:legendEntry>
        <c:idx val="3"/>
        <c:txPr>
          <a:bodyPr/>
          <a:lstStyle/>
          <a:p>
            <a:pPr>
              <a:defRPr>
                <a:solidFill>
                  <a:schemeClr val="tx1"/>
                </a:solidFill>
              </a:defRPr>
            </a:pPr>
            <a:endParaRPr lang="ja-JP"/>
          </a:p>
        </c:txPr>
      </c:legendEntry>
      <c:legendEntry>
        <c:idx val="5"/>
        <c:txPr>
          <a:bodyPr/>
          <a:lstStyle/>
          <a:p>
            <a:pPr>
              <a:defRPr>
                <a:solidFill>
                  <a:schemeClr val="bg1"/>
                </a:solidFill>
              </a:defRPr>
            </a:pPr>
            <a:endParaRPr lang="ja-JP"/>
          </a:p>
        </c:txPr>
      </c:legendEntry>
      <c:layout>
        <c:manualLayout>
          <c:xMode val="edge"/>
          <c:yMode val="edge"/>
          <c:x val="0.80819833770746785"/>
          <c:y val="0.35365176661282649"/>
          <c:w val="0.18312776267117861"/>
          <c:h val="0.37655110970575917"/>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主要国の</a:t>
            </a:r>
            <a:r>
              <a:rPr lang="en-US"/>
              <a:t>65</a:t>
            </a:r>
            <a:r>
              <a:rPr lang="ja-JP"/>
              <a:t>歳以上人口の割合（高齢化率）</a:t>
            </a:r>
          </a:p>
        </c:rich>
      </c:tx>
      <c:layout>
        <c:manualLayout>
          <c:xMode val="edge"/>
          <c:yMode val="edge"/>
          <c:x val="0.17450104451229312"/>
          <c:y val="2.5723472668810289E-2"/>
        </c:manualLayout>
      </c:layout>
      <c:overlay val="0"/>
    </c:title>
    <c:autoTitleDeleted val="0"/>
    <c:plotArea>
      <c:layout>
        <c:manualLayout>
          <c:layoutTarget val="inner"/>
          <c:xMode val="edge"/>
          <c:yMode val="edge"/>
          <c:x val="5.9923442021924705E-2"/>
          <c:y val="0.10191549229572783"/>
          <c:w val="0.75116619555932762"/>
          <c:h val="0.80786109235725945"/>
        </c:manualLayout>
      </c:layout>
      <c:lineChart>
        <c:grouping val="standard"/>
        <c:varyColors val="0"/>
        <c:ser>
          <c:idx val="0"/>
          <c:order val="0"/>
          <c:tx>
            <c:strRef>
              <c:f>Sheet3!$B$30</c:f>
              <c:strCache>
                <c:ptCount val="1"/>
                <c:pt idx="0">
                  <c:v>日本</c:v>
                </c:pt>
              </c:strCache>
            </c:strRef>
          </c:tx>
          <c:spPr>
            <a:ln>
              <a:solidFill>
                <a:srgbClr val="FF0000"/>
              </a:solidFill>
            </a:ln>
          </c:spPr>
          <c:marker>
            <c:spPr>
              <a:solidFill>
                <a:srgbClr val="FF0000"/>
              </a:solidFill>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Sheet3!$B$31:$B$46</c:f>
              <c:numCache>
                <c:formatCode>General</c:formatCode>
                <c:ptCount val="11"/>
                <c:pt idx="0">
                  <c:v>4.9400000000000004</c:v>
                </c:pt>
                <c:pt idx="1">
                  <c:v>5.73</c:v>
                </c:pt>
                <c:pt idx="2">
                  <c:v>7.07</c:v>
                </c:pt>
                <c:pt idx="3">
                  <c:v>9.1</c:v>
                </c:pt>
                <c:pt idx="4">
                  <c:v>12.08</c:v>
                </c:pt>
                <c:pt idx="5">
                  <c:v>17.36</c:v>
                </c:pt>
                <c:pt idx="6">
                  <c:v>23.13</c:v>
                </c:pt>
                <c:pt idx="7">
                  <c:v>29.25</c:v>
                </c:pt>
                <c:pt idx="8">
                  <c:v>31.82</c:v>
                </c:pt>
                <c:pt idx="9">
                  <c:v>36.450000000000003</c:v>
                </c:pt>
                <c:pt idx="10">
                  <c:v>39.56</c:v>
                </c:pt>
              </c:numCache>
            </c:numRef>
          </c:val>
          <c:smooth val="0"/>
        </c:ser>
        <c:ser>
          <c:idx val="1"/>
          <c:order val="1"/>
          <c:tx>
            <c:strRef>
              <c:f>Sheet3!$C$30</c:f>
              <c:strCache>
                <c:ptCount val="1"/>
                <c:pt idx="0">
                  <c:v>アメリカ</c:v>
                </c:pt>
              </c:strCache>
            </c:strRef>
          </c:tx>
          <c:spPr>
            <a:effectLst>
              <a:glow rad="139700">
                <a:schemeClr val="accent6">
                  <a:satMod val="175000"/>
                  <a:alpha val="40000"/>
                </a:schemeClr>
              </a:glow>
            </a:effectLst>
          </c:spPr>
          <c:marker>
            <c:spPr>
              <a:effectLst>
                <a:glow rad="139700">
                  <a:schemeClr val="accent6">
                    <a:satMod val="175000"/>
                    <a:alpha val="40000"/>
                  </a:schemeClr>
                </a:glow>
              </a:effectLst>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Sheet3!$C$31:$C$46</c:f>
              <c:numCache>
                <c:formatCode>General</c:formatCode>
                <c:ptCount val="11"/>
                <c:pt idx="0">
                  <c:v>8.26</c:v>
                </c:pt>
                <c:pt idx="1">
                  <c:v>9.19</c:v>
                </c:pt>
                <c:pt idx="2">
                  <c:v>9.84</c:v>
                </c:pt>
                <c:pt idx="3">
                  <c:v>11.2</c:v>
                </c:pt>
                <c:pt idx="4">
                  <c:v>12.22</c:v>
                </c:pt>
                <c:pt idx="5">
                  <c:v>12.31</c:v>
                </c:pt>
                <c:pt idx="6">
                  <c:v>12.76</c:v>
                </c:pt>
                <c:pt idx="7">
                  <c:v>15.84</c:v>
                </c:pt>
                <c:pt idx="8">
                  <c:v>19.399999999999999</c:v>
                </c:pt>
                <c:pt idx="9">
                  <c:v>20.46</c:v>
                </c:pt>
                <c:pt idx="10">
                  <c:v>21.03</c:v>
                </c:pt>
              </c:numCache>
            </c:numRef>
          </c:val>
          <c:smooth val="0"/>
        </c:ser>
        <c:ser>
          <c:idx val="2"/>
          <c:order val="2"/>
          <c:tx>
            <c:strRef>
              <c:f>Sheet3!$D$30</c:f>
              <c:strCache>
                <c:ptCount val="1"/>
                <c:pt idx="0">
                  <c:v>スウェーデン</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Sheet3!$D$31:$D$46</c:f>
              <c:numCache>
                <c:formatCode>General</c:formatCode>
                <c:ptCount val="11"/>
                <c:pt idx="0">
                  <c:v>10.25</c:v>
                </c:pt>
                <c:pt idx="1">
                  <c:v>11.97</c:v>
                </c:pt>
                <c:pt idx="2">
                  <c:v>13.67</c:v>
                </c:pt>
                <c:pt idx="3">
                  <c:v>16.29</c:v>
                </c:pt>
                <c:pt idx="4">
                  <c:v>17.78</c:v>
                </c:pt>
                <c:pt idx="5">
                  <c:v>17.239999999999998</c:v>
                </c:pt>
                <c:pt idx="6">
                  <c:v>18.440000000000001</c:v>
                </c:pt>
                <c:pt idx="7">
                  <c:v>21.14</c:v>
                </c:pt>
                <c:pt idx="8">
                  <c:v>22.79</c:v>
                </c:pt>
                <c:pt idx="9">
                  <c:v>24.23</c:v>
                </c:pt>
                <c:pt idx="10">
                  <c:v>24.14</c:v>
                </c:pt>
              </c:numCache>
            </c:numRef>
          </c:val>
          <c:smooth val="0"/>
        </c:ser>
        <c:ser>
          <c:idx val="3"/>
          <c:order val="3"/>
          <c:tx>
            <c:strRef>
              <c:f>Sheet3!$E$30</c:f>
              <c:strCache>
                <c:ptCount val="1"/>
                <c:pt idx="0">
                  <c:v>イギリス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Sheet3!$E$31:$E$46</c:f>
              <c:numCache>
                <c:formatCode>General</c:formatCode>
                <c:ptCount val="11"/>
                <c:pt idx="0">
                  <c:v>10.73</c:v>
                </c:pt>
                <c:pt idx="1">
                  <c:v>11.68</c:v>
                </c:pt>
                <c:pt idx="2">
                  <c:v>13.04</c:v>
                </c:pt>
                <c:pt idx="3">
                  <c:v>14.93</c:v>
                </c:pt>
                <c:pt idx="4">
                  <c:v>15.73</c:v>
                </c:pt>
                <c:pt idx="5">
                  <c:v>15.82</c:v>
                </c:pt>
                <c:pt idx="6">
                  <c:v>16.64</c:v>
                </c:pt>
                <c:pt idx="7">
                  <c:v>18.87</c:v>
                </c:pt>
                <c:pt idx="8">
                  <c:v>21.6</c:v>
                </c:pt>
                <c:pt idx="9">
                  <c:v>23.72</c:v>
                </c:pt>
                <c:pt idx="10">
                  <c:v>24.05</c:v>
                </c:pt>
              </c:numCache>
            </c:numRef>
          </c:val>
          <c:smooth val="0"/>
        </c:ser>
        <c:ser>
          <c:idx val="4"/>
          <c:order val="4"/>
          <c:tx>
            <c:strRef>
              <c:f>Sheet3!$F$30</c:f>
              <c:strCache>
                <c:ptCount val="1"/>
                <c:pt idx="0">
                  <c:v>フランス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Sheet3!$F$31:$F$46</c:f>
              <c:numCache>
                <c:formatCode>General</c:formatCode>
                <c:ptCount val="11"/>
                <c:pt idx="0">
                  <c:v>11.38</c:v>
                </c:pt>
                <c:pt idx="1">
                  <c:v>11.64</c:v>
                </c:pt>
                <c:pt idx="2">
                  <c:v>12.87</c:v>
                </c:pt>
                <c:pt idx="3">
                  <c:v>13.97</c:v>
                </c:pt>
                <c:pt idx="4">
                  <c:v>13.99</c:v>
                </c:pt>
                <c:pt idx="5">
                  <c:v>16.27</c:v>
                </c:pt>
                <c:pt idx="6">
                  <c:v>16.54</c:v>
                </c:pt>
                <c:pt idx="7">
                  <c:v>20.170000000000002</c:v>
                </c:pt>
                <c:pt idx="8">
                  <c:v>23.17</c:v>
                </c:pt>
                <c:pt idx="9">
                  <c:v>25.26</c:v>
                </c:pt>
                <c:pt idx="10">
                  <c:v>25.93</c:v>
                </c:pt>
              </c:numCache>
            </c:numRef>
          </c:val>
          <c:smooth val="0"/>
        </c:ser>
        <c:ser>
          <c:idx val="5"/>
          <c:order val="5"/>
          <c:tx>
            <c:strRef>
              <c:f>Sheet3!$G$30</c:f>
              <c:strCache>
                <c:ptCount val="1"/>
                <c:pt idx="0">
                  <c:v>ドイツ</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Sheet3!$G$31:$G$46</c:f>
              <c:numCache>
                <c:formatCode>General</c:formatCode>
                <c:ptCount val="11"/>
                <c:pt idx="0">
                  <c:v>9.7200000000000006</c:v>
                </c:pt>
                <c:pt idx="1">
                  <c:v>11.52</c:v>
                </c:pt>
                <c:pt idx="2">
                  <c:v>13.69</c:v>
                </c:pt>
                <c:pt idx="3">
                  <c:v>15.6</c:v>
                </c:pt>
                <c:pt idx="4">
                  <c:v>14.96</c:v>
                </c:pt>
                <c:pt idx="5">
                  <c:v>16.350000000000001</c:v>
                </c:pt>
                <c:pt idx="6">
                  <c:v>20.48</c:v>
                </c:pt>
                <c:pt idx="7">
                  <c:v>22.39</c:v>
                </c:pt>
                <c:pt idx="8">
                  <c:v>27.27</c:v>
                </c:pt>
                <c:pt idx="9">
                  <c:v>30.27</c:v>
                </c:pt>
                <c:pt idx="10">
                  <c:v>30.18</c:v>
                </c:pt>
              </c:numCache>
            </c:numRef>
          </c:val>
          <c:smooth val="0"/>
        </c:ser>
        <c:dLbls>
          <c:showLegendKey val="0"/>
          <c:showVal val="0"/>
          <c:showCatName val="0"/>
          <c:showSerName val="0"/>
          <c:showPercent val="0"/>
          <c:showBubbleSize val="0"/>
        </c:dLbls>
        <c:marker val="1"/>
        <c:smooth val="0"/>
        <c:axId val="24267776"/>
        <c:axId val="24273664"/>
      </c:lineChart>
      <c:catAx>
        <c:axId val="24267776"/>
        <c:scaling>
          <c:orientation val="minMax"/>
        </c:scaling>
        <c:delete val="0"/>
        <c:axPos val="b"/>
        <c:numFmt formatCode="General" sourceLinked="1"/>
        <c:majorTickMark val="out"/>
        <c:minorTickMark val="none"/>
        <c:tickLblPos val="nextTo"/>
        <c:crossAx val="24273664"/>
        <c:crosses val="autoZero"/>
        <c:auto val="1"/>
        <c:lblAlgn val="ctr"/>
        <c:lblOffset val="100"/>
        <c:noMultiLvlLbl val="0"/>
      </c:catAx>
      <c:valAx>
        <c:axId val="24273664"/>
        <c:scaling>
          <c:orientation val="minMax"/>
        </c:scaling>
        <c:delete val="0"/>
        <c:axPos val="l"/>
        <c:majorGridlines/>
        <c:numFmt formatCode="General" sourceLinked="1"/>
        <c:majorTickMark val="out"/>
        <c:minorTickMark val="none"/>
        <c:tickLblPos val="nextTo"/>
        <c:crossAx val="24267776"/>
        <c:crosses val="autoZero"/>
        <c:crossBetween val="between"/>
      </c:valAx>
    </c:plotArea>
    <c:legend>
      <c:legendPos val="r"/>
      <c:legendEntry>
        <c:idx val="0"/>
        <c:txPr>
          <a:bodyPr/>
          <a:lstStyle/>
          <a:p>
            <a:pPr>
              <a:defRPr sz="2000" b="1">
                <a:solidFill>
                  <a:schemeClr val="bg1"/>
                </a:solidFill>
              </a:defRPr>
            </a:pPr>
            <a:endParaRPr lang="ja-JP"/>
          </a:p>
        </c:txPr>
      </c:legendEntry>
      <c:legendEntry>
        <c:idx val="1"/>
        <c:txPr>
          <a:bodyPr/>
          <a:lstStyle/>
          <a:p>
            <a:pPr>
              <a:defRPr sz="2000" b="1">
                <a:solidFill>
                  <a:srgbClr val="FF0000"/>
                </a:solidFill>
              </a:defRPr>
            </a:pPr>
            <a:endParaRPr lang="ja-JP"/>
          </a:p>
        </c:txPr>
      </c:legendEntry>
      <c:legendEntry>
        <c:idx val="2"/>
        <c:txPr>
          <a:bodyPr/>
          <a:lstStyle/>
          <a:p>
            <a:pPr>
              <a:defRPr>
                <a:solidFill>
                  <a:schemeClr val="tx1"/>
                </a:solidFill>
              </a:defRPr>
            </a:pPr>
            <a:endParaRPr lang="ja-JP"/>
          </a:p>
        </c:txPr>
      </c:legendEntry>
      <c:legendEntry>
        <c:idx val="3"/>
        <c:txPr>
          <a:bodyPr/>
          <a:lstStyle/>
          <a:p>
            <a:pPr>
              <a:defRPr>
                <a:solidFill>
                  <a:schemeClr val="tx1"/>
                </a:solidFill>
              </a:defRPr>
            </a:pPr>
            <a:endParaRPr lang="ja-JP"/>
          </a:p>
        </c:txPr>
      </c:legendEntry>
      <c:legendEntry>
        <c:idx val="5"/>
        <c:txPr>
          <a:bodyPr/>
          <a:lstStyle/>
          <a:p>
            <a:pPr>
              <a:defRPr sz="2000" b="1">
                <a:solidFill>
                  <a:schemeClr val="bg1"/>
                </a:solidFill>
              </a:defRPr>
            </a:pPr>
            <a:endParaRPr lang="ja-JP"/>
          </a:p>
        </c:txPr>
      </c:legendEntry>
      <c:layout>
        <c:manualLayout>
          <c:xMode val="edge"/>
          <c:yMode val="edge"/>
          <c:x val="0.80819833770746785"/>
          <c:y val="0.35365176661282649"/>
          <c:w val="0.18312776267117861"/>
          <c:h val="0.37655110970575917"/>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主要国の</a:t>
            </a:r>
            <a:r>
              <a:rPr lang="en-US"/>
              <a:t>65</a:t>
            </a:r>
            <a:r>
              <a:rPr lang="ja-JP"/>
              <a:t>歳以上人口の割合（高齢化率）</a:t>
            </a:r>
          </a:p>
        </c:rich>
      </c:tx>
      <c:layout>
        <c:manualLayout>
          <c:xMode val="edge"/>
          <c:yMode val="edge"/>
          <c:x val="0.17450104451229312"/>
          <c:y val="2.5723472668810289E-2"/>
        </c:manualLayout>
      </c:layout>
      <c:overlay val="0"/>
    </c:title>
    <c:autoTitleDeleted val="0"/>
    <c:plotArea>
      <c:layout>
        <c:manualLayout>
          <c:layoutTarget val="inner"/>
          <c:xMode val="edge"/>
          <c:yMode val="edge"/>
          <c:x val="5.9923442021924705E-2"/>
          <c:y val="0.10191549229572783"/>
          <c:w val="0.75116619555932762"/>
          <c:h val="0.80786109235725945"/>
        </c:manualLayout>
      </c:layout>
      <c:lineChart>
        <c:grouping val="standard"/>
        <c:varyColors val="0"/>
        <c:ser>
          <c:idx val="0"/>
          <c:order val="0"/>
          <c:tx>
            <c:strRef>
              <c:f>Sheet3!$B$30</c:f>
              <c:strCache>
                <c:ptCount val="1"/>
                <c:pt idx="0">
                  <c:v>日本</c:v>
                </c:pt>
              </c:strCache>
            </c:strRef>
          </c:tx>
          <c:spPr>
            <a:ln>
              <a:solidFill>
                <a:srgbClr val="FF0000"/>
              </a:solidFill>
            </a:ln>
          </c:spPr>
          <c:marker>
            <c:spPr>
              <a:solidFill>
                <a:srgbClr val="FF0000"/>
              </a:solidFill>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Sheet3!$B$31:$B$46</c:f>
              <c:numCache>
                <c:formatCode>General</c:formatCode>
                <c:ptCount val="11"/>
                <c:pt idx="0">
                  <c:v>4.9400000000000004</c:v>
                </c:pt>
                <c:pt idx="1">
                  <c:v>5.73</c:v>
                </c:pt>
                <c:pt idx="2">
                  <c:v>7.07</c:v>
                </c:pt>
                <c:pt idx="3">
                  <c:v>9.1</c:v>
                </c:pt>
                <c:pt idx="4">
                  <c:v>12.08</c:v>
                </c:pt>
                <c:pt idx="5">
                  <c:v>17.36</c:v>
                </c:pt>
                <c:pt idx="6">
                  <c:v>23.13</c:v>
                </c:pt>
                <c:pt idx="7">
                  <c:v>29.25</c:v>
                </c:pt>
                <c:pt idx="8">
                  <c:v>31.82</c:v>
                </c:pt>
                <c:pt idx="9">
                  <c:v>36.450000000000003</c:v>
                </c:pt>
                <c:pt idx="10">
                  <c:v>39.56</c:v>
                </c:pt>
              </c:numCache>
            </c:numRef>
          </c:val>
          <c:smooth val="0"/>
        </c:ser>
        <c:ser>
          <c:idx val="1"/>
          <c:order val="1"/>
          <c:tx>
            <c:strRef>
              <c:f>Sheet3!$C$30</c:f>
              <c:strCache>
                <c:ptCount val="1"/>
                <c:pt idx="0">
                  <c:v>アメリカ</c:v>
                </c:pt>
              </c:strCache>
            </c:strRef>
          </c:tx>
          <c:spPr>
            <a:effectLst/>
          </c:spPr>
          <c:marker>
            <c:spPr>
              <a:effectLst/>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Sheet3!$C$31:$C$46</c:f>
              <c:numCache>
                <c:formatCode>General</c:formatCode>
                <c:ptCount val="11"/>
                <c:pt idx="0">
                  <c:v>8.26</c:v>
                </c:pt>
                <c:pt idx="1">
                  <c:v>9.19</c:v>
                </c:pt>
                <c:pt idx="2">
                  <c:v>9.84</c:v>
                </c:pt>
                <c:pt idx="3">
                  <c:v>11.2</c:v>
                </c:pt>
                <c:pt idx="4">
                  <c:v>12.22</c:v>
                </c:pt>
                <c:pt idx="5">
                  <c:v>12.31</c:v>
                </c:pt>
                <c:pt idx="6">
                  <c:v>12.76</c:v>
                </c:pt>
                <c:pt idx="7">
                  <c:v>15.84</c:v>
                </c:pt>
                <c:pt idx="8">
                  <c:v>19.399999999999999</c:v>
                </c:pt>
                <c:pt idx="9">
                  <c:v>20.46</c:v>
                </c:pt>
                <c:pt idx="10">
                  <c:v>21.03</c:v>
                </c:pt>
              </c:numCache>
            </c:numRef>
          </c:val>
          <c:smooth val="0"/>
        </c:ser>
        <c:ser>
          <c:idx val="2"/>
          <c:order val="2"/>
          <c:tx>
            <c:strRef>
              <c:f>Sheet3!$D$30</c:f>
              <c:strCache>
                <c:ptCount val="1"/>
                <c:pt idx="0">
                  <c:v>スウェーデン</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Sheet3!$D$31:$D$46</c:f>
              <c:numCache>
                <c:formatCode>General</c:formatCode>
                <c:ptCount val="11"/>
                <c:pt idx="0">
                  <c:v>10.25</c:v>
                </c:pt>
                <c:pt idx="1">
                  <c:v>11.97</c:v>
                </c:pt>
                <c:pt idx="2">
                  <c:v>13.67</c:v>
                </c:pt>
                <c:pt idx="3">
                  <c:v>16.29</c:v>
                </c:pt>
                <c:pt idx="4">
                  <c:v>17.78</c:v>
                </c:pt>
                <c:pt idx="5">
                  <c:v>17.239999999999998</c:v>
                </c:pt>
                <c:pt idx="6">
                  <c:v>18.440000000000001</c:v>
                </c:pt>
                <c:pt idx="7">
                  <c:v>21.14</c:v>
                </c:pt>
                <c:pt idx="8">
                  <c:v>22.79</c:v>
                </c:pt>
                <c:pt idx="9">
                  <c:v>24.23</c:v>
                </c:pt>
                <c:pt idx="10">
                  <c:v>24.14</c:v>
                </c:pt>
              </c:numCache>
            </c:numRef>
          </c:val>
          <c:smooth val="0"/>
        </c:ser>
        <c:ser>
          <c:idx val="3"/>
          <c:order val="3"/>
          <c:tx>
            <c:strRef>
              <c:f>Sheet3!$E$30</c:f>
              <c:strCache>
                <c:ptCount val="1"/>
                <c:pt idx="0">
                  <c:v>イギリス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Sheet3!$E$31:$E$46</c:f>
              <c:numCache>
                <c:formatCode>General</c:formatCode>
                <c:ptCount val="11"/>
                <c:pt idx="0">
                  <c:v>10.73</c:v>
                </c:pt>
                <c:pt idx="1">
                  <c:v>11.68</c:v>
                </c:pt>
                <c:pt idx="2">
                  <c:v>13.04</c:v>
                </c:pt>
                <c:pt idx="3">
                  <c:v>14.93</c:v>
                </c:pt>
                <c:pt idx="4">
                  <c:v>15.73</c:v>
                </c:pt>
                <c:pt idx="5">
                  <c:v>15.82</c:v>
                </c:pt>
                <c:pt idx="6">
                  <c:v>16.64</c:v>
                </c:pt>
                <c:pt idx="7">
                  <c:v>18.87</c:v>
                </c:pt>
                <c:pt idx="8">
                  <c:v>21.6</c:v>
                </c:pt>
                <c:pt idx="9">
                  <c:v>23.72</c:v>
                </c:pt>
                <c:pt idx="10">
                  <c:v>24.05</c:v>
                </c:pt>
              </c:numCache>
            </c:numRef>
          </c:val>
          <c:smooth val="0"/>
        </c:ser>
        <c:ser>
          <c:idx val="4"/>
          <c:order val="4"/>
          <c:tx>
            <c:strRef>
              <c:f>Sheet3!$F$30</c:f>
              <c:strCache>
                <c:ptCount val="1"/>
                <c:pt idx="0">
                  <c:v>フランス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Sheet3!$F$31:$F$46</c:f>
              <c:numCache>
                <c:formatCode>General</c:formatCode>
                <c:ptCount val="11"/>
                <c:pt idx="0">
                  <c:v>11.38</c:v>
                </c:pt>
                <c:pt idx="1">
                  <c:v>11.64</c:v>
                </c:pt>
                <c:pt idx="2">
                  <c:v>12.87</c:v>
                </c:pt>
                <c:pt idx="3">
                  <c:v>13.97</c:v>
                </c:pt>
                <c:pt idx="4">
                  <c:v>13.99</c:v>
                </c:pt>
                <c:pt idx="5">
                  <c:v>16.27</c:v>
                </c:pt>
                <c:pt idx="6">
                  <c:v>16.54</c:v>
                </c:pt>
                <c:pt idx="7">
                  <c:v>20.170000000000002</c:v>
                </c:pt>
                <c:pt idx="8">
                  <c:v>23.17</c:v>
                </c:pt>
                <c:pt idx="9">
                  <c:v>25.26</c:v>
                </c:pt>
                <c:pt idx="10">
                  <c:v>25.93</c:v>
                </c:pt>
              </c:numCache>
            </c:numRef>
          </c:val>
          <c:smooth val="0"/>
        </c:ser>
        <c:ser>
          <c:idx val="5"/>
          <c:order val="5"/>
          <c:tx>
            <c:strRef>
              <c:f>Sheet3!$G$30</c:f>
              <c:strCache>
                <c:ptCount val="1"/>
                <c:pt idx="0">
                  <c:v>ドイツ</c:v>
                </c:pt>
              </c:strCache>
            </c:strRef>
          </c:tx>
          <c:spPr>
            <a:effectLst>
              <a:glow rad="139700">
                <a:schemeClr val="accent6">
                  <a:satMod val="175000"/>
                  <a:alpha val="40000"/>
                </a:schemeClr>
              </a:glow>
            </a:effectLst>
          </c:spPr>
          <c:marker>
            <c:spPr>
              <a:effectLst>
                <a:glow rad="139700">
                  <a:schemeClr val="accent6">
                    <a:satMod val="175000"/>
                    <a:alpha val="40000"/>
                  </a:schemeClr>
                </a:glow>
              </a:effectLst>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Sheet3!$G$31:$G$46</c:f>
              <c:numCache>
                <c:formatCode>General</c:formatCode>
                <c:ptCount val="11"/>
                <c:pt idx="0">
                  <c:v>9.7200000000000006</c:v>
                </c:pt>
                <c:pt idx="1">
                  <c:v>11.52</c:v>
                </c:pt>
                <c:pt idx="2">
                  <c:v>13.69</c:v>
                </c:pt>
                <c:pt idx="3">
                  <c:v>15.6</c:v>
                </c:pt>
                <c:pt idx="4">
                  <c:v>14.96</c:v>
                </c:pt>
                <c:pt idx="5">
                  <c:v>16.350000000000001</c:v>
                </c:pt>
                <c:pt idx="6">
                  <c:v>20.48</c:v>
                </c:pt>
                <c:pt idx="7">
                  <c:v>22.39</c:v>
                </c:pt>
                <c:pt idx="8">
                  <c:v>27.27</c:v>
                </c:pt>
                <c:pt idx="9">
                  <c:v>30.27</c:v>
                </c:pt>
                <c:pt idx="10">
                  <c:v>30.18</c:v>
                </c:pt>
              </c:numCache>
            </c:numRef>
          </c:val>
          <c:smooth val="0"/>
        </c:ser>
        <c:dLbls>
          <c:showLegendKey val="0"/>
          <c:showVal val="0"/>
          <c:showCatName val="0"/>
          <c:showSerName val="0"/>
          <c:showPercent val="0"/>
          <c:showBubbleSize val="0"/>
        </c:dLbls>
        <c:marker val="1"/>
        <c:smooth val="0"/>
        <c:axId val="25660032"/>
        <c:axId val="25666304"/>
      </c:lineChart>
      <c:catAx>
        <c:axId val="25660032"/>
        <c:scaling>
          <c:orientation val="minMax"/>
        </c:scaling>
        <c:delete val="0"/>
        <c:axPos val="b"/>
        <c:numFmt formatCode="General" sourceLinked="1"/>
        <c:majorTickMark val="out"/>
        <c:minorTickMark val="none"/>
        <c:tickLblPos val="nextTo"/>
        <c:crossAx val="25666304"/>
        <c:crosses val="autoZero"/>
        <c:auto val="1"/>
        <c:lblAlgn val="ctr"/>
        <c:lblOffset val="100"/>
        <c:noMultiLvlLbl val="0"/>
      </c:catAx>
      <c:valAx>
        <c:axId val="25666304"/>
        <c:scaling>
          <c:orientation val="minMax"/>
        </c:scaling>
        <c:delete val="0"/>
        <c:axPos val="l"/>
        <c:majorGridlines/>
        <c:numFmt formatCode="General" sourceLinked="1"/>
        <c:majorTickMark val="out"/>
        <c:minorTickMark val="none"/>
        <c:tickLblPos val="nextTo"/>
        <c:crossAx val="25660032"/>
        <c:crosses val="autoZero"/>
        <c:crossBetween val="between"/>
      </c:valAx>
    </c:plotArea>
    <c:legend>
      <c:legendPos val="r"/>
      <c:legendEntry>
        <c:idx val="0"/>
        <c:txPr>
          <a:bodyPr/>
          <a:lstStyle/>
          <a:p>
            <a:pPr>
              <a:defRPr sz="2000" b="1">
                <a:solidFill>
                  <a:schemeClr val="bg1"/>
                </a:solidFill>
              </a:defRPr>
            </a:pPr>
            <a:endParaRPr lang="ja-JP"/>
          </a:p>
        </c:txPr>
      </c:legendEntry>
      <c:legendEntry>
        <c:idx val="1"/>
        <c:txPr>
          <a:bodyPr/>
          <a:lstStyle/>
          <a:p>
            <a:pPr>
              <a:defRPr sz="2000" b="0">
                <a:solidFill>
                  <a:schemeClr val="tx1"/>
                </a:solidFill>
              </a:defRPr>
            </a:pPr>
            <a:endParaRPr lang="ja-JP"/>
          </a:p>
        </c:txPr>
      </c:legendEntry>
      <c:legendEntry>
        <c:idx val="2"/>
        <c:txPr>
          <a:bodyPr/>
          <a:lstStyle/>
          <a:p>
            <a:pPr>
              <a:defRPr>
                <a:solidFill>
                  <a:schemeClr val="tx1"/>
                </a:solidFill>
              </a:defRPr>
            </a:pPr>
            <a:endParaRPr lang="ja-JP"/>
          </a:p>
        </c:txPr>
      </c:legendEntry>
      <c:legendEntry>
        <c:idx val="3"/>
        <c:txPr>
          <a:bodyPr/>
          <a:lstStyle/>
          <a:p>
            <a:pPr>
              <a:defRPr>
                <a:solidFill>
                  <a:schemeClr val="tx1"/>
                </a:solidFill>
              </a:defRPr>
            </a:pPr>
            <a:endParaRPr lang="ja-JP"/>
          </a:p>
        </c:txPr>
      </c:legendEntry>
      <c:legendEntry>
        <c:idx val="5"/>
        <c:txPr>
          <a:bodyPr/>
          <a:lstStyle/>
          <a:p>
            <a:pPr>
              <a:defRPr sz="2000" b="1">
                <a:solidFill>
                  <a:srgbClr val="FF0000"/>
                </a:solidFill>
              </a:defRPr>
            </a:pPr>
            <a:endParaRPr lang="ja-JP"/>
          </a:p>
        </c:txPr>
      </c:legendEntry>
      <c:layout>
        <c:manualLayout>
          <c:xMode val="edge"/>
          <c:yMode val="edge"/>
          <c:x val="0.80819833770746785"/>
          <c:y val="0.35365176661282649"/>
          <c:w val="0.18312776267117861"/>
          <c:h val="0.37655110970575917"/>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主要国の</a:t>
            </a:r>
            <a:r>
              <a:rPr lang="en-US"/>
              <a:t>65</a:t>
            </a:r>
            <a:r>
              <a:rPr lang="ja-JP"/>
              <a:t>歳以上人口の割合（高齢化率）</a:t>
            </a:r>
          </a:p>
        </c:rich>
      </c:tx>
      <c:layout>
        <c:manualLayout>
          <c:xMode val="edge"/>
          <c:yMode val="edge"/>
          <c:x val="0.17450104451229312"/>
          <c:y val="2.5723472668810289E-2"/>
        </c:manualLayout>
      </c:layout>
      <c:overlay val="0"/>
    </c:title>
    <c:autoTitleDeleted val="0"/>
    <c:plotArea>
      <c:layout>
        <c:manualLayout>
          <c:layoutTarget val="inner"/>
          <c:xMode val="edge"/>
          <c:yMode val="edge"/>
          <c:x val="5.9923442021924705E-2"/>
          <c:y val="0.10191549229572783"/>
          <c:w val="0.75116619555932762"/>
          <c:h val="0.80786109235725945"/>
        </c:manualLayout>
      </c:layout>
      <c:lineChart>
        <c:grouping val="standard"/>
        <c:varyColors val="0"/>
        <c:ser>
          <c:idx val="0"/>
          <c:order val="0"/>
          <c:tx>
            <c:strRef>
              <c:f>Sheet3!$B$30</c:f>
              <c:strCache>
                <c:ptCount val="1"/>
                <c:pt idx="0">
                  <c:v>日本</c:v>
                </c:pt>
              </c:strCache>
            </c:strRef>
          </c:tx>
          <c:spPr>
            <a:ln>
              <a:solidFill>
                <a:srgbClr val="FF0000"/>
              </a:solidFill>
            </a:ln>
            <a:effectLst>
              <a:glow rad="63500">
                <a:schemeClr val="accent2">
                  <a:satMod val="175000"/>
                  <a:alpha val="40000"/>
                </a:schemeClr>
              </a:glow>
            </a:effectLst>
          </c:spPr>
          <c:marker>
            <c:symbol val="diamond"/>
            <c:size val="7"/>
            <c:spPr>
              <a:solidFill>
                <a:srgbClr val="FF0000"/>
              </a:solidFill>
              <a:ln>
                <a:solidFill>
                  <a:srgbClr val="FF0000"/>
                </a:solidFill>
              </a:ln>
              <a:effectLst>
                <a:glow rad="63500">
                  <a:schemeClr val="accent2">
                    <a:satMod val="175000"/>
                    <a:alpha val="40000"/>
                  </a:schemeClr>
                </a:glow>
              </a:effectLst>
            </c:spPr>
          </c:marker>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Sheet3!$B$31:$B$46</c:f>
              <c:numCache>
                <c:formatCode>General</c:formatCode>
                <c:ptCount val="11"/>
                <c:pt idx="0">
                  <c:v>4.9400000000000004</c:v>
                </c:pt>
                <c:pt idx="1">
                  <c:v>5.73</c:v>
                </c:pt>
                <c:pt idx="2">
                  <c:v>7.07</c:v>
                </c:pt>
                <c:pt idx="3">
                  <c:v>9.1</c:v>
                </c:pt>
                <c:pt idx="4">
                  <c:v>12.08</c:v>
                </c:pt>
                <c:pt idx="5">
                  <c:v>17.36</c:v>
                </c:pt>
                <c:pt idx="6">
                  <c:v>23.13</c:v>
                </c:pt>
                <c:pt idx="7">
                  <c:v>29.25</c:v>
                </c:pt>
                <c:pt idx="8">
                  <c:v>31.82</c:v>
                </c:pt>
                <c:pt idx="9">
                  <c:v>36.450000000000003</c:v>
                </c:pt>
                <c:pt idx="10">
                  <c:v>39.56</c:v>
                </c:pt>
              </c:numCache>
            </c:numRef>
          </c:val>
          <c:smooth val="0"/>
        </c:ser>
        <c:ser>
          <c:idx val="1"/>
          <c:order val="1"/>
          <c:tx>
            <c:strRef>
              <c:f>Sheet3!$C$30</c:f>
              <c:strCache>
                <c:ptCount val="1"/>
                <c:pt idx="0">
                  <c:v>アメリカ</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Sheet3!$C$31:$C$46</c:f>
              <c:numCache>
                <c:formatCode>General</c:formatCode>
                <c:ptCount val="11"/>
                <c:pt idx="0">
                  <c:v>8.26</c:v>
                </c:pt>
                <c:pt idx="1">
                  <c:v>9.19</c:v>
                </c:pt>
                <c:pt idx="2">
                  <c:v>9.84</c:v>
                </c:pt>
                <c:pt idx="3">
                  <c:v>11.2</c:v>
                </c:pt>
                <c:pt idx="4">
                  <c:v>12.22</c:v>
                </c:pt>
                <c:pt idx="5">
                  <c:v>12.31</c:v>
                </c:pt>
                <c:pt idx="6">
                  <c:v>12.76</c:v>
                </c:pt>
                <c:pt idx="7">
                  <c:v>15.84</c:v>
                </c:pt>
                <c:pt idx="8">
                  <c:v>19.399999999999999</c:v>
                </c:pt>
                <c:pt idx="9">
                  <c:v>20.46</c:v>
                </c:pt>
                <c:pt idx="10">
                  <c:v>21.03</c:v>
                </c:pt>
              </c:numCache>
            </c:numRef>
          </c:val>
          <c:smooth val="0"/>
        </c:ser>
        <c:ser>
          <c:idx val="2"/>
          <c:order val="2"/>
          <c:tx>
            <c:strRef>
              <c:f>Sheet3!$D$30</c:f>
              <c:strCache>
                <c:ptCount val="1"/>
                <c:pt idx="0">
                  <c:v>スウェーデン</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Sheet3!$D$31:$D$46</c:f>
              <c:numCache>
                <c:formatCode>General</c:formatCode>
                <c:ptCount val="11"/>
                <c:pt idx="0">
                  <c:v>10.25</c:v>
                </c:pt>
                <c:pt idx="1">
                  <c:v>11.97</c:v>
                </c:pt>
                <c:pt idx="2">
                  <c:v>13.67</c:v>
                </c:pt>
                <c:pt idx="3">
                  <c:v>16.29</c:v>
                </c:pt>
                <c:pt idx="4">
                  <c:v>17.78</c:v>
                </c:pt>
                <c:pt idx="5">
                  <c:v>17.239999999999998</c:v>
                </c:pt>
                <c:pt idx="6">
                  <c:v>18.440000000000001</c:v>
                </c:pt>
                <c:pt idx="7">
                  <c:v>21.14</c:v>
                </c:pt>
                <c:pt idx="8">
                  <c:v>22.79</c:v>
                </c:pt>
                <c:pt idx="9">
                  <c:v>24.23</c:v>
                </c:pt>
                <c:pt idx="10">
                  <c:v>24.14</c:v>
                </c:pt>
              </c:numCache>
            </c:numRef>
          </c:val>
          <c:smooth val="0"/>
        </c:ser>
        <c:ser>
          <c:idx val="3"/>
          <c:order val="3"/>
          <c:tx>
            <c:strRef>
              <c:f>Sheet3!$E$30</c:f>
              <c:strCache>
                <c:ptCount val="1"/>
                <c:pt idx="0">
                  <c:v>イギリス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Sheet3!$E$31:$E$46</c:f>
              <c:numCache>
                <c:formatCode>General</c:formatCode>
                <c:ptCount val="11"/>
                <c:pt idx="0">
                  <c:v>10.73</c:v>
                </c:pt>
                <c:pt idx="1">
                  <c:v>11.68</c:v>
                </c:pt>
                <c:pt idx="2">
                  <c:v>13.04</c:v>
                </c:pt>
                <c:pt idx="3">
                  <c:v>14.93</c:v>
                </c:pt>
                <c:pt idx="4">
                  <c:v>15.73</c:v>
                </c:pt>
                <c:pt idx="5">
                  <c:v>15.82</c:v>
                </c:pt>
                <c:pt idx="6">
                  <c:v>16.64</c:v>
                </c:pt>
                <c:pt idx="7">
                  <c:v>18.87</c:v>
                </c:pt>
                <c:pt idx="8">
                  <c:v>21.6</c:v>
                </c:pt>
                <c:pt idx="9">
                  <c:v>23.72</c:v>
                </c:pt>
                <c:pt idx="10">
                  <c:v>24.05</c:v>
                </c:pt>
              </c:numCache>
            </c:numRef>
          </c:val>
          <c:smooth val="0"/>
        </c:ser>
        <c:ser>
          <c:idx val="4"/>
          <c:order val="4"/>
          <c:tx>
            <c:strRef>
              <c:f>Sheet3!$F$30</c:f>
              <c:strCache>
                <c:ptCount val="1"/>
                <c:pt idx="0">
                  <c:v>フランス</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Sheet3!$F$31:$F$46</c:f>
              <c:numCache>
                <c:formatCode>General</c:formatCode>
                <c:ptCount val="11"/>
                <c:pt idx="0">
                  <c:v>11.38</c:v>
                </c:pt>
                <c:pt idx="1">
                  <c:v>11.64</c:v>
                </c:pt>
                <c:pt idx="2">
                  <c:v>12.87</c:v>
                </c:pt>
                <c:pt idx="3">
                  <c:v>13.97</c:v>
                </c:pt>
                <c:pt idx="4">
                  <c:v>13.99</c:v>
                </c:pt>
                <c:pt idx="5">
                  <c:v>16.27</c:v>
                </c:pt>
                <c:pt idx="6">
                  <c:v>16.54</c:v>
                </c:pt>
                <c:pt idx="7">
                  <c:v>20.170000000000002</c:v>
                </c:pt>
                <c:pt idx="8">
                  <c:v>23.17</c:v>
                </c:pt>
                <c:pt idx="9">
                  <c:v>25.26</c:v>
                </c:pt>
                <c:pt idx="10">
                  <c:v>25.93</c:v>
                </c:pt>
              </c:numCache>
            </c:numRef>
          </c:val>
          <c:smooth val="0"/>
        </c:ser>
        <c:ser>
          <c:idx val="5"/>
          <c:order val="5"/>
          <c:tx>
            <c:strRef>
              <c:f>Sheet3!$G$30</c:f>
              <c:strCache>
                <c:ptCount val="1"/>
                <c:pt idx="0">
                  <c:v>ドイツ</c:v>
                </c:pt>
              </c:strCache>
            </c:strRef>
          </c:tx>
          <c:cat>
            <c:numRef>
              <c:f>Sheet3!$A$31:$A$46</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Sheet3!$G$31:$G$46</c:f>
              <c:numCache>
                <c:formatCode>General</c:formatCode>
                <c:ptCount val="11"/>
                <c:pt idx="0">
                  <c:v>9.7200000000000006</c:v>
                </c:pt>
                <c:pt idx="1">
                  <c:v>11.52</c:v>
                </c:pt>
                <c:pt idx="2">
                  <c:v>13.69</c:v>
                </c:pt>
                <c:pt idx="3">
                  <c:v>15.6</c:v>
                </c:pt>
                <c:pt idx="4">
                  <c:v>14.96</c:v>
                </c:pt>
                <c:pt idx="5">
                  <c:v>16.350000000000001</c:v>
                </c:pt>
                <c:pt idx="6">
                  <c:v>20.48</c:v>
                </c:pt>
                <c:pt idx="7">
                  <c:v>22.39</c:v>
                </c:pt>
                <c:pt idx="8">
                  <c:v>27.27</c:v>
                </c:pt>
                <c:pt idx="9">
                  <c:v>30.27</c:v>
                </c:pt>
                <c:pt idx="10">
                  <c:v>30.18</c:v>
                </c:pt>
              </c:numCache>
            </c:numRef>
          </c:val>
          <c:smooth val="0"/>
        </c:ser>
        <c:dLbls>
          <c:showLegendKey val="0"/>
          <c:showVal val="0"/>
          <c:showCatName val="0"/>
          <c:showSerName val="0"/>
          <c:showPercent val="0"/>
          <c:showBubbleSize val="0"/>
        </c:dLbls>
        <c:marker val="1"/>
        <c:smooth val="0"/>
        <c:axId val="25996288"/>
        <c:axId val="26014464"/>
      </c:lineChart>
      <c:catAx>
        <c:axId val="25996288"/>
        <c:scaling>
          <c:orientation val="minMax"/>
        </c:scaling>
        <c:delete val="0"/>
        <c:axPos val="b"/>
        <c:numFmt formatCode="General" sourceLinked="1"/>
        <c:majorTickMark val="out"/>
        <c:minorTickMark val="none"/>
        <c:tickLblPos val="nextTo"/>
        <c:crossAx val="26014464"/>
        <c:crosses val="autoZero"/>
        <c:auto val="1"/>
        <c:lblAlgn val="ctr"/>
        <c:lblOffset val="100"/>
        <c:noMultiLvlLbl val="0"/>
      </c:catAx>
      <c:valAx>
        <c:axId val="26014464"/>
        <c:scaling>
          <c:orientation val="minMax"/>
        </c:scaling>
        <c:delete val="0"/>
        <c:axPos val="l"/>
        <c:majorGridlines/>
        <c:numFmt formatCode="General" sourceLinked="1"/>
        <c:majorTickMark val="out"/>
        <c:minorTickMark val="none"/>
        <c:tickLblPos val="nextTo"/>
        <c:crossAx val="25996288"/>
        <c:crosses val="autoZero"/>
        <c:crossBetween val="between"/>
      </c:valAx>
    </c:plotArea>
    <c:legend>
      <c:legendPos val="r"/>
      <c:legendEntry>
        <c:idx val="0"/>
        <c:txPr>
          <a:bodyPr/>
          <a:lstStyle/>
          <a:p>
            <a:pPr>
              <a:defRPr sz="2000" b="1">
                <a:solidFill>
                  <a:srgbClr val="FF0000"/>
                </a:solidFill>
              </a:defRPr>
            </a:pPr>
            <a:endParaRPr lang="ja-JP"/>
          </a:p>
        </c:txPr>
      </c:legendEntry>
      <c:legendEntry>
        <c:idx val="1"/>
        <c:txPr>
          <a:bodyPr/>
          <a:lstStyle/>
          <a:p>
            <a:pPr>
              <a:defRPr sz="2000" b="0">
                <a:solidFill>
                  <a:schemeClr val="tx1"/>
                </a:solidFill>
              </a:defRPr>
            </a:pPr>
            <a:endParaRPr lang="ja-JP"/>
          </a:p>
        </c:txPr>
      </c:legendEntry>
      <c:legendEntry>
        <c:idx val="2"/>
        <c:txPr>
          <a:bodyPr/>
          <a:lstStyle/>
          <a:p>
            <a:pPr>
              <a:defRPr>
                <a:solidFill>
                  <a:schemeClr val="tx1"/>
                </a:solidFill>
              </a:defRPr>
            </a:pPr>
            <a:endParaRPr lang="ja-JP"/>
          </a:p>
        </c:txPr>
      </c:legendEntry>
      <c:legendEntry>
        <c:idx val="3"/>
        <c:txPr>
          <a:bodyPr/>
          <a:lstStyle/>
          <a:p>
            <a:pPr>
              <a:defRPr>
                <a:solidFill>
                  <a:schemeClr val="tx1"/>
                </a:solidFill>
              </a:defRPr>
            </a:pPr>
            <a:endParaRPr lang="ja-JP"/>
          </a:p>
        </c:txPr>
      </c:legendEntry>
      <c:legendEntry>
        <c:idx val="5"/>
        <c:txPr>
          <a:bodyPr/>
          <a:lstStyle/>
          <a:p>
            <a:pPr>
              <a:defRPr sz="2000" b="0">
                <a:solidFill>
                  <a:schemeClr val="tx1"/>
                </a:solidFill>
              </a:defRPr>
            </a:pPr>
            <a:endParaRPr lang="ja-JP"/>
          </a:p>
        </c:txPr>
      </c:legendEntry>
      <c:layout>
        <c:manualLayout>
          <c:xMode val="edge"/>
          <c:yMode val="edge"/>
          <c:x val="0.80819833770746785"/>
          <c:y val="0.35365176661282649"/>
          <c:w val="0.18312776267117861"/>
          <c:h val="0.37655110970575917"/>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7554047583698"/>
          <c:y val="0.22599771182448347"/>
          <c:w val="0.80230367717254625"/>
          <c:h val="0.6604089624962306"/>
        </c:manualLayout>
      </c:layout>
      <c:barChart>
        <c:barDir val="bar"/>
        <c:grouping val="percentStacked"/>
        <c:varyColors val="0"/>
        <c:ser>
          <c:idx val="0"/>
          <c:order val="0"/>
          <c:tx>
            <c:strRef>
              <c:f>高齢者世帯!$D$60</c:f>
              <c:strCache>
                <c:ptCount val="1"/>
                <c:pt idx="0">
                  <c:v>単独世帯</c:v>
                </c:pt>
              </c:strCache>
            </c:strRef>
          </c:tx>
          <c:invertIfNegative val="0"/>
          <c:dLbls>
            <c:txPr>
              <a:bodyPr/>
              <a:lstStyle/>
              <a:p>
                <a:pPr>
                  <a:defRPr sz="2000"/>
                </a:pPr>
                <a:endParaRPr lang="ja-JP"/>
              </a:p>
            </c:txPr>
            <c:dLblPos val="ctr"/>
            <c:showLegendKey val="0"/>
            <c:showVal val="1"/>
            <c:showCatName val="0"/>
            <c:showSerName val="0"/>
            <c:showPercent val="0"/>
            <c:showBubbleSize val="0"/>
            <c:showLeaderLines val="0"/>
          </c:dLbls>
          <c:cat>
            <c:numRef>
              <c:f>高齢者世帯!$A$64:$A$66</c:f>
              <c:numCache>
                <c:formatCode>General</c:formatCode>
                <c:ptCount val="3"/>
                <c:pt idx="0">
                  <c:v>2006</c:v>
                </c:pt>
                <c:pt idx="1">
                  <c:v>1995</c:v>
                </c:pt>
                <c:pt idx="2">
                  <c:v>1975</c:v>
                </c:pt>
              </c:numCache>
            </c:numRef>
          </c:cat>
          <c:val>
            <c:numRef>
              <c:f>高齢者世帯!$D$64:$D$66</c:f>
              <c:numCache>
                <c:formatCode>General</c:formatCode>
                <c:ptCount val="3"/>
                <c:pt idx="0">
                  <c:v>22.4</c:v>
                </c:pt>
                <c:pt idx="1">
                  <c:v>17.3</c:v>
                </c:pt>
                <c:pt idx="2">
                  <c:v>8.6</c:v>
                </c:pt>
              </c:numCache>
            </c:numRef>
          </c:val>
        </c:ser>
        <c:ser>
          <c:idx val="1"/>
          <c:order val="1"/>
          <c:tx>
            <c:strRef>
              <c:f>高齢者世帯!$E$60</c:f>
              <c:strCache>
                <c:ptCount val="1"/>
                <c:pt idx="0">
                  <c:v>夫婦のみの世帯</c:v>
                </c:pt>
              </c:strCache>
            </c:strRef>
          </c:tx>
          <c:invertIfNegative val="0"/>
          <c:dLbls>
            <c:txPr>
              <a:bodyPr/>
              <a:lstStyle/>
              <a:p>
                <a:pPr>
                  <a:defRPr sz="2000"/>
                </a:pPr>
                <a:endParaRPr lang="ja-JP"/>
              </a:p>
            </c:txPr>
            <c:dLblPos val="ctr"/>
            <c:showLegendKey val="0"/>
            <c:showVal val="1"/>
            <c:showCatName val="0"/>
            <c:showSerName val="0"/>
            <c:showPercent val="0"/>
            <c:showBubbleSize val="0"/>
            <c:showLeaderLines val="0"/>
          </c:dLbls>
          <c:cat>
            <c:numRef>
              <c:f>高齢者世帯!$A$64:$A$66</c:f>
              <c:numCache>
                <c:formatCode>General</c:formatCode>
                <c:ptCount val="3"/>
                <c:pt idx="0">
                  <c:v>2006</c:v>
                </c:pt>
                <c:pt idx="1">
                  <c:v>1995</c:v>
                </c:pt>
                <c:pt idx="2">
                  <c:v>1975</c:v>
                </c:pt>
              </c:numCache>
            </c:numRef>
          </c:cat>
          <c:val>
            <c:numRef>
              <c:f>高齢者世帯!$E$64:$E$66</c:f>
              <c:numCache>
                <c:formatCode>General</c:formatCode>
                <c:ptCount val="3"/>
                <c:pt idx="0">
                  <c:v>29.5</c:v>
                </c:pt>
                <c:pt idx="1">
                  <c:v>24.2</c:v>
                </c:pt>
                <c:pt idx="2">
                  <c:v>13.1</c:v>
                </c:pt>
              </c:numCache>
            </c:numRef>
          </c:val>
        </c:ser>
        <c:ser>
          <c:idx val="2"/>
          <c:order val="2"/>
          <c:tx>
            <c:strRef>
              <c:f>高齢者世帯!$F$60</c:f>
              <c:strCache>
                <c:ptCount val="1"/>
                <c:pt idx="0">
                  <c:v>未婚の子と同居</c:v>
                </c:pt>
              </c:strCache>
            </c:strRef>
          </c:tx>
          <c:invertIfNegative val="0"/>
          <c:dLbls>
            <c:txPr>
              <a:bodyPr/>
              <a:lstStyle/>
              <a:p>
                <a:pPr>
                  <a:defRPr sz="2000"/>
                </a:pPr>
                <a:endParaRPr lang="ja-JP"/>
              </a:p>
            </c:txPr>
            <c:dLblPos val="ctr"/>
            <c:showLegendKey val="0"/>
            <c:showVal val="1"/>
            <c:showCatName val="0"/>
            <c:showSerName val="0"/>
            <c:showPercent val="0"/>
            <c:showBubbleSize val="0"/>
            <c:showLeaderLines val="0"/>
          </c:dLbls>
          <c:cat>
            <c:numRef>
              <c:f>高齢者世帯!$A$64:$A$66</c:f>
              <c:numCache>
                <c:formatCode>General</c:formatCode>
                <c:ptCount val="3"/>
                <c:pt idx="0">
                  <c:v>2006</c:v>
                </c:pt>
                <c:pt idx="1">
                  <c:v>1995</c:v>
                </c:pt>
                <c:pt idx="2">
                  <c:v>1975</c:v>
                </c:pt>
              </c:numCache>
            </c:numRef>
          </c:cat>
          <c:val>
            <c:numRef>
              <c:f>高齢者世帯!$F$64:$F$66</c:f>
              <c:numCache>
                <c:formatCode>General</c:formatCode>
                <c:ptCount val="3"/>
                <c:pt idx="0">
                  <c:v>16.100000000000001</c:v>
                </c:pt>
                <c:pt idx="1">
                  <c:v>12.9</c:v>
                </c:pt>
                <c:pt idx="2">
                  <c:v>9.6</c:v>
                </c:pt>
              </c:numCache>
            </c:numRef>
          </c:val>
        </c:ser>
        <c:ser>
          <c:idx val="3"/>
          <c:order val="3"/>
          <c:tx>
            <c:strRef>
              <c:f>高齢者世帯!$G$60</c:f>
              <c:strCache>
                <c:ptCount val="1"/>
                <c:pt idx="0">
                  <c:v>三世代世帯</c:v>
                </c:pt>
              </c:strCache>
            </c:strRef>
          </c:tx>
          <c:invertIfNegative val="0"/>
          <c:dLbls>
            <c:txPr>
              <a:bodyPr/>
              <a:lstStyle/>
              <a:p>
                <a:pPr>
                  <a:defRPr sz="2000"/>
                </a:pPr>
                <a:endParaRPr lang="ja-JP"/>
              </a:p>
            </c:txPr>
            <c:dLblPos val="ctr"/>
            <c:showLegendKey val="0"/>
            <c:showVal val="1"/>
            <c:showCatName val="0"/>
            <c:showSerName val="0"/>
            <c:showPercent val="0"/>
            <c:showBubbleSize val="0"/>
            <c:showLeaderLines val="0"/>
          </c:dLbls>
          <c:cat>
            <c:numRef>
              <c:f>高齢者世帯!$A$64:$A$66</c:f>
              <c:numCache>
                <c:formatCode>General</c:formatCode>
                <c:ptCount val="3"/>
                <c:pt idx="0">
                  <c:v>2006</c:v>
                </c:pt>
                <c:pt idx="1">
                  <c:v>1995</c:v>
                </c:pt>
                <c:pt idx="2">
                  <c:v>1975</c:v>
                </c:pt>
              </c:numCache>
            </c:numRef>
          </c:cat>
          <c:val>
            <c:numRef>
              <c:f>高齢者世帯!$G$64:$G$66</c:f>
              <c:numCache>
                <c:formatCode>General</c:formatCode>
                <c:ptCount val="3"/>
                <c:pt idx="0">
                  <c:v>20.5</c:v>
                </c:pt>
                <c:pt idx="1">
                  <c:v>33.299999999999997</c:v>
                </c:pt>
                <c:pt idx="2">
                  <c:v>54.4</c:v>
                </c:pt>
              </c:numCache>
            </c:numRef>
          </c:val>
        </c:ser>
        <c:ser>
          <c:idx val="4"/>
          <c:order val="4"/>
          <c:tx>
            <c:strRef>
              <c:f>高齢者世帯!$H$60</c:f>
              <c:strCache>
                <c:ptCount val="1"/>
                <c:pt idx="0">
                  <c:v>その他</c:v>
                </c:pt>
              </c:strCache>
            </c:strRef>
          </c:tx>
          <c:invertIfNegative val="0"/>
          <c:dLbls>
            <c:txPr>
              <a:bodyPr/>
              <a:lstStyle/>
              <a:p>
                <a:pPr>
                  <a:defRPr sz="2000"/>
                </a:pPr>
                <a:endParaRPr lang="ja-JP"/>
              </a:p>
            </c:txPr>
            <c:dLblPos val="ctr"/>
            <c:showLegendKey val="0"/>
            <c:showVal val="1"/>
            <c:showCatName val="0"/>
            <c:showSerName val="0"/>
            <c:showPercent val="0"/>
            <c:showBubbleSize val="0"/>
            <c:showLeaderLines val="0"/>
          </c:dLbls>
          <c:cat>
            <c:numRef>
              <c:f>高齢者世帯!$A$64:$A$66</c:f>
              <c:numCache>
                <c:formatCode>General</c:formatCode>
                <c:ptCount val="3"/>
                <c:pt idx="0">
                  <c:v>2006</c:v>
                </c:pt>
                <c:pt idx="1">
                  <c:v>1995</c:v>
                </c:pt>
                <c:pt idx="2">
                  <c:v>1975</c:v>
                </c:pt>
              </c:numCache>
            </c:numRef>
          </c:cat>
          <c:val>
            <c:numRef>
              <c:f>高齢者世帯!$H$64:$H$66</c:f>
              <c:numCache>
                <c:formatCode>General</c:formatCode>
                <c:ptCount val="3"/>
                <c:pt idx="0">
                  <c:v>11.5</c:v>
                </c:pt>
                <c:pt idx="1">
                  <c:v>12.3</c:v>
                </c:pt>
                <c:pt idx="2">
                  <c:v>14.3</c:v>
                </c:pt>
              </c:numCache>
            </c:numRef>
          </c:val>
        </c:ser>
        <c:dLbls>
          <c:dLblPos val="ctr"/>
          <c:showLegendKey val="0"/>
          <c:showVal val="1"/>
          <c:showCatName val="0"/>
          <c:showSerName val="0"/>
          <c:showPercent val="0"/>
          <c:showBubbleSize val="0"/>
        </c:dLbls>
        <c:gapWidth val="80"/>
        <c:overlap val="100"/>
        <c:serLines/>
        <c:axId val="115842048"/>
        <c:axId val="115852416"/>
      </c:barChart>
      <c:catAx>
        <c:axId val="115842048"/>
        <c:scaling>
          <c:orientation val="minMax"/>
        </c:scaling>
        <c:delete val="0"/>
        <c:axPos val="l"/>
        <c:title>
          <c:tx>
            <c:rich>
              <a:bodyPr rot="0" vert="horz"/>
              <a:lstStyle/>
              <a:p>
                <a:pPr>
                  <a:defRPr sz="1600"/>
                </a:pPr>
                <a:r>
                  <a:rPr lang="ja-JP" altLang="en-US" sz="1600" dirty="0"/>
                  <a:t>（</a:t>
                </a:r>
                <a:r>
                  <a:rPr lang="ja-JP" altLang="en-US" sz="1600" dirty="0" smtClean="0"/>
                  <a:t>年）</a:t>
                </a:r>
                <a:endParaRPr lang="ja-JP" altLang="en-US" sz="1600" dirty="0"/>
              </a:p>
            </c:rich>
          </c:tx>
          <c:layout>
            <c:manualLayout>
              <c:xMode val="edge"/>
              <c:yMode val="edge"/>
              <c:x val="4.4815571131231247E-2"/>
              <c:y val="0.21351159394987859"/>
            </c:manualLayout>
          </c:layout>
          <c:overlay val="0"/>
        </c:title>
        <c:numFmt formatCode="General" sourceLinked="1"/>
        <c:majorTickMark val="none"/>
        <c:minorTickMark val="none"/>
        <c:tickLblPos val="nextTo"/>
        <c:txPr>
          <a:bodyPr/>
          <a:lstStyle/>
          <a:p>
            <a:pPr>
              <a:defRPr sz="2000"/>
            </a:pPr>
            <a:endParaRPr lang="ja-JP"/>
          </a:p>
        </c:txPr>
        <c:crossAx val="115852416"/>
        <c:crosses val="autoZero"/>
        <c:auto val="1"/>
        <c:lblAlgn val="ctr"/>
        <c:lblOffset val="100"/>
        <c:noMultiLvlLbl val="0"/>
      </c:catAx>
      <c:valAx>
        <c:axId val="115852416"/>
        <c:scaling>
          <c:orientation val="minMax"/>
        </c:scaling>
        <c:delete val="0"/>
        <c:axPos val="b"/>
        <c:majorGridlines/>
        <c:numFmt formatCode="0%" sourceLinked="1"/>
        <c:majorTickMark val="out"/>
        <c:minorTickMark val="none"/>
        <c:tickLblPos val="nextTo"/>
        <c:txPr>
          <a:bodyPr/>
          <a:lstStyle/>
          <a:p>
            <a:pPr>
              <a:defRPr sz="1800"/>
            </a:pPr>
            <a:endParaRPr lang="ja-JP"/>
          </a:p>
        </c:txPr>
        <c:crossAx val="115842048"/>
        <c:crosses val="autoZero"/>
        <c:crossBetween val="between"/>
      </c:valAx>
    </c:plotArea>
    <c:legend>
      <c:legendPos val="t"/>
      <c:layout>
        <c:manualLayout>
          <c:xMode val="edge"/>
          <c:yMode val="edge"/>
          <c:x val="2.5529365960321029E-2"/>
          <c:y val="3.0902915549065976E-2"/>
          <c:w val="0.94166666666666665"/>
          <c:h val="0.1357111114638056"/>
        </c:manualLayout>
      </c:layout>
      <c:overlay val="0"/>
      <c:spPr>
        <a:ln>
          <a:solidFill>
            <a:schemeClr val="accent1"/>
          </a:solidFill>
        </a:ln>
      </c:spPr>
      <c:txPr>
        <a:bodyPr/>
        <a:lstStyle/>
        <a:p>
          <a:pPr>
            <a:defRPr sz="1600"/>
          </a:pPr>
          <a:endParaRPr lang="ja-JP"/>
        </a:p>
      </c:txPr>
    </c:legend>
    <c:plotVisOnly val="1"/>
    <c:dispBlanksAs val="gap"/>
    <c:showDLblsOverMax val="0"/>
  </c:chart>
  <c:txPr>
    <a:bodyPr/>
    <a:lstStyle/>
    <a:p>
      <a:pPr>
        <a:defRPr sz="14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48DBC-5886-4498-818E-4BC5917AB140}" type="doc">
      <dgm:prSet loTypeId="urn:microsoft.com/office/officeart/2005/8/layout/funnel1" loCatId="relationship" qsTypeId="urn:microsoft.com/office/officeart/2005/8/quickstyle/simple5" qsCatId="simple" csTypeId="urn:microsoft.com/office/officeart/2005/8/colors/accent1_2" csCatId="accent1" phldr="1"/>
      <dgm:spPr/>
      <dgm:t>
        <a:bodyPr/>
        <a:lstStyle/>
        <a:p>
          <a:endParaRPr kumimoji="1" lang="ja-JP" altLang="en-US"/>
        </a:p>
      </dgm:t>
    </dgm:pt>
    <dgm:pt modelId="{A8E58D7B-C84B-4C90-9C35-C3EA1AB64734}">
      <dgm:prSet phldrT="[テキスト]" custT="1"/>
      <dgm:spPr/>
      <dgm:t>
        <a:bodyPr/>
        <a:lstStyle/>
        <a:p>
          <a:r>
            <a:rPr kumimoji="1" lang="ja-JP" altLang="en-US" sz="2400" dirty="0" smtClean="0">
              <a:solidFill>
                <a:srgbClr val="FFFF00"/>
              </a:solidFill>
            </a:rPr>
            <a:t>老老介護</a:t>
          </a:r>
          <a:endParaRPr kumimoji="1" lang="ja-JP" altLang="en-US" sz="2400" dirty="0">
            <a:solidFill>
              <a:srgbClr val="FFFF00"/>
            </a:solidFill>
          </a:endParaRPr>
        </a:p>
      </dgm:t>
    </dgm:pt>
    <dgm:pt modelId="{6B5DDEA8-A98C-4916-91C8-062AA9A4445A}" type="parTrans" cxnId="{94615868-1E15-486F-AE41-5B64722C5CB2}">
      <dgm:prSet/>
      <dgm:spPr/>
      <dgm:t>
        <a:bodyPr/>
        <a:lstStyle/>
        <a:p>
          <a:endParaRPr kumimoji="1" lang="ja-JP" altLang="en-US"/>
        </a:p>
      </dgm:t>
    </dgm:pt>
    <dgm:pt modelId="{568F4145-4815-4C70-8376-3F806BF81D48}" type="sibTrans" cxnId="{94615868-1E15-486F-AE41-5B64722C5CB2}">
      <dgm:prSet/>
      <dgm:spPr/>
      <dgm:t>
        <a:bodyPr/>
        <a:lstStyle/>
        <a:p>
          <a:endParaRPr kumimoji="1" lang="ja-JP" altLang="en-US"/>
        </a:p>
      </dgm:t>
    </dgm:pt>
    <dgm:pt modelId="{1FFB4811-93FA-48A5-B20C-2127FDA0A905}">
      <dgm:prSet phldrT="[テキスト]" custT="1"/>
      <dgm:spPr/>
      <dgm:t>
        <a:bodyPr/>
        <a:lstStyle/>
        <a:p>
          <a:r>
            <a:rPr kumimoji="1" lang="ja-JP" altLang="en-US" sz="2400" dirty="0" smtClean="0">
              <a:solidFill>
                <a:srgbClr val="FFFF00"/>
              </a:solidFill>
            </a:rPr>
            <a:t>孤独死</a:t>
          </a:r>
          <a:endParaRPr kumimoji="1" lang="ja-JP" altLang="en-US" sz="2400" dirty="0">
            <a:solidFill>
              <a:srgbClr val="FFFF00"/>
            </a:solidFill>
          </a:endParaRPr>
        </a:p>
      </dgm:t>
    </dgm:pt>
    <dgm:pt modelId="{57C0995C-DDAF-4D2A-932A-26E4FE715238}" type="parTrans" cxnId="{F534BF3A-EC32-49F6-ABBC-3CA5A2601160}">
      <dgm:prSet/>
      <dgm:spPr/>
      <dgm:t>
        <a:bodyPr/>
        <a:lstStyle/>
        <a:p>
          <a:endParaRPr kumimoji="1" lang="ja-JP" altLang="en-US"/>
        </a:p>
      </dgm:t>
    </dgm:pt>
    <dgm:pt modelId="{EA43AC72-EFD0-41C6-8929-9D13EAAC1216}" type="sibTrans" cxnId="{F534BF3A-EC32-49F6-ABBC-3CA5A2601160}">
      <dgm:prSet/>
      <dgm:spPr/>
      <dgm:t>
        <a:bodyPr/>
        <a:lstStyle/>
        <a:p>
          <a:endParaRPr kumimoji="1" lang="ja-JP" altLang="en-US"/>
        </a:p>
      </dgm:t>
    </dgm:pt>
    <dgm:pt modelId="{E17CB357-C5D4-46C0-AC89-D5CD5E2E0A35}">
      <dgm:prSet phldrT="[テキスト]" custT="1"/>
      <dgm:spPr/>
      <dgm:t>
        <a:bodyPr/>
        <a:lstStyle/>
        <a:p>
          <a:r>
            <a:rPr kumimoji="1" lang="ja-JP" altLang="en-US" sz="2400" dirty="0" smtClean="0">
              <a:solidFill>
                <a:srgbClr val="FFFF00"/>
              </a:solidFill>
            </a:rPr>
            <a:t>医療問題</a:t>
          </a:r>
          <a:endParaRPr kumimoji="1" lang="ja-JP" altLang="en-US" sz="2400" dirty="0">
            <a:solidFill>
              <a:srgbClr val="FFFF00"/>
            </a:solidFill>
          </a:endParaRPr>
        </a:p>
      </dgm:t>
    </dgm:pt>
    <dgm:pt modelId="{CAF1BC47-E29E-48F7-B9B1-54C100C36788}" type="parTrans" cxnId="{49AAE6B2-DDE1-41A3-A961-E297A25B87AF}">
      <dgm:prSet/>
      <dgm:spPr/>
      <dgm:t>
        <a:bodyPr/>
        <a:lstStyle/>
        <a:p>
          <a:endParaRPr kumimoji="1" lang="ja-JP" altLang="en-US"/>
        </a:p>
      </dgm:t>
    </dgm:pt>
    <dgm:pt modelId="{38C35499-5818-4983-9E2D-CEFB453C8C67}" type="sibTrans" cxnId="{49AAE6B2-DDE1-41A3-A961-E297A25B87AF}">
      <dgm:prSet/>
      <dgm:spPr/>
      <dgm:t>
        <a:bodyPr/>
        <a:lstStyle/>
        <a:p>
          <a:endParaRPr kumimoji="1" lang="ja-JP" altLang="en-US"/>
        </a:p>
      </dgm:t>
    </dgm:pt>
    <dgm:pt modelId="{444423A6-EDCC-4A6F-B366-43825044F8C0}">
      <dgm:prSet phldrT="[テキスト]" custT="1"/>
      <dgm:spPr/>
      <dgm:t>
        <a:bodyPr/>
        <a:lstStyle/>
        <a:p>
          <a:r>
            <a:rPr kumimoji="1" lang="ja-JP" altLang="en-US" sz="4000" dirty="0" smtClean="0">
              <a:solidFill>
                <a:schemeClr val="tx1"/>
              </a:solidFill>
            </a:rPr>
            <a:t>様々な社会問題</a:t>
          </a:r>
          <a:endParaRPr kumimoji="1" lang="ja-JP" altLang="en-US" sz="4000" dirty="0">
            <a:solidFill>
              <a:schemeClr val="tx1"/>
            </a:solidFill>
          </a:endParaRPr>
        </a:p>
      </dgm:t>
    </dgm:pt>
    <dgm:pt modelId="{97D21FBF-2D50-45D0-B164-3CC4F572AB00}" type="parTrans" cxnId="{36F56B2C-1F99-4534-94CB-F7404C8AF71D}">
      <dgm:prSet/>
      <dgm:spPr/>
      <dgm:t>
        <a:bodyPr/>
        <a:lstStyle/>
        <a:p>
          <a:endParaRPr kumimoji="1" lang="ja-JP" altLang="en-US"/>
        </a:p>
      </dgm:t>
    </dgm:pt>
    <dgm:pt modelId="{0CFDF218-BC5C-4AA3-8601-D1801AEEB583}" type="sibTrans" cxnId="{36F56B2C-1F99-4534-94CB-F7404C8AF71D}">
      <dgm:prSet/>
      <dgm:spPr/>
      <dgm:t>
        <a:bodyPr/>
        <a:lstStyle/>
        <a:p>
          <a:endParaRPr kumimoji="1" lang="ja-JP" altLang="en-US"/>
        </a:p>
      </dgm:t>
    </dgm:pt>
    <dgm:pt modelId="{FF12DF03-6BEE-46FB-BBA8-53646411FD60}">
      <dgm:prSet phldrT="[テキスト]" custScaleX="168244" custScaleY="118425" custLinFactNeighborX="43011" custLinFactNeighborY="-21972"/>
      <dgm:spPr/>
      <dgm:t>
        <a:bodyPr/>
        <a:lstStyle/>
        <a:p>
          <a:endParaRPr kumimoji="1" lang="ja-JP" altLang="en-US"/>
        </a:p>
      </dgm:t>
    </dgm:pt>
    <dgm:pt modelId="{39938642-559A-4832-8EB3-E5DB6B22ED5D}" type="sibTrans" cxnId="{E256B82D-D08B-4125-8785-74EE8F642FD2}">
      <dgm:prSet/>
      <dgm:spPr/>
      <dgm:t>
        <a:bodyPr/>
        <a:lstStyle/>
        <a:p>
          <a:endParaRPr kumimoji="1" lang="ja-JP" altLang="en-US"/>
        </a:p>
      </dgm:t>
    </dgm:pt>
    <dgm:pt modelId="{2924FB60-4C10-45B4-803E-6832E0AB53D5}" type="parTrans" cxnId="{E256B82D-D08B-4125-8785-74EE8F642FD2}">
      <dgm:prSet/>
      <dgm:spPr/>
      <dgm:t>
        <a:bodyPr/>
        <a:lstStyle/>
        <a:p>
          <a:endParaRPr kumimoji="1" lang="ja-JP" altLang="en-US"/>
        </a:p>
      </dgm:t>
    </dgm:pt>
    <dgm:pt modelId="{E4E3D901-3711-49DC-A999-174B3B763812}" type="pres">
      <dgm:prSet presAssocID="{67C48DBC-5886-4498-818E-4BC5917AB140}" presName="Name0" presStyleCnt="0">
        <dgm:presLayoutVars>
          <dgm:chMax val="4"/>
          <dgm:resizeHandles val="exact"/>
        </dgm:presLayoutVars>
      </dgm:prSet>
      <dgm:spPr/>
      <dgm:t>
        <a:bodyPr/>
        <a:lstStyle/>
        <a:p>
          <a:endParaRPr kumimoji="1" lang="ja-JP" altLang="en-US"/>
        </a:p>
      </dgm:t>
    </dgm:pt>
    <dgm:pt modelId="{395708F0-56C2-4434-B755-339F42561689}" type="pres">
      <dgm:prSet presAssocID="{67C48DBC-5886-4498-818E-4BC5917AB140}" presName="ellipse" presStyleLbl="trBgShp" presStyleIdx="0" presStyleCnt="1" custScaleX="111747" custScaleY="132958"/>
      <dgm:spPr/>
    </dgm:pt>
    <dgm:pt modelId="{53513BC9-02EE-4376-B9E0-F0F1E8D81AE1}" type="pres">
      <dgm:prSet presAssocID="{67C48DBC-5886-4498-818E-4BC5917AB140}" presName="arrow1" presStyleLbl="fgShp" presStyleIdx="0" presStyleCnt="1"/>
      <dgm:spPr/>
    </dgm:pt>
    <dgm:pt modelId="{5C6EDFA0-E3F4-44D6-9812-B2E8207C40F3}" type="pres">
      <dgm:prSet presAssocID="{67C48DBC-5886-4498-818E-4BC5917AB140}" presName="rectangle" presStyleLbl="revTx" presStyleIdx="0" presStyleCnt="1" custScaleX="153732" custScaleY="65786" custLinFactNeighborX="1597" custLinFactNeighborY="17736">
        <dgm:presLayoutVars>
          <dgm:bulletEnabled val="1"/>
        </dgm:presLayoutVars>
      </dgm:prSet>
      <dgm:spPr/>
      <dgm:t>
        <a:bodyPr/>
        <a:lstStyle/>
        <a:p>
          <a:endParaRPr kumimoji="1" lang="ja-JP" altLang="en-US"/>
        </a:p>
      </dgm:t>
    </dgm:pt>
    <dgm:pt modelId="{96492A04-E716-4FF3-A72A-61149BB5B556}" type="pres">
      <dgm:prSet presAssocID="{1FFB4811-93FA-48A5-B20C-2127FDA0A905}" presName="item1" presStyleLbl="node1" presStyleIdx="0" presStyleCnt="3" custScaleX="194165" custScaleY="81174">
        <dgm:presLayoutVars>
          <dgm:bulletEnabled val="1"/>
        </dgm:presLayoutVars>
      </dgm:prSet>
      <dgm:spPr/>
      <dgm:t>
        <a:bodyPr/>
        <a:lstStyle/>
        <a:p>
          <a:endParaRPr kumimoji="1" lang="ja-JP" altLang="en-US"/>
        </a:p>
      </dgm:t>
    </dgm:pt>
    <dgm:pt modelId="{CA0F7823-2B6D-4413-82DE-60DF6DFEA4BF}" type="pres">
      <dgm:prSet presAssocID="{E17CB357-C5D4-46C0-AC89-D5CD5E2E0A35}" presName="item2" presStyleLbl="node1" presStyleIdx="1" presStyleCnt="3" custScaleX="157348" custScaleY="125694" custLinFactNeighborX="3584" custLinFactNeighborY="-13829">
        <dgm:presLayoutVars>
          <dgm:bulletEnabled val="1"/>
        </dgm:presLayoutVars>
      </dgm:prSet>
      <dgm:spPr/>
      <dgm:t>
        <a:bodyPr/>
        <a:lstStyle/>
        <a:p>
          <a:endParaRPr kumimoji="1" lang="ja-JP" altLang="en-US"/>
        </a:p>
      </dgm:t>
    </dgm:pt>
    <dgm:pt modelId="{81C3F7A1-009A-4B15-9618-E5428F8EA946}" type="pres">
      <dgm:prSet presAssocID="{444423A6-EDCC-4A6F-B366-43825044F8C0}" presName="item3" presStyleLbl="node1" presStyleIdx="2" presStyleCnt="3" custScaleX="190179" custScaleY="118425" custLinFactNeighborX="39642" custLinFactNeighborY="-57802">
        <dgm:presLayoutVars>
          <dgm:bulletEnabled val="1"/>
        </dgm:presLayoutVars>
      </dgm:prSet>
      <dgm:spPr/>
      <dgm:t>
        <a:bodyPr/>
        <a:lstStyle/>
        <a:p>
          <a:endParaRPr kumimoji="1" lang="ja-JP" altLang="en-US"/>
        </a:p>
      </dgm:t>
    </dgm:pt>
    <dgm:pt modelId="{761FD90C-D8C4-4964-A069-413AD6E7C069}" type="pres">
      <dgm:prSet presAssocID="{67C48DBC-5886-4498-818E-4BC5917AB140}" presName="funnel" presStyleLbl="trAlignAcc1" presStyleIdx="0" presStyleCnt="1" custScaleX="124424" custScaleY="145365" custLinFactNeighborX="6912" custLinFactNeighborY="1192"/>
      <dgm:spPr/>
      <dgm:t>
        <a:bodyPr/>
        <a:lstStyle/>
        <a:p>
          <a:endParaRPr kumimoji="1" lang="ja-JP" altLang="en-US"/>
        </a:p>
      </dgm:t>
    </dgm:pt>
  </dgm:ptLst>
  <dgm:cxnLst>
    <dgm:cxn modelId="{94615868-1E15-486F-AE41-5B64722C5CB2}" srcId="{67C48DBC-5886-4498-818E-4BC5917AB140}" destId="{A8E58D7B-C84B-4C90-9C35-C3EA1AB64734}" srcOrd="0" destOrd="0" parTransId="{6B5DDEA8-A98C-4916-91C8-062AA9A4445A}" sibTransId="{568F4145-4815-4C70-8376-3F806BF81D48}"/>
    <dgm:cxn modelId="{685D2FA0-2946-4CA1-9BA7-C76ED008FFFC}" type="presOf" srcId="{1FFB4811-93FA-48A5-B20C-2127FDA0A905}" destId="{CA0F7823-2B6D-4413-82DE-60DF6DFEA4BF}" srcOrd="0" destOrd="0" presId="urn:microsoft.com/office/officeart/2005/8/layout/funnel1"/>
    <dgm:cxn modelId="{D402EB1B-E029-4D9D-A864-301CDAD06340}" type="presOf" srcId="{E17CB357-C5D4-46C0-AC89-D5CD5E2E0A35}" destId="{96492A04-E716-4FF3-A72A-61149BB5B556}" srcOrd="0" destOrd="0" presId="urn:microsoft.com/office/officeart/2005/8/layout/funnel1"/>
    <dgm:cxn modelId="{49AAE6B2-DDE1-41A3-A961-E297A25B87AF}" srcId="{67C48DBC-5886-4498-818E-4BC5917AB140}" destId="{E17CB357-C5D4-46C0-AC89-D5CD5E2E0A35}" srcOrd="2" destOrd="0" parTransId="{CAF1BC47-E29E-48F7-B9B1-54C100C36788}" sibTransId="{38C35499-5818-4983-9E2D-CEFB453C8C67}"/>
    <dgm:cxn modelId="{D2990DAD-6492-4DEB-9EB1-21047319ECB1}" type="presOf" srcId="{A8E58D7B-C84B-4C90-9C35-C3EA1AB64734}" destId="{81C3F7A1-009A-4B15-9618-E5428F8EA946}" srcOrd="0" destOrd="0" presId="urn:microsoft.com/office/officeart/2005/8/layout/funnel1"/>
    <dgm:cxn modelId="{36F56B2C-1F99-4534-94CB-F7404C8AF71D}" srcId="{67C48DBC-5886-4498-818E-4BC5917AB140}" destId="{444423A6-EDCC-4A6F-B366-43825044F8C0}" srcOrd="3" destOrd="0" parTransId="{97D21FBF-2D50-45D0-B164-3CC4F572AB00}" sibTransId="{0CFDF218-BC5C-4AA3-8601-D1801AEEB583}"/>
    <dgm:cxn modelId="{B0AFA948-777B-4E33-8C65-8FE65992D440}" type="presOf" srcId="{67C48DBC-5886-4498-818E-4BC5917AB140}" destId="{E4E3D901-3711-49DC-A999-174B3B763812}" srcOrd="0" destOrd="0" presId="urn:microsoft.com/office/officeart/2005/8/layout/funnel1"/>
    <dgm:cxn modelId="{E256B82D-D08B-4125-8785-74EE8F642FD2}" srcId="{67C48DBC-5886-4498-818E-4BC5917AB140}" destId="{FF12DF03-6BEE-46FB-BBA8-53646411FD60}" srcOrd="4" destOrd="0" parTransId="{2924FB60-4C10-45B4-803E-6832E0AB53D5}" sibTransId="{39938642-559A-4832-8EB3-E5DB6B22ED5D}"/>
    <dgm:cxn modelId="{F534BF3A-EC32-49F6-ABBC-3CA5A2601160}" srcId="{67C48DBC-5886-4498-818E-4BC5917AB140}" destId="{1FFB4811-93FA-48A5-B20C-2127FDA0A905}" srcOrd="1" destOrd="0" parTransId="{57C0995C-DDAF-4D2A-932A-26E4FE715238}" sibTransId="{EA43AC72-EFD0-41C6-8929-9D13EAAC1216}"/>
    <dgm:cxn modelId="{6B8994F7-44D1-453C-AAC8-C1C421F54BDA}" type="presOf" srcId="{444423A6-EDCC-4A6F-B366-43825044F8C0}" destId="{5C6EDFA0-E3F4-44D6-9812-B2E8207C40F3}" srcOrd="0" destOrd="0" presId="urn:microsoft.com/office/officeart/2005/8/layout/funnel1"/>
    <dgm:cxn modelId="{DB772A52-915C-4E39-AAEF-BB9602AA31B9}" type="presParOf" srcId="{E4E3D901-3711-49DC-A999-174B3B763812}" destId="{395708F0-56C2-4434-B755-339F42561689}" srcOrd="0" destOrd="0" presId="urn:microsoft.com/office/officeart/2005/8/layout/funnel1"/>
    <dgm:cxn modelId="{584D13C7-21B4-4A2D-9AAC-096FB6FF334A}" type="presParOf" srcId="{E4E3D901-3711-49DC-A999-174B3B763812}" destId="{53513BC9-02EE-4376-B9E0-F0F1E8D81AE1}" srcOrd="1" destOrd="0" presId="urn:microsoft.com/office/officeart/2005/8/layout/funnel1"/>
    <dgm:cxn modelId="{484B2630-BCD3-49FB-AE65-78E6A1A8885C}" type="presParOf" srcId="{E4E3D901-3711-49DC-A999-174B3B763812}" destId="{5C6EDFA0-E3F4-44D6-9812-B2E8207C40F3}" srcOrd="2" destOrd="0" presId="urn:microsoft.com/office/officeart/2005/8/layout/funnel1"/>
    <dgm:cxn modelId="{26158968-022A-4D8F-988B-046B64FC16BD}" type="presParOf" srcId="{E4E3D901-3711-49DC-A999-174B3B763812}" destId="{96492A04-E716-4FF3-A72A-61149BB5B556}" srcOrd="3" destOrd="0" presId="urn:microsoft.com/office/officeart/2005/8/layout/funnel1"/>
    <dgm:cxn modelId="{0C79A19B-BDA3-435A-90F3-9795B7DFA361}" type="presParOf" srcId="{E4E3D901-3711-49DC-A999-174B3B763812}" destId="{CA0F7823-2B6D-4413-82DE-60DF6DFEA4BF}" srcOrd="4" destOrd="0" presId="urn:microsoft.com/office/officeart/2005/8/layout/funnel1"/>
    <dgm:cxn modelId="{3BD126F1-9BE1-4F1C-9229-6D4D38C693F4}" type="presParOf" srcId="{E4E3D901-3711-49DC-A999-174B3B763812}" destId="{81C3F7A1-009A-4B15-9618-E5428F8EA946}" srcOrd="5" destOrd="0" presId="urn:microsoft.com/office/officeart/2005/8/layout/funnel1"/>
    <dgm:cxn modelId="{8AC2817A-82BA-48B4-BDD4-6D59A0258FC3}" type="presParOf" srcId="{E4E3D901-3711-49DC-A999-174B3B763812}" destId="{761FD90C-D8C4-4964-A069-413AD6E7C06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08F0-56C2-4434-B755-339F42561689}">
      <dsp:nvSpPr>
        <dsp:cNvPr id="0" name=""/>
        <dsp:cNvSpPr/>
      </dsp:nvSpPr>
      <dsp:spPr>
        <a:xfrm>
          <a:off x="618850" y="794145"/>
          <a:ext cx="3217866" cy="13296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13BC9-02EE-4376-B9E0-F0F1E8D81AE1}">
      <dsp:nvSpPr>
        <dsp:cNvPr id="0" name=""/>
        <dsp:cNvSpPr/>
      </dsp:nvSpPr>
      <dsp:spPr>
        <a:xfrm>
          <a:off x="1953216" y="3407718"/>
          <a:ext cx="558061" cy="357159"/>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5C6EDFA0-E3F4-44D6-9812-B2E8207C40F3}">
      <dsp:nvSpPr>
        <dsp:cNvPr id="0" name=""/>
        <dsp:cNvSpPr/>
      </dsp:nvSpPr>
      <dsp:spPr>
        <a:xfrm>
          <a:off x="216019" y="3926781"/>
          <a:ext cx="4118015" cy="440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kumimoji="1" lang="ja-JP" altLang="en-US" sz="4000" kern="1200" dirty="0" smtClean="0">
              <a:solidFill>
                <a:schemeClr val="tx1"/>
              </a:solidFill>
            </a:rPr>
            <a:t>様々な社会問題</a:t>
          </a:r>
          <a:endParaRPr kumimoji="1" lang="ja-JP" altLang="en-US" sz="4000" kern="1200" dirty="0">
            <a:solidFill>
              <a:schemeClr val="tx1"/>
            </a:solidFill>
          </a:endParaRPr>
        </a:p>
      </dsp:txBody>
      <dsp:txXfrm>
        <a:off x="216019" y="3926781"/>
        <a:ext cx="4118015" cy="440552"/>
      </dsp:txXfrm>
    </dsp:sp>
    <dsp:sp modelId="{96492A04-E716-4FF3-A72A-61149BB5B556}">
      <dsp:nvSpPr>
        <dsp:cNvPr id="0" name=""/>
        <dsp:cNvSpPr/>
      </dsp:nvSpPr>
      <dsp:spPr>
        <a:xfrm>
          <a:off x="1361958" y="2130780"/>
          <a:ext cx="1950409" cy="8154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rgbClr val="FFFF00"/>
              </a:solidFill>
            </a:rPr>
            <a:t>医療問題</a:t>
          </a:r>
          <a:endParaRPr kumimoji="1" lang="ja-JP" altLang="en-US" sz="2400" kern="1200" dirty="0">
            <a:solidFill>
              <a:srgbClr val="FFFF00"/>
            </a:solidFill>
          </a:endParaRPr>
        </a:p>
      </dsp:txBody>
      <dsp:txXfrm>
        <a:off x="1647589" y="2250193"/>
        <a:ext cx="1379147" cy="576576"/>
      </dsp:txXfrm>
    </dsp:sp>
    <dsp:sp modelId="{CA0F7823-2B6D-4413-82DE-60DF6DFEA4BF}">
      <dsp:nvSpPr>
        <dsp:cNvPr id="0" name=""/>
        <dsp:cNvSpPr/>
      </dsp:nvSpPr>
      <dsp:spPr>
        <a:xfrm>
          <a:off x="864092" y="1014655"/>
          <a:ext cx="1580578" cy="126261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rgbClr val="FFFF00"/>
              </a:solidFill>
            </a:rPr>
            <a:t>孤独死</a:t>
          </a:r>
          <a:endParaRPr kumimoji="1" lang="ja-JP" altLang="en-US" sz="2400" kern="1200" dirty="0">
            <a:solidFill>
              <a:srgbClr val="FFFF00"/>
            </a:solidFill>
          </a:endParaRPr>
        </a:p>
      </dsp:txBody>
      <dsp:txXfrm>
        <a:off x="1095562" y="1199560"/>
        <a:ext cx="1117638" cy="892800"/>
      </dsp:txXfrm>
    </dsp:sp>
    <dsp:sp modelId="{81C3F7A1-009A-4B15-9618-E5428F8EA946}">
      <dsp:nvSpPr>
        <dsp:cNvPr id="0" name=""/>
        <dsp:cNvSpPr/>
      </dsp:nvSpPr>
      <dsp:spPr>
        <a:xfrm>
          <a:off x="2088237" y="366581"/>
          <a:ext cx="1910370" cy="11895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solidFill>
                <a:srgbClr val="FFFF00"/>
              </a:solidFill>
            </a:rPr>
            <a:t>老老介護</a:t>
          </a:r>
          <a:endParaRPr kumimoji="1" lang="ja-JP" altLang="en-US" sz="2400" kern="1200" dirty="0">
            <a:solidFill>
              <a:srgbClr val="FFFF00"/>
            </a:solidFill>
          </a:endParaRPr>
        </a:p>
      </dsp:txBody>
      <dsp:txXfrm>
        <a:off x="2368004" y="540793"/>
        <a:ext cx="1350836" cy="841168"/>
      </dsp:txXfrm>
    </dsp:sp>
    <dsp:sp modelId="{761FD90C-D8C4-4964-A069-413AD6E7C069}">
      <dsp:nvSpPr>
        <dsp:cNvPr id="0" name=""/>
        <dsp:cNvSpPr/>
      </dsp:nvSpPr>
      <dsp:spPr>
        <a:xfrm>
          <a:off x="504041" y="298881"/>
          <a:ext cx="3888433" cy="363429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0.79661</cdr:x>
      <cdr:y>0.47453</cdr:y>
    </cdr:from>
    <cdr:to>
      <cdr:x>0.96611</cdr:x>
      <cdr:y>0.56944</cdr:y>
    </cdr:to>
    <cdr:sp macro="" textlink="">
      <cdr:nvSpPr>
        <cdr:cNvPr id="2" name="角丸四角形吹き出し 1"/>
        <cdr:cNvSpPr/>
      </cdr:nvSpPr>
      <cdr:spPr>
        <a:xfrm xmlns:a="http://schemas.openxmlformats.org/drawingml/2006/main">
          <a:off x="6768752" y="2520280"/>
          <a:ext cx="1440232" cy="504079"/>
        </a:xfrm>
        <a:prstGeom xmlns:a="http://schemas.openxmlformats.org/drawingml/2006/main" prst="wedgeRoundRectCallout">
          <a:avLst>
            <a:gd name="adj1" fmla="val 39040"/>
            <a:gd name="adj2" fmla="val -135521"/>
            <a:gd name="adj3" fmla="val 16667"/>
          </a:avLst>
        </a:prstGeom>
        <a:ln xmlns:a="http://schemas.openxmlformats.org/drawingml/2006/main" w="38100">
          <a:solidFill>
            <a:srgbClr val="0070C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2800" dirty="0" smtClean="0"/>
            <a:t>79.19</a:t>
          </a:r>
          <a:r>
            <a:rPr lang="ja-JP" altLang="en-US" sz="2800" dirty="0" smtClean="0"/>
            <a:t>歳</a:t>
          </a:r>
          <a:endParaRPr lang="ja-JP" sz="2800" dirty="0"/>
        </a:p>
      </cdr:txBody>
    </cdr:sp>
  </cdr:relSizeAnchor>
  <cdr:relSizeAnchor xmlns:cdr="http://schemas.openxmlformats.org/drawingml/2006/chartDrawing">
    <cdr:from>
      <cdr:x>0.78814</cdr:x>
      <cdr:y>0.05423</cdr:y>
    </cdr:from>
    <cdr:to>
      <cdr:x>0.98306</cdr:x>
      <cdr:y>0.16269</cdr:y>
    </cdr:to>
    <cdr:sp macro="" textlink="">
      <cdr:nvSpPr>
        <cdr:cNvPr id="3" name="角丸四角形吹き出し 2"/>
        <cdr:cNvSpPr/>
      </cdr:nvSpPr>
      <cdr:spPr>
        <a:xfrm xmlns:a="http://schemas.openxmlformats.org/drawingml/2006/main">
          <a:off x="6696744" y="288032"/>
          <a:ext cx="1656224" cy="576046"/>
        </a:xfrm>
        <a:prstGeom xmlns:a="http://schemas.openxmlformats.org/drawingml/2006/main" prst="wedgeRoundRectCallout">
          <a:avLst>
            <a:gd name="adj1" fmla="val 32047"/>
            <a:gd name="adj2" fmla="val 110662"/>
            <a:gd name="adj3" fmla="val 16667"/>
          </a:avLst>
        </a:prstGeom>
        <a:ln xmlns:a="http://schemas.openxmlformats.org/drawingml/2006/main" w="38100"/>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2800" dirty="0" smtClean="0"/>
            <a:t>85</a:t>
          </a:r>
          <a:r>
            <a:rPr lang="en-US" altLang="ja-JP" sz="2800" dirty="0"/>
            <a:t>.</a:t>
          </a:r>
          <a:r>
            <a:rPr lang="en-US" altLang="ja-JP" sz="2800" dirty="0" smtClean="0"/>
            <a:t>99</a:t>
          </a:r>
          <a:r>
            <a:rPr lang="ja-JP" altLang="en-US" sz="2800" dirty="0" smtClean="0"/>
            <a:t>歳</a:t>
          </a:r>
          <a:endParaRPr lang="ja-JP" sz="2800" dirty="0"/>
        </a:p>
      </cdr:txBody>
    </cdr:sp>
  </cdr:relSizeAnchor>
</c:userShapes>
</file>

<file path=ppt/drawings/drawing2.xml><?xml version="1.0" encoding="utf-8"?>
<c:userShapes xmlns:c="http://schemas.openxmlformats.org/drawingml/2006/chart">
  <cdr:relSizeAnchor xmlns:cdr="http://schemas.openxmlformats.org/drawingml/2006/chartDrawing">
    <cdr:from>
      <cdr:x>0.5</cdr:x>
      <cdr:y>0.10256</cdr:y>
    </cdr:from>
    <cdr:to>
      <cdr:x>0.5</cdr:x>
      <cdr:y>0.91078</cdr:y>
    </cdr:to>
    <cdr:cxnSp macro="">
      <cdr:nvCxnSpPr>
        <cdr:cNvPr id="3" name="直線コネクタ 2"/>
        <cdr:cNvCxnSpPr/>
      </cdr:nvCxnSpPr>
      <cdr:spPr>
        <a:xfrm xmlns:a="http://schemas.openxmlformats.org/drawingml/2006/main" flipV="1">
          <a:off x="4392488" y="576064"/>
          <a:ext cx="0" cy="4539463"/>
        </a:xfrm>
        <a:prstGeom xmlns:a="http://schemas.openxmlformats.org/drawingml/2006/main" prst="line">
          <a:avLst/>
        </a:prstGeom>
        <a:ln xmlns:a="http://schemas.openxmlformats.org/drawingml/2006/main" w="127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cdr:x>
      <cdr:y>0.19231</cdr:y>
    </cdr:from>
    <cdr:to>
      <cdr:x>0.59016</cdr:x>
      <cdr:y>0.30128</cdr:y>
    </cdr:to>
    <cdr:sp macro="" textlink="">
      <cdr:nvSpPr>
        <cdr:cNvPr id="4" name="右矢印 3"/>
        <cdr:cNvSpPr/>
      </cdr:nvSpPr>
      <cdr:spPr>
        <a:xfrm xmlns:a="http://schemas.openxmlformats.org/drawingml/2006/main">
          <a:off x="4392488" y="1080120"/>
          <a:ext cx="792088" cy="612068"/>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b="1" i="0" dirty="0" smtClean="0"/>
            <a:t>推計</a:t>
          </a:r>
          <a:endParaRPr lang="ja-JP" sz="1600" b="1" i="0" dirty="0"/>
        </a:p>
      </cdr:txBody>
    </cdr:sp>
  </cdr:relSizeAnchor>
  <cdr:relSizeAnchor xmlns:cdr="http://schemas.openxmlformats.org/drawingml/2006/chartDrawing">
    <cdr:from>
      <cdr:x>0.82422</cdr:x>
      <cdr:y>0.75581</cdr:y>
    </cdr:from>
    <cdr:to>
      <cdr:x>1</cdr:x>
      <cdr:y>0.83721</cdr:y>
    </cdr:to>
    <cdr:sp macro="" textlink="">
      <cdr:nvSpPr>
        <cdr:cNvPr id="2" name="角丸四角形吹き出し 1"/>
        <cdr:cNvSpPr/>
      </cdr:nvSpPr>
      <cdr:spPr>
        <a:xfrm xmlns:a="http://schemas.openxmlformats.org/drawingml/2006/main">
          <a:off x="7427871" y="4680520"/>
          <a:ext cx="1584176" cy="504056"/>
        </a:xfrm>
        <a:prstGeom xmlns:a="http://schemas.openxmlformats.org/drawingml/2006/main" prst="wedgeRoundRectCallout">
          <a:avLst>
            <a:gd name="adj1" fmla="val -61676"/>
            <a:gd name="adj2" fmla="val -15606"/>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2000" b="1" dirty="0"/>
            <a:t>高齢化社会</a:t>
          </a:r>
          <a:endParaRPr lang="ja-JP" sz="2000" b="1" dirty="0"/>
        </a:p>
      </cdr:txBody>
    </cdr:sp>
  </cdr:relSizeAnchor>
  <cdr:relSizeAnchor xmlns:cdr="http://schemas.openxmlformats.org/drawingml/2006/chartDrawing">
    <cdr:from>
      <cdr:x>0.05875</cdr:x>
      <cdr:y>0.65787</cdr:y>
    </cdr:from>
    <cdr:to>
      <cdr:x>0.80184</cdr:x>
      <cdr:y>0.65787</cdr:y>
    </cdr:to>
    <cdr:cxnSp macro="">
      <cdr:nvCxnSpPr>
        <cdr:cNvPr id="5" name="直線コネクタ 4"/>
        <cdr:cNvCxnSpPr/>
      </cdr:nvCxnSpPr>
      <cdr:spPr>
        <a:xfrm xmlns:a="http://schemas.openxmlformats.org/drawingml/2006/main">
          <a:off x="529457" y="4073976"/>
          <a:ext cx="6696744" cy="0"/>
        </a:xfrm>
        <a:prstGeom xmlns:a="http://schemas.openxmlformats.org/drawingml/2006/main" prst="line">
          <a:avLst/>
        </a:prstGeom>
        <a:ln xmlns:a="http://schemas.openxmlformats.org/drawingml/2006/main" w="57150">
          <a:solidFill>
            <a:srgbClr val="9751CB"/>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cdr:x>
      <cdr:y>0.10256</cdr:y>
    </cdr:from>
    <cdr:to>
      <cdr:x>0.5</cdr:x>
      <cdr:y>0.91078</cdr:y>
    </cdr:to>
    <cdr:cxnSp macro="">
      <cdr:nvCxnSpPr>
        <cdr:cNvPr id="3" name="直線コネクタ 2"/>
        <cdr:cNvCxnSpPr/>
      </cdr:nvCxnSpPr>
      <cdr:spPr>
        <a:xfrm xmlns:a="http://schemas.openxmlformats.org/drawingml/2006/main" flipV="1">
          <a:off x="4392488" y="576064"/>
          <a:ext cx="0" cy="4539463"/>
        </a:xfrm>
        <a:prstGeom xmlns:a="http://schemas.openxmlformats.org/drawingml/2006/main" prst="line">
          <a:avLst/>
        </a:prstGeom>
        <a:ln xmlns:a="http://schemas.openxmlformats.org/drawingml/2006/main" w="127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cdr:x>
      <cdr:y>0.19231</cdr:y>
    </cdr:from>
    <cdr:to>
      <cdr:x>0.59016</cdr:x>
      <cdr:y>0.30128</cdr:y>
    </cdr:to>
    <cdr:sp macro="" textlink="">
      <cdr:nvSpPr>
        <cdr:cNvPr id="4" name="右矢印 3"/>
        <cdr:cNvSpPr/>
      </cdr:nvSpPr>
      <cdr:spPr>
        <a:xfrm xmlns:a="http://schemas.openxmlformats.org/drawingml/2006/main">
          <a:off x="4392488" y="1080120"/>
          <a:ext cx="792088" cy="612068"/>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b="1" i="0" dirty="0" smtClean="0"/>
            <a:t>推計</a:t>
          </a:r>
          <a:endParaRPr lang="ja-JP" sz="1600" b="1" i="0" dirty="0"/>
        </a:p>
      </cdr:txBody>
    </cdr:sp>
  </cdr:relSizeAnchor>
  <cdr:relSizeAnchor xmlns:cdr="http://schemas.openxmlformats.org/drawingml/2006/chartDrawing">
    <cdr:from>
      <cdr:x>0.06016</cdr:x>
      <cdr:y>0.78522</cdr:y>
    </cdr:from>
    <cdr:to>
      <cdr:x>0.80325</cdr:x>
      <cdr:y>0.78522</cdr:y>
    </cdr:to>
    <cdr:cxnSp macro="">
      <cdr:nvCxnSpPr>
        <cdr:cNvPr id="6" name="直線コネクタ 5"/>
        <cdr:cNvCxnSpPr/>
      </cdr:nvCxnSpPr>
      <cdr:spPr>
        <a:xfrm xmlns:a="http://schemas.openxmlformats.org/drawingml/2006/main">
          <a:off x="542157" y="4862636"/>
          <a:ext cx="6696744"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0.06016</cdr:x>
      <cdr:y>0.65746</cdr:y>
    </cdr:from>
    <cdr:to>
      <cdr:x>0.80325</cdr:x>
      <cdr:y>0.65746</cdr:y>
    </cdr:to>
    <cdr:cxnSp macro="">
      <cdr:nvCxnSpPr>
        <cdr:cNvPr id="8" name="直線コネクタ 7"/>
        <cdr:cNvCxnSpPr/>
      </cdr:nvCxnSpPr>
      <cdr:spPr>
        <a:xfrm xmlns:a="http://schemas.openxmlformats.org/drawingml/2006/main">
          <a:off x="542157" y="4071436"/>
          <a:ext cx="6696744" cy="0"/>
        </a:xfrm>
        <a:prstGeom xmlns:a="http://schemas.openxmlformats.org/drawingml/2006/main" prst="line">
          <a:avLst/>
        </a:prstGeom>
        <a:ln xmlns:a="http://schemas.openxmlformats.org/drawingml/2006/main" w="57150">
          <a:solidFill>
            <a:srgbClr val="9751CB"/>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0.82422</cdr:x>
      <cdr:y>0.75581</cdr:y>
    </cdr:from>
    <cdr:to>
      <cdr:x>1</cdr:x>
      <cdr:y>0.83721</cdr:y>
    </cdr:to>
    <cdr:sp macro="" textlink="">
      <cdr:nvSpPr>
        <cdr:cNvPr id="9" name="角丸四角形吹き出し 8"/>
        <cdr:cNvSpPr/>
      </cdr:nvSpPr>
      <cdr:spPr>
        <a:xfrm xmlns:a="http://schemas.openxmlformats.org/drawingml/2006/main">
          <a:off x="7427871" y="4680520"/>
          <a:ext cx="1584176" cy="504056"/>
        </a:xfrm>
        <a:prstGeom xmlns:a="http://schemas.openxmlformats.org/drawingml/2006/main" prst="wedgeRoundRectCallout">
          <a:avLst>
            <a:gd name="adj1" fmla="val -61676"/>
            <a:gd name="adj2" fmla="val -15606"/>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2000" b="1" dirty="0"/>
            <a:t>高齢化社会</a:t>
          </a:r>
          <a:endParaRPr lang="ja-JP" sz="2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0.5</cdr:x>
      <cdr:y>0.10256</cdr:y>
    </cdr:from>
    <cdr:to>
      <cdr:x>0.5</cdr:x>
      <cdr:y>0.91078</cdr:y>
    </cdr:to>
    <cdr:cxnSp macro="">
      <cdr:nvCxnSpPr>
        <cdr:cNvPr id="3" name="直線コネクタ 2"/>
        <cdr:cNvCxnSpPr/>
      </cdr:nvCxnSpPr>
      <cdr:spPr>
        <a:xfrm xmlns:a="http://schemas.openxmlformats.org/drawingml/2006/main" flipV="1">
          <a:off x="4392488" y="576064"/>
          <a:ext cx="0" cy="4539463"/>
        </a:xfrm>
        <a:prstGeom xmlns:a="http://schemas.openxmlformats.org/drawingml/2006/main" prst="line">
          <a:avLst/>
        </a:prstGeom>
        <a:ln xmlns:a="http://schemas.openxmlformats.org/drawingml/2006/main" w="127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cdr:x>
      <cdr:y>0.19231</cdr:y>
    </cdr:from>
    <cdr:to>
      <cdr:x>0.59016</cdr:x>
      <cdr:y>0.30128</cdr:y>
    </cdr:to>
    <cdr:sp macro="" textlink="">
      <cdr:nvSpPr>
        <cdr:cNvPr id="4" name="右矢印 3"/>
        <cdr:cNvSpPr/>
      </cdr:nvSpPr>
      <cdr:spPr>
        <a:xfrm xmlns:a="http://schemas.openxmlformats.org/drawingml/2006/main">
          <a:off x="4392488" y="1080120"/>
          <a:ext cx="792088" cy="612068"/>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b="1" i="0" dirty="0" smtClean="0"/>
            <a:t>推計</a:t>
          </a:r>
          <a:endParaRPr lang="ja-JP" sz="1600" b="1" i="0" dirty="0"/>
        </a:p>
      </cdr:txBody>
    </cdr:sp>
  </cdr:relSizeAnchor>
  <cdr:relSizeAnchor xmlns:cdr="http://schemas.openxmlformats.org/drawingml/2006/chartDrawing">
    <cdr:from>
      <cdr:x>0.05875</cdr:x>
      <cdr:y>0.65787</cdr:y>
    </cdr:from>
    <cdr:to>
      <cdr:x>0.80184</cdr:x>
      <cdr:y>0.65787</cdr:y>
    </cdr:to>
    <cdr:cxnSp macro="">
      <cdr:nvCxnSpPr>
        <cdr:cNvPr id="5" name="直線コネクタ 4"/>
        <cdr:cNvCxnSpPr/>
      </cdr:nvCxnSpPr>
      <cdr:spPr>
        <a:xfrm xmlns:a="http://schemas.openxmlformats.org/drawingml/2006/main">
          <a:off x="529457" y="4073976"/>
          <a:ext cx="6696744" cy="0"/>
        </a:xfrm>
        <a:prstGeom xmlns:a="http://schemas.openxmlformats.org/drawingml/2006/main" prst="line">
          <a:avLst/>
        </a:prstGeom>
        <a:ln xmlns:a="http://schemas.openxmlformats.org/drawingml/2006/main" w="57150">
          <a:solidFill>
            <a:srgbClr val="9751CB"/>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0.82422</cdr:x>
      <cdr:y>0.75581</cdr:y>
    </cdr:from>
    <cdr:to>
      <cdr:x>1</cdr:x>
      <cdr:y>0.83721</cdr:y>
    </cdr:to>
    <cdr:sp macro="" textlink="">
      <cdr:nvSpPr>
        <cdr:cNvPr id="6" name="角丸四角形吹き出し 5"/>
        <cdr:cNvSpPr/>
      </cdr:nvSpPr>
      <cdr:spPr>
        <a:xfrm xmlns:a="http://schemas.openxmlformats.org/drawingml/2006/main">
          <a:off x="7427871" y="4680520"/>
          <a:ext cx="1584176" cy="504056"/>
        </a:xfrm>
        <a:prstGeom xmlns:a="http://schemas.openxmlformats.org/drawingml/2006/main" prst="wedgeRoundRectCallout">
          <a:avLst>
            <a:gd name="adj1" fmla="val -61676"/>
            <a:gd name="adj2" fmla="val -15606"/>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2000" b="1" dirty="0"/>
            <a:t>高齢化社会</a:t>
          </a:r>
          <a:endParaRPr lang="ja-JP" sz="20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0.5</cdr:x>
      <cdr:y>0.10256</cdr:y>
    </cdr:from>
    <cdr:to>
      <cdr:x>0.5</cdr:x>
      <cdr:y>0.91078</cdr:y>
    </cdr:to>
    <cdr:cxnSp macro="">
      <cdr:nvCxnSpPr>
        <cdr:cNvPr id="3" name="直線コネクタ 2"/>
        <cdr:cNvCxnSpPr/>
      </cdr:nvCxnSpPr>
      <cdr:spPr>
        <a:xfrm xmlns:a="http://schemas.openxmlformats.org/drawingml/2006/main" flipV="1">
          <a:off x="4392488" y="576064"/>
          <a:ext cx="0" cy="4539463"/>
        </a:xfrm>
        <a:prstGeom xmlns:a="http://schemas.openxmlformats.org/drawingml/2006/main" prst="line">
          <a:avLst/>
        </a:prstGeom>
        <a:ln xmlns:a="http://schemas.openxmlformats.org/drawingml/2006/main" w="127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cdr:x>
      <cdr:y>0.19231</cdr:y>
    </cdr:from>
    <cdr:to>
      <cdr:x>0.59016</cdr:x>
      <cdr:y>0.30128</cdr:y>
    </cdr:to>
    <cdr:sp macro="" textlink="">
      <cdr:nvSpPr>
        <cdr:cNvPr id="4" name="右矢印 3"/>
        <cdr:cNvSpPr/>
      </cdr:nvSpPr>
      <cdr:spPr>
        <a:xfrm xmlns:a="http://schemas.openxmlformats.org/drawingml/2006/main">
          <a:off x="4392488" y="1080120"/>
          <a:ext cx="792088" cy="612068"/>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1600" b="1" i="0" dirty="0" smtClean="0"/>
            <a:t>推計</a:t>
          </a:r>
          <a:endParaRPr lang="ja-JP" sz="1600" b="1" i="0" dirty="0"/>
        </a:p>
      </cdr:txBody>
    </cdr:sp>
  </cdr:relSizeAnchor>
  <cdr:relSizeAnchor xmlns:cdr="http://schemas.openxmlformats.org/drawingml/2006/chartDrawing">
    <cdr:from>
      <cdr:x>0.0596</cdr:x>
      <cdr:y>0.65787</cdr:y>
    </cdr:from>
    <cdr:to>
      <cdr:x>0.80268</cdr:x>
      <cdr:y>0.65787</cdr:y>
    </cdr:to>
    <cdr:cxnSp macro="">
      <cdr:nvCxnSpPr>
        <cdr:cNvPr id="5" name="直線コネクタ 4"/>
        <cdr:cNvCxnSpPr/>
      </cdr:nvCxnSpPr>
      <cdr:spPr>
        <a:xfrm xmlns:a="http://schemas.openxmlformats.org/drawingml/2006/main">
          <a:off x="537077" y="4073976"/>
          <a:ext cx="6696744" cy="0"/>
        </a:xfrm>
        <a:prstGeom xmlns:a="http://schemas.openxmlformats.org/drawingml/2006/main" prst="line">
          <a:avLst/>
        </a:prstGeom>
        <a:ln xmlns:a="http://schemas.openxmlformats.org/drawingml/2006/main" w="57150">
          <a:solidFill>
            <a:srgbClr val="9751CB"/>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0.82422</cdr:x>
      <cdr:y>0.75581</cdr:y>
    </cdr:from>
    <cdr:to>
      <cdr:x>1</cdr:x>
      <cdr:y>0.83721</cdr:y>
    </cdr:to>
    <cdr:sp macro="" textlink="">
      <cdr:nvSpPr>
        <cdr:cNvPr id="6" name="角丸四角形吹き出し 5"/>
        <cdr:cNvSpPr/>
      </cdr:nvSpPr>
      <cdr:spPr>
        <a:xfrm xmlns:a="http://schemas.openxmlformats.org/drawingml/2006/main">
          <a:off x="7427871" y="4680520"/>
          <a:ext cx="1584176" cy="504056"/>
        </a:xfrm>
        <a:prstGeom xmlns:a="http://schemas.openxmlformats.org/drawingml/2006/main" prst="wedgeRoundRectCallout">
          <a:avLst>
            <a:gd name="adj1" fmla="val -61676"/>
            <a:gd name="adj2" fmla="val -15606"/>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2000" b="1" dirty="0"/>
            <a:t>高齢化社会</a:t>
          </a:r>
          <a:endParaRPr lang="ja-JP" sz="2000" b="1" dirty="0"/>
        </a:p>
      </cdr:txBody>
    </cdr:sp>
  </cdr:relSizeAnchor>
  <cdr:relSizeAnchor xmlns:cdr="http://schemas.openxmlformats.org/drawingml/2006/chartDrawing">
    <cdr:from>
      <cdr:x>0.63123</cdr:x>
      <cdr:y>0.67442</cdr:y>
    </cdr:from>
    <cdr:to>
      <cdr:x>0.80701</cdr:x>
      <cdr:y>0.75581</cdr:y>
    </cdr:to>
    <cdr:sp macro="" textlink="">
      <cdr:nvSpPr>
        <cdr:cNvPr id="7" name="角丸四角形吹き出し 6"/>
        <cdr:cNvSpPr/>
      </cdr:nvSpPr>
      <cdr:spPr>
        <a:xfrm xmlns:a="http://schemas.openxmlformats.org/drawingml/2006/main">
          <a:off x="5688633" y="4176464"/>
          <a:ext cx="1584176" cy="504056"/>
        </a:xfrm>
        <a:prstGeom xmlns:a="http://schemas.openxmlformats.org/drawingml/2006/main" prst="wedgeRoundRectCallout">
          <a:avLst>
            <a:gd name="adj1" fmla="val -34259"/>
            <a:gd name="adj2" fmla="val -62470"/>
            <a:gd name="adj3" fmla="val 16667"/>
          </a:avLst>
        </a:prstGeom>
        <a:solidFill xmlns:a="http://schemas.openxmlformats.org/drawingml/2006/main">
          <a:srgbClr val="9751CB"/>
        </a:solidFill>
        <a:ln xmlns:a="http://schemas.openxmlformats.org/drawingml/2006/main">
          <a:solidFill>
            <a:srgbClr val="9751C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2000" b="1" dirty="0" smtClean="0"/>
            <a:t>高齢社会</a:t>
          </a:r>
          <a:endParaRPr lang="ja-JP"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D0B9A8-EF39-4397-A894-180A1F366439}" type="datetimeFigureOut">
              <a:rPr kumimoji="1" lang="ja-JP" altLang="en-US" smtClean="0"/>
              <a:t>2012/3/13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E36F4C-53FD-484C-9501-496B671E78DE}" type="slidenum">
              <a:rPr kumimoji="1" lang="ja-JP" altLang="en-US" smtClean="0"/>
              <a:t>‹#›</a:t>
            </a:fld>
            <a:endParaRPr kumimoji="1" lang="ja-JP" altLang="en-US"/>
          </a:p>
        </p:txBody>
      </p:sp>
    </p:spTree>
    <p:extLst>
      <p:ext uri="{BB962C8B-B14F-4D97-AF65-F5344CB8AC3E}">
        <p14:creationId xmlns:p14="http://schemas.microsoft.com/office/powerpoint/2010/main" val="52007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4ED9C-92DA-4979-B8F4-39403AC52895}" type="datetimeFigureOut">
              <a:rPr kumimoji="1" lang="ja-JP" altLang="en-US" smtClean="0"/>
              <a:t>2012/3/13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E8070-2C48-4A1F-A07C-159C28265C0E}" type="slidenum">
              <a:rPr kumimoji="1" lang="ja-JP" altLang="en-US" smtClean="0"/>
              <a:t>‹#›</a:t>
            </a:fld>
            <a:endParaRPr kumimoji="1" lang="ja-JP" altLang="en-US"/>
          </a:p>
        </p:txBody>
      </p:sp>
    </p:spTree>
    <p:extLst>
      <p:ext uri="{BB962C8B-B14F-4D97-AF65-F5344CB8AC3E}">
        <p14:creationId xmlns:p14="http://schemas.microsoft.com/office/powerpoint/2010/main" val="402200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日本人の平均寿命の推移を見てみると、平成</a:t>
            </a:r>
            <a:r>
              <a:rPr kumimoji="1" lang="en-US" altLang="ja-JP" dirty="0" smtClean="0"/>
              <a:t>19</a:t>
            </a:r>
            <a:r>
              <a:rPr kumimoji="1" lang="ja-JP" altLang="en-US" dirty="0" smtClean="0"/>
              <a:t>年現在、女性</a:t>
            </a:r>
            <a:r>
              <a:rPr kumimoji="1" lang="en-US" altLang="ja-JP" dirty="0" smtClean="0"/>
              <a:t>85.99</a:t>
            </a:r>
            <a:r>
              <a:rPr kumimoji="1" lang="ja-JP" altLang="en-US" dirty="0" smtClean="0"/>
              <a:t>歳、男性</a:t>
            </a:r>
            <a:r>
              <a:rPr kumimoji="1" lang="en-US" altLang="ja-JP" dirty="0" smtClean="0"/>
              <a:t>79.19</a:t>
            </a:r>
            <a:r>
              <a:rPr kumimoji="1" lang="ja-JP" altLang="en-US" dirty="0" smtClean="0"/>
              <a:t>歳となり、世界一の平均寿命を誇っています。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5</a:t>
            </a:fld>
            <a:endParaRPr kumimoji="1" lang="ja-JP" altLang="en-US"/>
          </a:p>
        </p:txBody>
      </p:sp>
    </p:spTree>
    <p:extLst>
      <p:ext uri="{BB962C8B-B14F-4D97-AF65-F5344CB8AC3E}">
        <p14:creationId xmlns:p14="http://schemas.microsoft.com/office/powerpoint/2010/main" val="348544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朝鮮戦争開戦木炭・魚・米以外の主食・綿製品など価格統制撤廃</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14</a:t>
            </a:fld>
            <a:endParaRPr kumimoji="1" lang="ja-JP" altLang="en-US"/>
          </a:p>
        </p:txBody>
      </p:sp>
    </p:spTree>
    <p:extLst>
      <p:ext uri="{BB962C8B-B14F-4D97-AF65-F5344CB8AC3E}">
        <p14:creationId xmlns:p14="http://schemas.microsoft.com/office/powerpoint/2010/main" val="426659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05/24</a:t>
            </a:r>
            <a:r>
              <a:rPr lang="ja-JP" altLang="en-US" sz="1200" dirty="0" smtClean="0"/>
              <a:t>　太平洋岸にチリ地震による津波来襲，</a:t>
            </a:r>
            <a:endParaRPr lang="en-US" altLang="ja-JP" sz="1200" dirty="0" smtClean="0"/>
          </a:p>
          <a:p>
            <a:r>
              <a:rPr lang="ja-JP" altLang="en-US" sz="1200" dirty="0" smtClean="0"/>
              <a:t>死者</a:t>
            </a:r>
            <a:r>
              <a:rPr lang="en-US" altLang="ja-JP" sz="1200" dirty="0" smtClean="0"/>
              <a:t>139</a:t>
            </a:r>
            <a:r>
              <a:rPr lang="ja-JP" altLang="en-US" sz="1200" dirty="0" smtClean="0"/>
              <a:t>人．</a:t>
            </a:r>
            <a:endParaRPr kumimoji="1" lang="ja-JP"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09/10</a:t>
            </a:r>
            <a:r>
              <a:rPr lang="ja-JP" altLang="en-US" dirty="0" smtClean="0"/>
              <a:t>　ＮＨＫなど六局がカラーテレビの本放送を開始</a:t>
            </a:r>
          </a:p>
          <a:p>
            <a:r>
              <a:rPr lang="ja-JP" altLang="en-US" dirty="0" smtClean="0"/>
              <a:t>ダッコちゃんブーム</a:t>
            </a:r>
            <a:endParaRPr lang="en-US" altLang="ja-JP" dirty="0" smtClean="0"/>
          </a:p>
          <a:p>
            <a:r>
              <a:rPr lang="ja-JP" altLang="en-US" dirty="0" smtClean="0"/>
              <a:t>インスタント食品続出</a:t>
            </a:r>
            <a:endParaRPr lang="en-US" altLang="ja-JP" dirty="0" smtClean="0"/>
          </a:p>
          <a:p>
            <a:r>
              <a:rPr lang="ja-JP" altLang="en-US" dirty="0" smtClean="0"/>
              <a:t>電気冷蔵庫普及</a:t>
            </a:r>
            <a:endParaRPr lang="en-US" altLang="ja-JP" dirty="0" smtClean="0"/>
          </a:p>
          <a:p>
            <a:r>
              <a:rPr lang="ja-JP" altLang="en-US" dirty="0" smtClean="0"/>
              <a:t>クレジットカード登場</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16</a:t>
            </a:fld>
            <a:endParaRPr kumimoji="1" lang="ja-JP" altLang="en-US"/>
          </a:p>
        </p:txBody>
      </p:sp>
    </p:spTree>
    <p:extLst>
      <p:ext uri="{BB962C8B-B14F-4D97-AF65-F5344CB8AC3E}">
        <p14:creationId xmlns:p14="http://schemas.microsoft.com/office/powerpoint/2010/main" val="113468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イリオモテヤマネコ（新種と鑑定）</a:t>
            </a:r>
            <a:endParaRPr lang="en-US" altLang="ja-JP" dirty="0" smtClean="0"/>
          </a:p>
          <a:p>
            <a:r>
              <a:rPr lang="ja-JP" altLang="en-US" dirty="0" smtClean="0"/>
              <a:t>アイビー族登場</a:t>
            </a:r>
            <a:endParaRPr lang="en-US" altLang="ja-JP" dirty="0" smtClean="0"/>
          </a:p>
          <a:p>
            <a:r>
              <a:rPr lang="ja-JP" altLang="en-US" dirty="0" smtClean="0"/>
              <a:t>エレキブーム</a:t>
            </a:r>
            <a:endParaRPr lang="en-US" altLang="ja-JP" dirty="0" smtClean="0"/>
          </a:p>
          <a:p>
            <a:r>
              <a:rPr lang="ja-JP" altLang="en-US" dirty="0" smtClean="0"/>
              <a:t>ピンク映画さかん</a:t>
            </a:r>
            <a:endParaRPr lang="en-US" altLang="ja-JP" dirty="0" smtClean="0"/>
          </a:p>
          <a:p>
            <a:r>
              <a:rPr lang="ja-JP" altLang="en-US" dirty="0" smtClean="0"/>
              <a:t>国鉄にみどりの窓口登場</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17</a:t>
            </a:fld>
            <a:endParaRPr kumimoji="1" lang="ja-JP" altLang="en-US"/>
          </a:p>
        </p:txBody>
      </p:sp>
    </p:spTree>
    <p:extLst>
      <p:ext uri="{BB962C8B-B14F-4D97-AF65-F5344CB8AC3E}">
        <p14:creationId xmlns:p14="http://schemas.microsoft.com/office/powerpoint/2010/main" val="61486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赤軍派学生</a:t>
            </a:r>
            <a:r>
              <a:rPr lang="en-US" altLang="ja-JP" dirty="0" smtClean="0"/>
              <a:t>9</a:t>
            </a:r>
            <a:r>
              <a:rPr lang="ja-JP" altLang="en-US" dirty="0" smtClean="0"/>
              <a:t>人，日航機</a:t>
            </a:r>
            <a:r>
              <a:rPr lang="ja-JP" altLang="en-US" dirty="0" err="1" smtClean="0"/>
              <a:t>よど号</a:t>
            </a:r>
            <a:r>
              <a:rPr lang="ja-JP" altLang="en-US" dirty="0" smtClean="0"/>
              <a:t>ハイジャック</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沖縄コザ市で大規模な反米騒動</a:t>
            </a:r>
          </a:p>
          <a:p>
            <a:r>
              <a:rPr lang="ja-JP" altLang="en-US" dirty="0" smtClean="0"/>
              <a:t>男性の長髪流行</a:t>
            </a:r>
            <a:endParaRPr lang="en-US" altLang="ja-JP" dirty="0" smtClean="0"/>
          </a:p>
          <a:p>
            <a:r>
              <a:rPr lang="ja-JP" altLang="en-US" dirty="0" smtClean="0"/>
              <a:t>ＳＬブーム</a:t>
            </a:r>
            <a:endParaRPr lang="en-US" altLang="ja-JP" dirty="0" smtClean="0"/>
          </a:p>
          <a:p>
            <a:r>
              <a:rPr lang="ja-JP" altLang="en-US" dirty="0" smtClean="0"/>
              <a:t>マイカー時代へ</a:t>
            </a:r>
            <a:endParaRPr lang="en-US" altLang="ja-JP" dirty="0" smtClean="0"/>
          </a:p>
          <a:p>
            <a:r>
              <a:rPr lang="ja-JP" altLang="en-US" dirty="0" smtClean="0"/>
              <a:t>大気汚染・環境汚染など多様な</a:t>
            </a:r>
            <a:br>
              <a:rPr lang="ja-JP" altLang="en-US" dirty="0" smtClean="0"/>
            </a:br>
            <a:r>
              <a:rPr lang="ja-JP" altLang="en-US" dirty="0" smtClean="0"/>
              <a:t>公害問題化</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18</a:t>
            </a:fld>
            <a:endParaRPr kumimoji="1" lang="ja-JP" altLang="en-US"/>
          </a:p>
        </p:txBody>
      </p:sp>
    </p:spTree>
    <p:extLst>
      <p:ext uri="{BB962C8B-B14F-4D97-AF65-F5344CB8AC3E}">
        <p14:creationId xmlns:p14="http://schemas.microsoft.com/office/powerpoint/2010/main" val="362414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三億円事件（</a:t>
            </a:r>
            <a:r>
              <a:rPr lang="en-US" altLang="ja-JP" dirty="0" smtClean="0"/>
              <a:t>43</a:t>
            </a:r>
            <a:r>
              <a:rPr lang="ja-JP" altLang="en-US" dirty="0" smtClean="0"/>
              <a:t>年</a:t>
            </a:r>
            <a:r>
              <a:rPr lang="en-US" altLang="ja-JP" dirty="0" smtClean="0"/>
              <a:t>12</a:t>
            </a:r>
            <a:r>
              <a:rPr lang="ja-JP" altLang="en-US" dirty="0" smtClean="0"/>
              <a:t>月）の時効成立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t>沖縄国際海洋博覧会</a:t>
            </a:r>
          </a:p>
          <a:p>
            <a:r>
              <a:rPr lang="ja-JP" altLang="en-US" dirty="0" smtClean="0"/>
              <a:t>紅茶キノコブーム</a:t>
            </a:r>
            <a:endParaRPr lang="en-US" altLang="ja-JP" dirty="0" smtClean="0"/>
          </a:p>
          <a:p>
            <a:r>
              <a:rPr lang="ja-JP" altLang="en-US" dirty="0" smtClean="0"/>
              <a:t>「わたし作る人，ぼく食べる人」のＣＭ，女性差別と論議呼ぶ</a:t>
            </a:r>
            <a:endParaRPr lang="en-US" altLang="ja-JP" dirty="0" smtClean="0"/>
          </a:p>
          <a:p>
            <a:r>
              <a:rPr lang="ja-JP" altLang="en-US" dirty="0" smtClean="0"/>
              <a:t>ビデオカセット登場</a:t>
            </a:r>
            <a:endParaRPr lang="en-US" altLang="ja-JP" dirty="0" smtClean="0"/>
          </a:p>
          <a:p>
            <a:r>
              <a:rPr lang="ja-JP" altLang="en-US" dirty="0" smtClean="0"/>
              <a:t>「フリスビー」「モーラー」 日本上陸 </a:t>
            </a:r>
            <a:r>
              <a:rPr lang="en-US" altLang="ja-JP" dirty="0" smtClean="0"/>
              <a:t>.</a:t>
            </a:r>
            <a:r>
              <a:rPr lang="ja-JP" altLang="en-US" dirty="0" smtClean="0"/>
              <a:t>「黒</a:t>
            </a:r>
            <a:r>
              <a:rPr lang="ja-JP" altLang="en-US" dirty="0" err="1" smtClean="0"/>
              <a:t>ひげ</a:t>
            </a:r>
            <a:r>
              <a:rPr lang="ja-JP" altLang="en-US" dirty="0" smtClean="0"/>
              <a:t>危機一髪ゲーム」（トミー</a:t>
            </a:r>
            <a:r>
              <a:rPr lang="en-US" altLang="ja-JP" dirty="0" smtClean="0"/>
              <a:t>) </a:t>
            </a:r>
            <a:r>
              <a:rPr lang="ja-JP" altLang="en-US" dirty="0" smtClean="0"/>
              <a:t>大ヒット </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19</a:t>
            </a:fld>
            <a:endParaRPr kumimoji="1" lang="ja-JP" altLang="en-US"/>
          </a:p>
        </p:txBody>
      </p:sp>
    </p:spTree>
    <p:extLst>
      <p:ext uri="{BB962C8B-B14F-4D97-AF65-F5344CB8AC3E}">
        <p14:creationId xmlns:p14="http://schemas.microsoft.com/office/powerpoint/2010/main" val="89522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山口百恵、引退公演</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長島茂雄が巨人軍監督を辞任</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王貞治、現役引退を発表</a:t>
            </a:r>
          </a:p>
          <a:p>
            <a:r>
              <a:rPr lang="ja-JP" altLang="en-US" dirty="0" smtClean="0"/>
              <a:t>校内暴力・家庭内暴力急増</a:t>
            </a:r>
            <a:endParaRPr lang="en-US" altLang="ja-JP" dirty="0" smtClean="0"/>
          </a:p>
          <a:p>
            <a:r>
              <a:rPr lang="ja-JP" altLang="en-US" dirty="0" smtClean="0"/>
              <a:t>漫才ブーム</a:t>
            </a:r>
            <a:endParaRPr lang="en-US" altLang="ja-JP" dirty="0" smtClean="0"/>
          </a:p>
          <a:p>
            <a:r>
              <a:rPr lang="ja-JP" altLang="en-US" dirty="0" smtClean="0"/>
              <a:t>ルービックキューブ流行</a:t>
            </a:r>
            <a:endParaRPr lang="en-US" altLang="ja-JP" dirty="0" smtClean="0"/>
          </a:p>
          <a:p>
            <a:r>
              <a:rPr lang="ja-JP" altLang="en-US" dirty="0" smtClean="0"/>
              <a:t>雑誌創刊ブーム</a:t>
            </a:r>
            <a:endParaRPr lang="en-US" altLang="ja-JP" dirty="0" smtClean="0"/>
          </a:p>
          <a:p>
            <a:r>
              <a:rPr lang="ja-JP" altLang="en-US" dirty="0" smtClean="0"/>
              <a:t>「チョロＱ］（タカラ）登場</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20</a:t>
            </a:fld>
            <a:endParaRPr kumimoji="1" lang="ja-JP" altLang="en-US"/>
          </a:p>
        </p:txBody>
      </p:sp>
    </p:spTree>
    <p:extLst>
      <p:ext uri="{BB962C8B-B14F-4D97-AF65-F5344CB8AC3E}">
        <p14:creationId xmlns:p14="http://schemas.microsoft.com/office/powerpoint/2010/main" val="3461413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日航ジャンボ機</a:t>
            </a:r>
            <a:r>
              <a:rPr lang="en-US" altLang="ja-JP" dirty="0" smtClean="0"/>
              <a:t>123</a:t>
            </a:r>
            <a:r>
              <a:rPr lang="ja-JP" altLang="en-US" dirty="0" smtClean="0"/>
              <a:t>便群馬県に墜落</a:t>
            </a:r>
          </a:p>
          <a:p>
            <a:r>
              <a:rPr lang="ja-JP" altLang="en-US" dirty="0" smtClean="0"/>
              <a:t>ファミコンブーム</a:t>
            </a:r>
            <a:endParaRPr lang="en-US" altLang="ja-JP" dirty="0" smtClean="0"/>
          </a:p>
          <a:p>
            <a:r>
              <a:rPr lang="ja-JP" altLang="en-US" dirty="0" smtClean="0"/>
              <a:t>全国小・中学校で「いじめ」横行</a:t>
            </a:r>
            <a:br>
              <a:rPr lang="ja-JP" altLang="en-US" dirty="0" smtClean="0"/>
            </a:br>
            <a:r>
              <a:rPr lang="ja-JP" altLang="en-US" dirty="0" smtClean="0"/>
              <a:t>阪神タイガース</a:t>
            </a:r>
            <a:r>
              <a:rPr lang="en-US" altLang="ja-JP" dirty="0" smtClean="0"/>
              <a:t>21</a:t>
            </a:r>
            <a:r>
              <a:rPr lang="ja-JP" altLang="en-US" dirty="0" smtClean="0"/>
              <a:t>年ぶりに優勝，トラフィーバー</a:t>
            </a:r>
            <a:endParaRPr lang="en-US" altLang="ja-JP" dirty="0" smtClean="0"/>
          </a:p>
          <a:p>
            <a:r>
              <a:rPr lang="ja-JP" altLang="en-US" dirty="0" smtClean="0"/>
              <a:t>激辛ブーム</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21</a:t>
            </a:fld>
            <a:endParaRPr kumimoji="1" lang="ja-JP" altLang="en-US"/>
          </a:p>
        </p:txBody>
      </p:sp>
    </p:spTree>
    <p:extLst>
      <p:ext uri="{BB962C8B-B14F-4D97-AF65-F5344CB8AC3E}">
        <p14:creationId xmlns:p14="http://schemas.microsoft.com/office/powerpoint/2010/main" val="316627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28</a:t>
            </a:fld>
            <a:endParaRPr kumimoji="1" lang="ja-JP" altLang="en-US"/>
          </a:p>
        </p:txBody>
      </p:sp>
    </p:spTree>
    <p:extLst>
      <p:ext uri="{BB962C8B-B14F-4D97-AF65-F5344CB8AC3E}">
        <p14:creationId xmlns:p14="http://schemas.microsoft.com/office/powerpoint/2010/main" val="397573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29</a:t>
            </a:fld>
            <a:endParaRPr kumimoji="1" lang="ja-JP" altLang="en-US"/>
          </a:p>
        </p:txBody>
      </p:sp>
    </p:spTree>
    <p:extLst>
      <p:ext uri="{BB962C8B-B14F-4D97-AF65-F5344CB8AC3E}">
        <p14:creationId xmlns:p14="http://schemas.microsoft.com/office/powerpoint/2010/main" val="397573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高齢者のみの世帯は年々減少し、</a:t>
            </a:r>
            <a:r>
              <a:rPr kumimoji="1" lang="en-US" altLang="ja-JP" dirty="0" smtClean="0"/>
              <a:t>3</a:t>
            </a:r>
            <a:r>
              <a:rPr kumimoji="1" lang="ja-JP" altLang="en-US" dirty="0" smtClean="0"/>
              <a:t>世代世帯は年々増加している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30</a:t>
            </a:fld>
            <a:endParaRPr kumimoji="1" lang="ja-JP" altLang="en-US"/>
          </a:p>
        </p:txBody>
      </p:sp>
    </p:spTree>
    <p:extLst>
      <p:ext uri="{BB962C8B-B14F-4D97-AF65-F5344CB8AC3E}">
        <p14:creationId xmlns:p14="http://schemas.microsoft.com/office/powerpoint/2010/main" val="281449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平均寿命の延びと、少子化という</a:t>
            </a:r>
            <a:r>
              <a:rPr kumimoji="1" lang="en-US" altLang="ja-JP" dirty="0" smtClean="0"/>
              <a:t>2</a:t>
            </a:r>
            <a:r>
              <a:rPr kumimoji="1" lang="ja-JP" altLang="en-US" dirty="0" smtClean="0"/>
              <a:t>代要因により少子高齢化が進み、</a:t>
            </a:r>
            <a:r>
              <a:rPr kumimoji="1" lang="ja-JP" altLang="ja-JP" sz="1200" kern="1200" dirty="0" smtClean="0">
                <a:solidFill>
                  <a:schemeClr val="tx1"/>
                </a:solidFill>
                <a:effectLst/>
                <a:latin typeface="+mn-lt"/>
                <a:ea typeface="+mn-ea"/>
                <a:cs typeface="+mn-cs"/>
              </a:rPr>
              <a:t>我が国の高齢化率は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年から他の先進国を上回って世界一となり，</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年現在，</a:t>
            </a:r>
            <a:r>
              <a:rPr kumimoji="1" lang="en-US" altLang="ja-JP" sz="1200" kern="1200" dirty="0" smtClean="0">
                <a:solidFill>
                  <a:schemeClr val="tx1"/>
                </a:solidFill>
                <a:effectLst/>
                <a:latin typeface="+mn-lt"/>
                <a:ea typeface="+mn-ea"/>
                <a:cs typeface="+mn-cs"/>
              </a:rPr>
              <a:t>23.1%</a:t>
            </a:r>
            <a:r>
              <a:rPr kumimoji="1" lang="ja-JP" altLang="ja-JP" sz="1200" kern="1200" dirty="0" smtClean="0">
                <a:solidFill>
                  <a:schemeClr val="tx1"/>
                </a:solidFill>
                <a:effectLst/>
                <a:latin typeface="+mn-lt"/>
                <a:ea typeface="+mn-ea"/>
                <a:cs typeface="+mn-cs"/>
              </a:rPr>
              <a:t>となってい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6</a:t>
            </a:fld>
            <a:endParaRPr kumimoji="1" lang="ja-JP" altLang="en-US"/>
          </a:p>
        </p:txBody>
      </p:sp>
    </p:spTree>
    <p:extLst>
      <p:ext uri="{BB962C8B-B14F-4D97-AF65-F5344CB8AC3E}">
        <p14:creationId xmlns:p14="http://schemas.microsoft.com/office/powerpoint/2010/main" val="2945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smtClean="0">
                <a:solidFill>
                  <a:schemeClr val="tx1"/>
                </a:solidFill>
                <a:effectLst/>
                <a:latin typeface="+mn-lt"/>
                <a:ea typeface="+mn-ea"/>
                <a:cs typeface="+mn-cs"/>
              </a:rPr>
              <a:t>このことは，老老介護や高齢者の孤独死といった社会問題にもつながっている。</a:t>
            </a:r>
            <a:endParaRPr kumimoji="1" lang="ja-JP" altLang="en-US"/>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31</a:t>
            </a:fld>
            <a:endParaRPr kumimoji="1" lang="ja-JP" altLang="en-US"/>
          </a:p>
        </p:txBody>
      </p:sp>
    </p:spTree>
    <p:extLst>
      <p:ext uri="{BB962C8B-B14F-4D97-AF65-F5344CB8AC3E}">
        <p14:creationId xmlns:p14="http://schemas.microsoft.com/office/powerpoint/2010/main" val="3633249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生涯を見通して高齢期をとらえ，</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33</a:t>
            </a:fld>
            <a:endParaRPr kumimoji="1" lang="ja-JP" altLang="en-US"/>
          </a:p>
        </p:txBody>
      </p:sp>
    </p:spTree>
    <p:extLst>
      <p:ext uri="{BB962C8B-B14F-4D97-AF65-F5344CB8AC3E}">
        <p14:creationId xmlns:p14="http://schemas.microsoft.com/office/powerpoint/2010/main" val="375492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老化には個人差が大きいことや，心理的には成熟期ともいえることを理解させることは意義のあることと考える。</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34</a:t>
            </a:fld>
            <a:endParaRPr kumimoji="1" lang="ja-JP" altLang="en-US"/>
          </a:p>
        </p:txBody>
      </p:sp>
    </p:spTree>
    <p:extLst>
      <p:ext uri="{BB962C8B-B14F-4D97-AF65-F5344CB8AC3E}">
        <p14:creationId xmlns:p14="http://schemas.microsoft.com/office/powerpoint/2010/main" val="182020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平均寿命の延びと、少子化という</a:t>
            </a:r>
            <a:r>
              <a:rPr kumimoji="1" lang="en-US" altLang="ja-JP" dirty="0" smtClean="0"/>
              <a:t>2</a:t>
            </a:r>
            <a:r>
              <a:rPr kumimoji="1" lang="ja-JP" altLang="en-US" dirty="0" smtClean="0"/>
              <a:t>代要因により少子高齢化が進み、</a:t>
            </a:r>
            <a:r>
              <a:rPr kumimoji="1" lang="ja-JP" altLang="ja-JP" sz="1200" kern="1200" dirty="0" smtClean="0">
                <a:solidFill>
                  <a:schemeClr val="tx1"/>
                </a:solidFill>
                <a:effectLst/>
                <a:latin typeface="+mn-lt"/>
                <a:ea typeface="+mn-ea"/>
                <a:cs typeface="+mn-cs"/>
              </a:rPr>
              <a:t>我が国の高齢化率は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年から他の先進国を上回って世界一となり，</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年現在，</a:t>
            </a:r>
            <a:r>
              <a:rPr kumimoji="1" lang="en-US" altLang="ja-JP" sz="1200" kern="1200" dirty="0" smtClean="0">
                <a:solidFill>
                  <a:schemeClr val="tx1"/>
                </a:solidFill>
                <a:effectLst/>
                <a:latin typeface="+mn-lt"/>
                <a:ea typeface="+mn-ea"/>
                <a:cs typeface="+mn-cs"/>
              </a:rPr>
              <a:t>23.1%</a:t>
            </a:r>
            <a:r>
              <a:rPr kumimoji="1" lang="ja-JP" altLang="ja-JP" sz="1200" kern="1200" dirty="0" smtClean="0">
                <a:solidFill>
                  <a:schemeClr val="tx1"/>
                </a:solidFill>
                <a:effectLst/>
                <a:latin typeface="+mn-lt"/>
                <a:ea typeface="+mn-ea"/>
                <a:cs typeface="+mn-cs"/>
              </a:rPr>
              <a:t>となってい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7</a:t>
            </a:fld>
            <a:endParaRPr kumimoji="1" lang="ja-JP" altLang="en-US"/>
          </a:p>
        </p:txBody>
      </p:sp>
    </p:spTree>
    <p:extLst>
      <p:ext uri="{BB962C8B-B14F-4D97-AF65-F5344CB8AC3E}">
        <p14:creationId xmlns:p14="http://schemas.microsoft.com/office/powerpoint/2010/main" val="2945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平均寿命の延びと、少子化という</a:t>
            </a:r>
            <a:r>
              <a:rPr kumimoji="1" lang="en-US" altLang="ja-JP" dirty="0" smtClean="0"/>
              <a:t>2</a:t>
            </a:r>
            <a:r>
              <a:rPr kumimoji="1" lang="ja-JP" altLang="en-US" dirty="0" smtClean="0"/>
              <a:t>代要因により少子高齢化が進み、</a:t>
            </a:r>
            <a:r>
              <a:rPr kumimoji="1" lang="ja-JP" altLang="ja-JP" sz="1200" kern="1200" dirty="0" smtClean="0">
                <a:solidFill>
                  <a:schemeClr val="tx1"/>
                </a:solidFill>
                <a:effectLst/>
                <a:latin typeface="+mn-lt"/>
                <a:ea typeface="+mn-ea"/>
                <a:cs typeface="+mn-cs"/>
              </a:rPr>
              <a:t>我が国の高齢化率は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年から他の先進国を上回って世界一となり，</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年現在，</a:t>
            </a:r>
            <a:r>
              <a:rPr kumimoji="1" lang="en-US" altLang="ja-JP" sz="1200" kern="1200" dirty="0" smtClean="0">
                <a:solidFill>
                  <a:schemeClr val="tx1"/>
                </a:solidFill>
                <a:effectLst/>
                <a:latin typeface="+mn-lt"/>
                <a:ea typeface="+mn-ea"/>
                <a:cs typeface="+mn-cs"/>
              </a:rPr>
              <a:t>23.1%</a:t>
            </a:r>
            <a:r>
              <a:rPr kumimoji="1" lang="ja-JP" altLang="ja-JP" sz="1200" kern="1200" dirty="0" smtClean="0">
                <a:solidFill>
                  <a:schemeClr val="tx1"/>
                </a:solidFill>
                <a:effectLst/>
                <a:latin typeface="+mn-lt"/>
                <a:ea typeface="+mn-ea"/>
                <a:cs typeface="+mn-cs"/>
              </a:rPr>
              <a:t>となってい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8</a:t>
            </a:fld>
            <a:endParaRPr kumimoji="1" lang="ja-JP" altLang="en-US"/>
          </a:p>
        </p:txBody>
      </p:sp>
    </p:spTree>
    <p:extLst>
      <p:ext uri="{BB962C8B-B14F-4D97-AF65-F5344CB8AC3E}">
        <p14:creationId xmlns:p14="http://schemas.microsoft.com/office/powerpoint/2010/main" val="2945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平均寿命の延びと、少子化という</a:t>
            </a:r>
            <a:r>
              <a:rPr kumimoji="1" lang="en-US" altLang="ja-JP" dirty="0" smtClean="0"/>
              <a:t>2</a:t>
            </a:r>
            <a:r>
              <a:rPr kumimoji="1" lang="ja-JP" altLang="en-US" dirty="0" smtClean="0"/>
              <a:t>代要因により少子高齢化が進み、</a:t>
            </a:r>
            <a:r>
              <a:rPr kumimoji="1" lang="ja-JP" altLang="ja-JP" sz="1200" kern="1200" dirty="0" smtClean="0">
                <a:solidFill>
                  <a:schemeClr val="tx1"/>
                </a:solidFill>
                <a:effectLst/>
                <a:latin typeface="+mn-lt"/>
                <a:ea typeface="+mn-ea"/>
                <a:cs typeface="+mn-cs"/>
              </a:rPr>
              <a:t>我が国の高齢化率は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年から他の先進国を上回って世界一となり，</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年現在，</a:t>
            </a:r>
            <a:r>
              <a:rPr kumimoji="1" lang="en-US" altLang="ja-JP" sz="1200" kern="1200" dirty="0" smtClean="0">
                <a:solidFill>
                  <a:schemeClr val="tx1"/>
                </a:solidFill>
                <a:effectLst/>
                <a:latin typeface="+mn-lt"/>
                <a:ea typeface="+mn-ea"/>
                <a:cs typeface="+mn-cs"/>
              </a:rPr>
              <a:t>23.1%</a:t>
            </a:r>
            <a:r>
              <a:rPr kumimoji="1" lang="ja-JP" altLang="ja-JP" sz="1200" kern="1200" dirty="0" smtClean="0">
                <a:solidFill>
                  <a:schemeClr val="tx1"/>
                </a:solidFill>
                <a:effectLst/>
                <a:latin typeface="+mn-lt"/>
                <a:ea typeface="+mn-ea"/>
                <a:cs typeface="+mn-cs"/>
              </a:rPr>
              <a:t>となってい</a:t>
            </a:r>
            <a:r>
              <a:rPr kumimoji="1" lang="ja-JP" altLang="en-US" sz="1200" kern="1200" dirty="0" smtClean="0">
                <a:solidFill>
                  <a:schemeClr val="tx1"/>
                </a:solidFill>
                <a:effectLst/>
                <a:latin typeface="+mn-lt"/>
                <a:ea typeface="+mn-ea"/>
                <a:cs typeface="+mn-cs"/>
              </a:rPr>
              <a:t>ます</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9</a:t>
            </a:fld>
            <a:endParaRPr kumimoji="1" lang="ja-JP" altLang="en-US"/>
          </a:p>
        </p:txBody>
      </p:sp>
    </p:spTree>
    <p:extLst>
      <p:ext uri="{BB962C8B-B14F-4D97-AF65-F5344CB8AC3E}">
        <p14:creationId xmlns:p14="http://schemas.microsoft.com/office/powerpoint/2010/main" val="2945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次に、出生率および合計特殊出生率の推移をご覧ください。第</a:t>
            </a:r>
            <a:r>
              <a:rPr kumimoji="1" lang="en-US" altLang="ja-JP" dirty="0" smtClean="0"/>
              <a:t>1</a:t>
            </a:r>
            <a:r>
              <a:rPr kumimoji="1" lang="ja-JP" altLang="en-US" dirty="0" smtClean="0"/>
              <a:t>次ベビーブームのころ、ひとりの女性が生涯に産む子供の数は</a:t>
            </a:r>
            <a:r>
              <a:rPr kumimoji="1" lang="en-US" altLang="ja-JP" dirty="0" smtClean="0"/>
              <a:t>4.32</a:t>
            </a:r>
            <a:r>
              <a:rPr kumimoji="1" lang="ja-JP" altLang="en-US" dirty="0" smtClean="0"/>
              <a:t>人から、</a:t>
            </a:r>
            <a:r>
              <a:rPr kumimoji="1" lang="en-US" altLang="ja-JP" dirty="0" smtClean="0"/>
              <a:t>2008</a:t>
            </a:r>
            <a:r>
              <a:rPr kumimoji="1" lang="ja-JP" altLang="en-US" dirty="0" smtClean="0"/>
              <a:t>年には</a:t>
            </a:r>
            <a:r>
              <a:rPr kumimoji="1" lang="en-US" altLang="ja-JP" dirty="0" smtClean="0"/>
              <a:t>1.37</a:t>
            </a:r>
            <a:r>
              <a:rPr kumimoji="1" lang="ja-JP" altLang="en-US" dirty="0" smtClean="0"/>
              <a:t>人となりました。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10</a:t>
            </a:fld>
            <a:endParaRPr kumimoji="1" lang="ja-JP" altLang="en-US"/>
          </a:p>
        </p:txBody>
      </p:sp>
    </p:spTree>
    <p:extLst>
      <p:ext uri="{BB962C8B-B14F-4D97-AF65-F5344CB8AC3E}">
        <p14:creationId xmlns:p14="http://schemas.microsoft.com/office/powerpoint/2010/main" val="267294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次に、出生率および合計特殊出生率の推移をご覧ください。第</a:t>
            </a:r>
            <a:r>
              <a:rPr kumimoji="1" lang="en-US" altLang="ja-JP" dirty="0" smtClean="0"/>
              <a:t>1</a:t>
            </a:r>
            <a:r>
              <a:rPr kumimoji="1" lang="ja-JP" altLang="en-US" dirty="0" smtClean="0"/>
              <a:t>次ベビーブームのころ、ひとりの女性が生涯に産む子供の数は</a:t>
            </a:r>
            <a:r>
              <a:rPr kumimoji="1" lang="en-US" altLang="ja-JP" dirty="0" smtClean="0"/>
              <a:t>4.32</a:t>
            </a:r>
            <a:r>
              <a:rPr kumimoji="1" lang="ja-JP" altLang="en-US" dirty="0" smtClean="0"/>
              <a:t>人から、</a:t>
            </a:r>
            <a:r>
              <a:rPr kumimoji="1" lang="en-US" altLang="ja-JP" dirty="0" smtClean="0"/>
              <a:t>2008</a:t>
            </a:r>
            <a:r>
              <a:rPr kumimoji="1" lang="ja-JP" altLang="en-US" dirty="0" smtClean="0"/>
              <a:t>年には</a:t>
            </a:r>
            <a:r>
              <a:rPr kumimoji="1" lang="en-US" altLang="ja-JP" dirty="0" smtClean="0"/>
              <a:t>1.37</a:t>
            </a:r>
            <a:r>
              <a:rPr kumimoji="1" lang="ja-JP" altLang="en-US" dirty="0" smtClean="0"/>
              <a:t>人となりました。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11</a:t>
            </a:fld>
            <a:endParaRPr kumimoji="1" lang="ja-JP" altLang="en-US"/>
          </a:p>
        </p:txBody>
      </p:sp>
    </p:spTree>
    <p:extLst>
      <p:ext uri="{BB962C8B-B14F-4D97-AF65-F5344CB8AC3E}">
        <p14:creationId xmlns:p14="http://schemas.microsoft.com/office/powerpoint/2010/main" val="267294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12</a:t>
            </a:fld>
            <a:endParaRPr kumimoji="1" lang="ja-JP" altLang="en-US"/>
          </a:p>
        </p:txBody>
      </p:sp>
    </p:spTree>
    <p:extLst>
      <p:ext uri="{BB962C8B-B14F-4D97-AF65-F5344CB8AC3E}">
        <p14:creationId xmlns:p14="http://schemas.microsoft.com/office/powerpoint/2010/main" val="391237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プロ野球東西対抗戦</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天皇、人間宣言</a:t>
            </a:r>
            <a:r>
              <a:rPr lang="en-US" altLang="ja-JP" dirty="0" smtClean="0"/>
              <a:t>(</a:t>
            </a:r>
            <a:r>
              <a:rPr lang="ja-JP" altLang="en-US" dirty="0" smtClean="0"/>
              <a:t>昭和</a:t>
            </a:r>
            <a:r>
              <a:rPr lang="en-US" altLang="ja-JP" dirty="0" smtClean="0"/>
              <a:t>21</a:t>
            </a:r>
            <a:r>
              <a:rPr lang="ja-JP" altLang="en-US" dirty="0" smtClean="0"/>
              <a:t>年）</a:t>
            </a:r>
          </a:p>
          <a:p>
            <a:endParaRPr kumimoji="1" lang="ja-JP" altLang="en-US" dirty="0"/>
          </a:p>
        </p:txBody>
      </p:sp>
      <p:sp>
        <p:nvSpPr>
          <p:cNvPr id="4" name="スライド番号プレースホルダー 3"/>
          <p:cNvSpPr>
            <a:spLocks noGrp="1"/>
          </p:cNvSpPr>
          <p:nvPr>
            <p:ph type="sldNum" sz="quarter" idx="10"/>
          </p:nvPr>
        </p:nvSpPr>
        <p:spPr/>
        <p:txBody>
          <a:bodyPr/>
          <a:lstStyle/>
          <a:p>
            <a:fld id="{ECFE8070-2C48-4A1F-A07C-159C28265C0E}" type="slidenum">
              <a:rPr kumimoji="1" lang="ja-JP" altLang="en-US" smtClean="0"/>
              <a:t>13</a:t>
            </a:fld>
            <a:endParaRPr kumimoji="1" lang="ja-JP" altLang="en-US"/>
          </a:p>
        </p:txBody>
      </p:sp>
    </p:spTree>
    <p:extLst>
      <p:ext uri="{BB962C8B-B14F-4D97-AF65-F5344CB8AC3E}">
        <p14:creationId xmlns:p14="http://schemas.microsoft.com/office/powerpoint/2010/main" val="332570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211703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254331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276416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215624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370976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422472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40506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427852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293901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229220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3BE7E-6985-4B6C-9B19-EE57D43C43CC}" type="datetimeFigureOut">
              <a:rPr kumimoji="1" lang="ja-JP" altLang="en-US" smtClean="0"/>
              <a:t>2012/3/13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32946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3BE7E-6985-4B6C-9B19-EE57D43C43CC}" type="datetimeFigureOut">
              <a:rPr kumimoji="1" lang="ja-JP" altLang="en-US" smtClean="0"/>
              <a:t>2012/3/13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519F3-D6DD-4CA8-9E10-EB3F1D2AD7D1}" type="slidenum">
              <a:rPr kumimoji="1" lang="ja-JP" altLang="en-US" smtClean="0"/>
              <a:t>‹#›</a:t>
            </a:fld>
            <a:endParaRPr kumimoji="1" lang="ja-JP" altLang="en-US"/>
          </a:p>
        </p:txBody>
      </p:sp>
    </p:spTree>
    <p:extLst>
      <p:ext uri="{BB962C8B-B14F-4D97-AF65-F5344CB8AC3E}">
        <p14:creationId xmlns:p14="http://schemas.microsoft.com/office/powerpoint/2010/main" val="389749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www.stat.go.jp/naruhodo/c1data/02_20_stt.htm"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6271862" cy="620688"/>
          </a:xfrm>
        </p:spPr>
        <p:txBody>
          <a:bodyPr anchor="t">
            <a:noAutofit/>
          </a:bodyPr>
          <a:lstStyle/>
          <a:p>
            <a:pPr algn="l"/>
            <a:r>
              <a:rPr kumimoji="1" lang="ja-JP" altLang="en-US" sz="3600" dirty="0" smtClean="0"/>
              <a:t>高齢者の生活と社会のしくみ</a:t>
            </a:r>
            <a:endParaRPr kumimoji="1" lang="ja-JP" altLang="en-US" sz="3600" dirty="0"/>
          </a:p>
        </p:txBody>
      </p:sp>
      <p:sp>
        <p:nvSpPr>
          <p:cNvPr id="3" name="テキスト ボックス 2"/>
          <p:cNvSpPr txBox="1"/>
          <p:nvPr/>
        </p:nvSpPr>
        <p:spPr>
          <a:xfrm>
            <a:off x="446944" y="1052736"/>
            <a:ext cx="8280920" cy="523220"/>
          </a:xfrm>
          <a:prstGeom prst="rect">
            <a:avLst/>
          </a:prstGeom>
          <a:noFill/>
        </p:spPr>
        <p:txBody>
          <a:bodyPr wrap="square" rtlCol="0">
            <a:spAutoFit/>
          </a:bodyPr>
          <a:lstStyle/>
          <a:p>
            <a:r>
              <a:rPr kumimoji="1" lang="ja-JP" altLang="en-US" sz="2800" dirty="0" smtClean="0"/>
              <a:t>１　高齢者とは（　　　）歳以上の人をいう。</a:t>
            </a:r>
            <a:endParaRPr kumimoji="1" lang="en-US" altLang="ja-JP" sz="2800" dirty="0" smtClean="0"/>
          </a:p>
        </p:txBody>
      </p:sp>
      <p:sp>
        <p:nvSpPr>
          <p:cNvPr id="4" name="テキスト ボックス 3"/>
          <p:cNvSpPr txBox="1"/>
          <p:nvPr/>
        </p:nvSpPr>
        <p:spPr>
          <a:xfrm>
            <a:off x="2915816" y="1053768"/>
            <a:ext cx="675185" cy="523220"/>
          </a:xfrm>
          <a:prstGeom prst="rect">
            <a:avLst/>
          </a:prstGeom>
          <a:noFill/>
        </p:spPr>
        <p:txBody>
          <a:bodyPr wrap="none" rtlCol="0">
            <a:spAutoFit/>
          </a:bodyPr>
          <a:lstStyle/>
          <a:p>
            <a:r>
              <a:rPr kumimoji="1" lang="ja-JP" altLang="en-US" sz="2800" dirty="0" smtClean="0">
                <a:solidFill>
                  <a:srgbClr val="FF0000"/>
                </a:solidFill>
                <a:latin typeface="+mj-ea"/>
                <a:ea typeface="+mj-ea"/>
              </a:rPr>
              <a:t>６５</a:t>
            </a:r>
            <a:endParaRPr kumimoji="1" lang="ja-JP" altLang="en-US" sz="2800" dirty="0">
              <a:solidFill>
                <a:srgbClr val="FF0000"/>
              </a:solidFill>
              <a:latin typeface="+mj-ea"/>
              <a:ea typeface="+mj-ea"/>
            </a:endParaRPr>
          </a:p>
        </p:txBody>
      </p:sp>
      <p:sp>
        <p:nvSpPr>
          <p:cNvPr id="13" name="テキスト ボックス 12"/>
          <p:cNvSpPr txBox="1"/>
          <p:nvPr/>
        </p:nvSpPr>
        <p:spPr>
          <a:xfrm>
            <a:off x="446944" y="1776333"/>
            <a:ext cx="8280920" cy="1384995"/>
          </a:xfrm>
          <a:prstGeom prst="rect">
            <a:avLst/>
          </a:prstGeom>
          <a:noFill/>
        </p:spPr>
        <p:txBody>
          <a:bodyPr wrap="square" rtlCol="0">
            <a:spAutoFit/>
          </a:bodyPr>
          <a:lstStyle/>
          <a:p>
            <a:r>
              <a:rPr kumimoji="1" lang="ja-JP" altLang="en-US" sz="2800" dirty="0" smtClean="0"/>
              <a:t>２　</a:t>
            </a:r>
            <a:r>
              <a:rPr lang="ja-JP" altLang="ja-JP" sz="2800" dirty="0"/>
              <a:t>高齢者を年齢で分けると、</a:t>
            </a:r>
          </a:p>
          <a:p>
            <a:r>
              <a:rPr lang="ja-JP" altLang="en-US" sz="2800" dirty="0" smtClean="0"/>
              <a:t>　　　</a:t>
            </a:r>
            <a:r>
              <a:rPr lang="ja-JP" altLang="ja-JP" sz="2800" dirty="0" smtClean="0"/>
              <a:t>（</a:t>
            </a:r>
            <a:r>
              <a:rPr lang="ja-JP" altLang="ja-JP" sz="2800" dirty="0"/>
              <a:t>　　　～　　　）歳の高齢者を（　　　　　　　　　）</a:t>
            </a:r>
          </a:p>
          <a:p>
            <a:r>
              <a:rPr lang="ja-JP" altLang="en-US" sz="2800" dirty="0" smtClean="0"/>
              <a:t>　　　</a:t>
            </a:r>
            <a:r>
              <a:rPr lang="ja-JP" altLang="ja-JP" sz="2800" dirty="0" smtClean="0"/>
              <a:t>（</a:t>
            </a:r>
            <a:r>
              <a:rPr lang="ja-JP" altLang="ja-JP" sz="2800" dirty="0"/>
              <a:t>　　　）歳以上の高齢者を（　　　　　　　　　）という</a:t>
            </a:r>
            <a:r>
              <a:rPr lang="ja-JP" altLang="ja-JP" sz="2800" dirty="0" smtClean="0"/>
              <a:t>。</a:t>
            </a:r>
            <a:endParaRPr lang="ja-JP" altLang="ja-JP" sz="2800" dirty="0"/>
          </a:p>
        </p:txBody>
      </p:sp>
      <p:sp>
        <p:nvSpPr>
          <p:cNvPr id="14" name="正方形/長方形 13"/>
          <p:cNvSpPr/>
          <p:nvPr/>
        </p:nvSpPr>
        <p:spPr>
          <a:xfrm>
            <a:off x="420429" y="3196788"/>
            <a:ext cx="8307435" cy="2677656"/>
          </a:xfrm>
          <a:prstGeom prst="rect">
            <a:avLst/>
          </a:prstGeom>
        </p:spPr>
        <p:txBody>
          <a:bodyPr wrap="square">
            <a:spAutoFit/>
          </a:bodyPr>
          <a:lstStyle/>
          <a:p>
            <a:r>
              <a:rPr lang="ja-JP" altLang="ja-JP" sz="2800" dirty="0"/>
              <a:t>３　</a:t>
            </a:r>
            <a:r>
              <a:rPr lang="ja-JP" altLang="ja-JP" sz="2800" dirty="0">
                <a:solidFill>
                  <a:srgbClr val="0070C0"/>
                </a:solidFill>
              </a:rPr>
              <a:t>高齢化社会</a:t>
            </a:r>
            <a:r>
              <a:rPr lang="ja-JP" altLang="ja-JP" sz="2800" dirty="0"/>
              <a:t>とは　高齢者の人口割合が総人口の（　</a:t>
            </a:r>
            <a:r>
              <a:rPr lang="ja-JP" altLang="en-US" sz="2800" dirty="0"/>
              <a:t>　</a:t>
            </a:r>
            <a:r>
              <a:rPr lang="ja-JP" altLang="ja-JP" sz="2800" dirty="0"/>
              <a:t>　）％を超えた社会をいう。</a:t>
            </a:r>
          </a:p>
          <a:p>
            <a:r>
              <a:rPr lang="ja-JP" altLang="ja-JP" sz="2800" dirty="0"/>
              <a:t>　　</a:t>
            </a:r>
            <a:r>
              <a:rPr lang="ja-JP" altLang="ja-JP" sz="2800" dirty="0">
                <a:solidFill>
                  <a:srgbClr val="0070C0"/>
                </a:solidFill>
              </a:rPr>
              <a:t>高齢社会</a:t>
            </a:r>
            <a:r>
              <a:rPr lang="ja-JP" altLang="ja-JP" sz="2800" dirty="0"/>
              <a:t>とは高齢者の人口割合が総人口の（　</a:t>
            </a:r>
            <a:r>
              <a:rPr lang="ja-JP" altLang="en-US" sz="2800" dirty="0"/>
              <a:t>　</a:t>
            </a:r>
            <a:r>
              <a:rPr lang="ja-JP" altLang="ja-JP" sz="2800" dirty="0"/>
              <a:t>　）％を超えた社会をいう。</a:t>
            </a:r>
          </a:p>
          <a:p>
            <a:r>
              <a:rPr lang="ja-JP" altLang="ja-JP" sz="2800" dirty="0"/>
              <a:t>　　＊総人口に占める高齢者の人口割合を示した数値を（　</a:t>
            </a:r>
            <a:r>
              <a:rPr lang="ja-JP" altLang="en-US" sz="2800" dirty="0"/>
              <a:t>　　　　　</a:t>
            </a:r>
            <a:r>
              <a:rPr lang="ja-JP" altLang="ja-JP" sz="2800" dirty="0"/>
              <a:t>　）という。</a:t>
            </a:r>
            <a:endParaRPr lang="ja-JP" altLang="en-US" sz="2800" dirty="0"/>
          </a:p>
        </p:txBody>
      </p:sp>
      <p:sp>
        <p:nvSpPr>
          <p:cNvPr id="5" name="テキスト ボックス 4"/>
          <p:cNvSpPr txBox="1"/>
          <p:nvPr/>
        </p:nvSpPr>
        <p:spPr>
          <a:xfrm>
            <a:off x="1328091" y="2179658"/>
            <a:ext cx="2088232" cy="523220"/>
          </a:xfrm>
          <a:prstGeom prst="rect">
            <a:avLst/>
          </a:prstGeom>
          <a:noFill/>
        </p:spPr>
        <p:txBody>
          <a:bodyPr wrap="square" rtlCol="0">
            <a:spAutoFit/>
          </a:bodyPr>
          <a:lstStyle/>
          <a:p>
            <a:r>
              <a:rPr kumimoji="1" lang="ja-JP" altLang="en-US" sz="2800" dirty="0" smtClean="0">
                <a:solidFill>
                  <a:srgbClr val="FF0000"/>
                </a:solidFill>
                <a:latin typeface="+mj-ea"/>
                <a:ea typeface="+mj-ea"/>
              </a:rPr>
              <a:t>６５　　　７４</a:t>
            </a:r>
            <a:endParaRPr kumimoji="1" lang="ja-JP" altLang="en-US" sz="2800" dirty="0">
              <a:solidFill>
                <a:srgbClr val="FF0000"/>
              </a:solidFill>
              <a:latin typeface="+mj-ea"/>
              <a:ea typeface="+mj-ea"/>
            </a:endParaRPr>
          </a:p>
        </p:txBody>
      </p:sp>
      <p:sp>
        <p:nvSpPr>
          <p:cNvPr id="6" name="テキスト ボックス 5"/>
          <p:cNvSpPr txBox="1"/>
          <p:nvPr/>
        </p:nvSpPr>
        <p:spPr>
          <a:xfrm>
            <a:off x="5576563" y="2179658"/>
            <a:ext cx="2232248" cy="523220"/>
          </a:xfrm>
          <a:prstGeom prst="rect">
            <a:avLst/>
          </a:prstGeom>
          <a:noFill/>
        </p:spPr>
        <p:txBody>
          <a:bodyPr wrap="square" rtlCol="0">
            <a:spAutoFit/>
          </a:bodyPr>
          <a:lstStyle/>
          <a:p>
            <a:r>
              <a:rPr lang="ja-JP" altLang="en-US" sz="2800" dirty="0">
                <a:solidFill>
                  <a:srgbClr val="FF0000"/>
                </a:solidFill>
                <a:latin typeface="+mj-ea"/>
                <a:ea typeface="+mj-ea"/>
              </a:rPr>
              <a:t>前期高齢者</a:t>
            </a:r>
            <a:endParaRPr kumimoji="1" lang="ja-JP" altLang="en-US" sz="2800" dirty="0">
              <a:solidFill>
                <a:srgbClr val="FF0000"/>
              </a:solidFill>
              <a:latin typeface="+mj-ea"/>
              <a:ea typeface="+mj-ea"/>
            </a:endParaRPr>
          </a:p>
        </p:txBody>
      </p:sp>
      <p:sp>
        <p:nvSpPr>
          <p:cNvPr id="7" name="テキスト ボックス 6"/>
          <p:cNvSpPr txBox="1"/>
          <p:nvPr/>
        </p:nvSpPr>
        <p:spPr>
          <a:xfrm>
            <a:off x="1387624" y="2628330"/>
            <a:ext cx="675185" cy="523220"/>
          </a:xfrm>
          <a:prstGeom prst="rect">
            <a:avLst/>
          </a:prstGeom>
          <a:noFill/>
        </p:spPr>
        <p:txBody>
          <a:bodyPr wrap="none" rtlCol="0">
            <a:spAutoFit/>
          </a:bodyPr>
          <a:lstStyle/>
          <a:p>
            <a:r>
              <a:rPr kumimoji="1" lang="ja-JP" altLang="en-US" sz="2800" dirty="0" smtClean="0">
                <a:solidFill>
                  <a:srgbClr val="FF0000"/>
                </a:solidFill>
                <a:latin typeface="+mj-ea"/>
                <a:ea typeface="+mj-ea"/>
              </a:rPr>
              <a:t>７５</a:t>
            </a:r>
            <a:endParaRPr kumimoji="1" lang="ja-JP" altLang="en-US" sz="2800" dirty="0">
              <a:solidFill>
                <a:srgbClr val="FF0000"/>
              </a:solidFill>
              <a:latin typeface="+mj-ea"/>
              <a:ea typeface="+mj-ea"/>
            </a:endParaRPr>
          </a:p>
        </p:txBody>
      </p:sp>
      <p:sp>
        <p:nvSpPr>
          <p:cNvPr id="8" name="テキスト ボックス 7"/>
          <p:cNvSpPr txBox="1"/>
          <p:nvPr/>
        </p:nvSpPr>
        <p:spPr>
          <a:xfrm>
            <a:off x="5238970" y="2628732"/>
            <a:ext cx="2065785" cy="523220"/>
          </a:xfrm>
          <a:prstGeom prst="rect">
            <a:avLst/>
          </a:prstGeom>
          <a:noFill/>
        </p:spPr>
        <p:txBody>
          <a:bodyPr wrap="square" rtlCol="0">
            <a:spAutoFit/>
          </a:bodyPr>
          <a:lstStyle/>
          <a:p>
            <a:r>
              <a:rPr lang="ja-JP" altLang="en-US" sz="2800" dirty="0">
                <a:solidFill>
                  <a:srgbClr val="FF0000"/>
                </a:solidFill>
                <a:latin typeface="+mj-ea"/>
                <a:ea typeface="+mj-ea"/>
              </a:rPr>
              <a:t>後期高齢者</a:t>
            </a:r>
            <a:endParaRPr kumimoji="1" lang="ja-JP" altLang="en-US" sz="2800" dirty="0">
              <a:solidFill>
                <a:srgbClr val="FF0000"/>
              </a:solidFill>
              <a:latin typeface="+mj-ea"/>
              <a:ea typeface="+mj-ea"/>
            </a:endParaRPr>
          </a:p>
        </p:txBody>
      </p:sp>
      <p:sp>
        <p:nvSpPr>
          <p:cNvPr id="9" name="テキスト ボックス 8"/>
          <p:cNvSpPr txBox="1"/>
          <p:nvPr/>
        </p:nvSpPr>
        <p:spPr>
          <a:xfrm>
            <a:off x="850464" y="3589054"/>
            <a:ext cx="429926" cy="523220"/>
          </a:xfrm>
          <a:prstGeom prst="rect">
            <a:avLst/>
          </a:prstGeom>
          <a:noFill/>
        </p:spPr>
        <p:txBody>
          <a:bodyPr wrap="none" rtlCol="0">
            <a:spAutoFit/>
          </a:bodyPr>
          <a:lstStyle/>
          <a:p>
            <a:r>
              <a:rPr kumimoji="1" lang="ja-JP" altLang="en-US" sz="2800" dirty="0" smtClean="0">
                <a:solidFill>
                  <a:srgbClr val="FF0000"/>
                </a:solidFill>
                <a:latin typeface="+mj-ea"/>
                <a:ea typeface="+mj-ea"/>
              </a:rPr>
              <a:t>７</a:t>
            </a:r>
            <a:endParaRPr kumimoji="1" lang="ja-JP" altLang="en-US" sz="2800" dirty="0">
              <a:solidFill>
                <a:srgbClr val="FF0000"/>
              </a:solidFill>
              <a:latin typeface="+mj-ea"/>
              <a:ea typeface="+mj-ea"/>
            </a:endParaRPr>
          </a:p>
        </p:txBody>
      </p:sp>
      <p:sp>
        <p:nvSpPr>
          <p:cNvPr id="10" name="テキスト ボックス 9"/>
          <p:cNvSpPr txBox="1"/>
          <p:nvPr/>
        </p:nvSpPr>
        <p:spPr>
          <a:xfrm>
            <a:off x="787996" y="4453036"/>
            <a:ext cx="675185" cy="523220"/>
          </a:xfrm>
          <a:prstGeom prst="rect">
            <a:avLst/>
          </a:prstGeom>
          <a:noFill/>
        </p:spPr>
        <p:txBody>
          <a:bodyPr wrap="none" rtlCol="0">
            <a:spAutoFit/>
          </a:bodyPr>
          <a:lstStyle/>
          <a:p>
            <a:r>
              <a:rPr kumimoji="1" lang="ja-JP" altLang="en-US" sz="2800" dirty="0" smtClean="0">
                <a:solidFill>
                  <a:srgbClr val="FF0000"/>
                </a:solidFill>
                <a:latin typeface="+mj-ea"/>
                <a:ea typeface="+mj-ea"/>
              </a:rPr>
              <a:t>１４</a:t>
            </a:r>
            <a:endParaRPr kumimoji="1" lang="ja-JP" altLang="en-US" sz="2800" dirty="0">
              <a:solidFill>
                <a:srgbClr val="FF0000"/>
              </a:solidFill>
              <a:latin typeface="+mj-ea"/>
              <a:ea typeface="+mj-ea"/>
            </a:endParaRPr>
          </a:p>
        </p:txBody>
      </p:sp>
      <p:sp>
        <p:nvSpPr>
          <p:cNvPr id="11" name="テキスト ボックス 10"/>
          <p:cNvSpPr txBox="1"/>
          <p:nvPr/>
        </p:nvSpPr>
        <p:spPr>
          <a:xfrm>
            <a:off x="985572" y="5346174"/>
            <a:ext cx="1895344" cy="523220"/>
          </a:xfrm>
          <a:prstGeom prst="rect">
            <a:avLst/>
          </a:prstGeom>
          <a:noFill/>
        </p:spPr>
        <p:txBody>
          <a:bodyPr wrap="square" rtlCol="0">
            <a:spAutoFit/>
          </a:bodyPr>
          <a:lstStyle/>
          <a:p>
            <a:r>
              <a:rPr lang="ja-JP" altLang="ja-JP" sz="2800" dirty="0" smtClean="0">
                <a:solidFill>
                  <a:srgbClr val="FF0000"/>
                </a:solidFill>
              </a:rPr>
              <a:t>高齢化率</a:t>
            </a:r>
            <a:endParaRPr kumimoji="1" lang="ja-JP" altLang="en-US" sz="2800" dirty="0">
              <a:solidFill>
                <a:srgbClr val="FF0000"/>
              </a:solidFill>
              <a:latin typeface="+mj-ea"/>
              <a:ea typeface="+mj-ea"/>
            </a:endParaRPr>
          </a:p>
        </p:txBody>
      </p:sp>
    </p:spTree>
    <p:extLst>
      <p:ext uri="{BB962C8B-B14F-4D97-AF65-F5344CB8AC3E}">
        <p14:creationId xmlns:p14="http://schemas.microsoft.com/office/powerpoint/2010/main" val="609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5"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048" y="255276"/>
            <a:ext cx="8909867" cy="602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981592" y="6453336"/>
            <a:ext cx="7162408" cy="369332"/>
          </a:xfrm>
          <a:prstGeom prst="rect">
            <a:avLst/>
          </a:prstGeom>
          <a:noFill/>
        </p:spPr>
        <p:txBody>
          <a:bodyPr wrap="square" rtlCol="0">
            <a:spAutoFit/>
          </a:bodyPr>
          <a:lstStyle/>
          <a:p>
            <a:pPr fontAlgn="b"/>
            <a:r>
              <a:rPr lang="ja-JP" altLang="en-US" u="none" strike="noStrike" dirty="0" smtClean="0">
                <a:effectLst/>
              </a:rPr>
              <a:t>金融広報中央委員会「知る</a:t>
            </a:r>
            <a:r>
              <a:rPr lang="ja-JP" altLang="en-US" u="none" strike="noStrike" dirty="0" err="1" smtClean="0">
                <a:effectLst/>
              </a:rPr>
              <a:t>ぽる</a:t>
            </a:r>
            <a:r>
              <a:rPr lang="ja-JP" altLang="en-US" u="none" strike="noStrike" dirty="0" smtClean="0">
                <a:effectLst/>
              </a:rPr>
              <a:t>と　暮らしと金融なんでもデータ」より引用</a:t>
            </a:r>
            <a:endParaRPr lang="ja-JP" altLang="en-US" b="0" i="0" u="none" strike="noStrike" dirty="0">
              <a:effectLst/>
              <a:latin typeface="ＭＳ 明朝"/>
            </a:endParaRPr>
          </a:p>
        </p:txBody>
      </p:sp>
      <p:sp>
        <p:nvSpPr>
          <p:cNvPr id="2" name="テキスト ボックス 1"/>
          <p:cNvSpPr txBox="1"/>
          <p:nvPr/>
        </p:nvSpPr>
        <p:spPr>
          <a:xfrm>
            <a:off x="1379363" y="828936"/>
            <a:ext cx="6721029" cy="1692771"/>
          </a:xfrm>
          <a:prstGeom prst="rect">
            <a:avLst/>
          </a:prstGeom>
          <a:solidFill>
            <a:srgbClr val="FFFF99"/>
          </a:solidFill>
        </p:spPr>
        <p:txBody>
          <a:bodyPr wrap="square" rtlCol="0">
            <a:spAutoFit/>
          </a:bodyPr>
          <a:lstStyle/>
          <a:p>
            <a:r>
              <a:rPr lang="ja-JP" altLang="en-US" sz="4000" dirty="0" smtClean="0">
                <a:solidFill>
                  <a:srgbClr val="0070C0"/>
                </a:solidFill>
                <a:ea typeface="ＤＦ特太ゴシック体" pitchFamily="1" charset="-128"/>
              </a:rPr>
              <a:t>出生率</a:t>
            </a:r>
            <a:endParaRPr lang="en-US" altLang="ja-JP" sz="4000" dirty="0" smtClean="0">
              <a:solidFill>
                <a:srgbClr val="0070C0"/>
              </a:solidFill>
              <a:ea typeface="ＤＦ特太ゴシック体" pitchFamily="1" charset="-128"/>
            </a:endParaRPr>
          </a:p>
          <a:p>
            <a:r>
              <a:rPr lang="ja-JP" altLang="en-US" sz="3200" b="1" dirty="0" smtClean="0"/>
              <a:t>人口（　　　　　　　）人に対するその年の出生数</a:t>
            </a:r>
            <a:endParaRPr kumimoji="1" lang="ja-JP" altLang="en-US" sz="3200" b="1" dirty="0"/>
          </a:p>
        </p:txBody>
      </p:sp>
      <p:sp>
        <p:nvSpPr>
          <p:cNvPr id="14" name="テキスト ボックス 13"/>
          <p:cNvSpPr txBox="1"/>
          <p:nvPr/>
        </p:nvSpPr>
        <p:spPr>
          <a:xfrm>
            <a:off x="1354632" y="2680797"/>
            <a:ext cx="6745759" cy="2677656"/>
          </a:xfrm>
          <a:prstGeom prst="rect">
            <a:avLst/>
          </a:prstGeom>
          <a:solidFill>
            <a:srgbClr val="FFFF99"/>
          </a:solidFill>
        </p:spPr>
        <p:txBody>
          <a:bodyPr wrap="square" rtlCol="0">
            <a:spAutoFit/>
          </a:bodyPr>
          <a:lstStyle/>
          <a:p>
            <a:r>
              <a:rPr lang="ja-JP" altLang="en-US" sz="4000" dirty="0">
                <a:solidFill>
                  <a:srgbClr val="0070C0"/>
                </a:solidFill>
                <a:ea typeface="ＤＦ特太ゴシック体" pitchFamily="1" charset="-128"/>
              </a:rPr>
              <a:t>合計特殊</a:t>
            </a:r>
            <a:r>
              <a:rPr lang="ja-JP" altLang="en-US" sz="4000" dirty="0" smtClean="0">
                <a:solidFill>
                  <a:srgbClr val="0070C0"/>
                </a:solidFill>
                <a:ea typeface="ＤＦ特太ゴシック体" pitchFamily="1" charset="-128"/>
              </a:rPr>
              <a:t>出生率</a:t>
            </a:r>
            <a:endParaRPr lang="en-US" altLang="ja-JP" sz="4000" dirty="0" smtClean="0">
              <a:solidFill>
                <a:srgbClr val="0070C0"/>
              </a:solidFill>
              <a:ea typeface="ＤＦ特太ゴシック体" pitchFamily="1" charset="-128"/>
            </a:endParaRPr>
          </a:p>
          <a:p>
            <a:r>
              <a:rPr kumimoji="1" lang="ja-JP" altLang="en-US" sz="3200" b="1" dirty="0" smtClean="0"/>
              <a:t>　（　　　）歳から（　　　）歳までの女性人口に対する出生率を合計したもの。</a:t>
            </a:r>
            <a:endParaRPr kumimoji="1" lang="en-US" altLang="ja-JP" sz="3200" b="1" dirty="0" smtClean="0"/>
          </a:p>
          <a:p>
            <a:r>
              <a:rPr lang="en-US" altLang="ja-JP" sz="3200" b="1" dirty="0"/>
              <a:t>1</a:t>
            </a:r>
            <a:r>
              <a:rPr lang="ja-JP" altLang="en-US" sz="3200" b="1" dirty="0"/>
              <a:t>人の女性</a:t>
            </a:r>
            <a:r>
              <a:rPr lang="ja-JP" altLang="en-US" sz="3200" b="1" dirty="0" smtClean="0"/>
              <a:t>が</a:t>
            </a:r>
            <a:r>
              <a:rPr lang="ja-JP" altLang="en-US" sz="3200" b="1" dirty="0"/>
              <a:t>一生のうちに生むとした場合の平均</a:t>
            </a:r>
            <a:r>
              <a:rPr lang="ja-JP" altLang="en-US" sz="3200" b="1" dirty="0" smtClean="0"/>
              <a:t>子供数</a:t>
            </a:r>
            <a:r>
              <a:rPr lang="ja-JP" altLang="en-US" sz="3200" b="1" dirty="0"/>
              <a:t>。</a:t>
            </a:r>
            <a:r>
              <a:rPr kumimoji="1" lang="ja-JP" altLang="en-US" sz="3200" b="1" dirty="0" smtClean="0"/>
              <a:t>　</a:t>
            </a:r>
            <a:endParaRPr kumimoji="1" lang="ja-JP" altLang="en-US" sz="3200" b="1" dirty="0"/>
          </a:p>
        </p:txBody>
      </p:sp>
      <p:sp>
        <p:nvSpPr>
          <p:cNvPr id="3" name="テキスト ボックス 2"/>
          <p:cNvSpPr txBox="1"/>
          <p:nvPr/>
        </p:nvSpPr>
        <p:spPr>
          <a:xfrm>
            <a:off x="2406057" y="1454143"/>
            <a:ext cx="2243743" cy="584775"/>
          </a:xfrm>
          <a:prstGeom prst="rect">
            <a:avLst/>
          </a:prstGeom>
          <a:noFill/>
        </p:spPr>
        <p:txBody>
          <a:bodyPr wrap="square" rtlCol="0">
            <a:spAutoFit/>
          </a:bodyPr>
          <a:lstStyle/>
          <a:p>
            <a:r>
              <a:rPr kumimoji="1" lang="ja-JP" altLang="en-US" sz="3200" dirty="0" smtClean="0">
                <a:solidFill>
                  <a:srgbClr val="FF0000"/>
                </a:solidFill>
                <a:ea typeface="ＤＦ特太ゴシック体" pitchFamily="1" charset="-128"/>
              </a:rPr>
              <a:t>１</a:t>
            </a:r>
            <a:r>
              <a:rPr kumimoji="1" lang="en-US" altLang="ja-JP" sz="3200" dirty="0" smtClean="0">
                <a:solidFill>
                  <a:srgbClr val="FF0000"/>
                </a:solidFill>
                <a:ea typeface="ＤＦ特太ゴシック体" pitchFamily="1" charset="-128"/>
              </a:rPr>
              <a:t>,</a:t>
            </a:r>
            <a:r>
              <a:rPr kumimoji="1" lang="ja-JP" altLang="en-US" sz="3200" dirty="0" smtClean="0">
                <a:solidFill>
                  <a:srgbClr val="FF0000"/>
                </a:solidFill>
                <a:ea typeface="ＤＦ特太ゴシック体" pitchFamily="1" charset="-128"/>
              </a:rPr>
              <a:t>０００</a:t>
            </a:r>
            <a:endParaRPr kumimoji="1" lang="ja-JP" altLang="en-US" sz="3200" dirty="0">
              <a:solidFill>
                <a:srgbClr val="FF0000"/>
              </a:solidFill>
              <a:ea typeface="ＤＦ特太ゴシック体" pitchFamily="1" charset="-128"/>
            </a:endParaRPr>
          </a:p>
        </p:txBody>
      </p:sp>
      <p:sp>
        <p:nvSpPr>
          <p:cNvPr id="19" name="テキスト ボックス 18"/>
          <p:cNvSpPr txBox="1"/>
          <p:nvPr/>
        </p:nvSpPr>
        <p:spPr>
          <a:xfrm>
            <a:off x="1824286" y="3267833"/>
            <a:ext cx="1163538" cy="584775"/>
          </a:xfrm>
          <a:prstGeom prst="rect">
            <a:avLst/>
          </a:prstGeom>
          <a:noFill/>
        </p:spPr>
        <p:txBody>
          <a:bodyPr wrap="square" rtlCol="0">
            <a:spAutoFit/>
          </a:bodyPr>
          <a:lstStyle/>
          <a:p>
            <a:r>
              <a:rPr kumimoji="1" lang="ja-JP" altLang="en-US" sz="3200" dirty="0" smtClean="0">
                <a:solidFill>
                  <a:srgbClr val="FF0000"/>
                </a:solidFill>
                <a:ea typeface="ＤＦ特太ゴシック体" pitchFamily="1" charset="-128"/>
              </a:rPr>
              <a:t>１５</a:t>
            </a:r>
            <a:endParaRPr kumimoji="1" lang="ja-JP" altLang="en-US" sz="3200" dirty="0">
              <a:solidFill>
                <a:srgbClr val="FF0000"/>
              </a:solidFill>
              <a:ea typeface="ＤＦ特太ゴシック体" pitchFamily="1" charset="-128"/>
            </a:endParaRPr>
          </a:p>
        </p:txBody>
      </p:sp>
      <p:sp>
        <p:nvSpPr>
          <p:cNvPr id="23" name="テキスト ボックス 22"/>
          <p:cNvSpPr txBox="1"/>
          <p:nvPr/>
        </p:nvSpPr>
        <p:spPr>
          <a:xfrm>
            <a:off x="4200550" y="3267833"/>
            <a:ext cx="1163538" cy="584775"/>
          </a:xfrm>
          <a:prstGeom prst="rect">
            <a:avLst/>
          </a:prstGeom>
          <a:noFill/>
        </p:spPr>
        <p:txBody>
          <a:bodyPr wrap="square" rtlCol="0">
            <a:spAutoFit/>
          </a:bodyPr>
          <a:lstStyle/>
          <a:p>
            <a:r>
              <a:rPr lang="ja-JP" altLang="en-US" sz="3200" dirty="0">
                <a:solidFill>
                  <a:srgbClr val="FF0000"/>
                </a:solidFill>
                <a:ea typeface="ＤＦ特太ゴシック体" pitchFamily="1" charset="-128"/>
              </a:rPr>
              <a:t>４９</a:t>
            </a:r>
            <a:endParaRPr kumimoji="1" lang="ja-JP" altLang="en-US" sz="3200" dirty="0">
              <a:solidFill>
                <a:srgbClr val="FF0000"/>
              </a:solidFill>
              <a:ea typeface="ＤＦ特太ゴシック体" pitchFamily="1" charset="-128"/>
            </a:endParaRPr>
          </a:p>
        </p:txBody>
      </p:sp>
      <p:sp>
        <p:nvSpPr>
          <p:cNvPr id="4" name="円/楕円 3"/>
          <p:cNvSpPr/>
          <p:nvPr/>
        </p:nvSpPr>
        <p:spPr>
          <a:xfrm>
            <a:off x="32048" y="2348880"/>
            <a:ext cx="363488" cy="2088232"/>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角丸四角形 4"/>
          <p:cNvSpPr/>
          <p:nvPr/>
        </p:nvSpPr>
        <p:spPr>
          <a:xfrm>
            <a:off x="5388220" y="648916"/>
            <a:ext cx="2016224" cy="360040"/>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右矢印 5"/>
          <p:cNvSpPr/>
          <p:nvPr/>
        </p:nvSpPr>
        <p:spPr>
          <a:xfrm rot="9372346">
            <a:off x="558379" y="1689698"/>
            <a:ext cx="4878821" cy="404151"/>
          </a:xfrm>
          <a:prstGeom prst="rightArrow">
            <a:avLst>
              <a:gd name="adj1" fmla="val 50000"/>
              <a:gd name="adj2" fmla="val 8858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5364088" y="967558"/>
            <a:ext cx="2712171" cy="360040"/>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右矢印 25"/>
          <p:cNvSpPr/>
          <p:nvPr/>
        </p:nvSpPr>
        <p:spPr>
          <a:xfrm rot="1948049">
            <a:off x="5832622" y="2032749"/>
            <a:ext cx="2743041" cy="398063"/>
          </a:xfrm>
          <a:prstGeom prst="rightArrow">
            <a:avLst>
              <a:gd name="adj1" fmla="val 50000"/>
              <a:gd name="adj2" fmla="val 885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7" name="円/楕円 26"/>
          <p:cNvSpPr/>
          <p:nvPr/>
        </p:nvSpPr>
        <p:spPr>
          <a:xfrm>
            <a:off x="8578427" y="2231780"/>
            <a:ext cx="363488" cy="2088232"/>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角丸四角形 6"/>
          <p:cNvSpPr/>
          <p:nvPr/>
        </p:nvSpPr>
        <p:spPr>
          <a:xfrm>
            <a:off x="32048" y="648916"/>
            <a:ext cx="867544" cy="5156348"/>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8" name="角丸四角形 27"/>
          <p:cNvSpPr/>
          <p:nvPr/>
        </p:nvSpPr>
        <p:spPr>
          <a:xfrm>
            <a:off x="8144655" y="557790"/>
            <a:ext cx="867544" cy="5156348"/>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3459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par>
                          <p:cTn id="27" fill="hold">
                            <p:stCondLst>
                              <p:cond delay="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0-#ppt_h/2"/>
                                          </p:val>
                                        </p:tav>
                                        <p:tav tm="100000">
                                          <p:val>
                                            <p:strVal val="#ppt_y"/>
                                          </p:val>
                                        </p:tav>
                                      </p:tavLst>
                                    </p:anim>
                                  </p:childTnLst>
                                </p:cTn>
                              </p:par>
                            </p:childTnLst>
                          </p:cTn>
                        </p:par>
                        <p:par>
                          <p:cTn id="47" fill="hold">
                            <p:stCondLst>
                              <p:cond delay="500"/>
                            </p:stCondLst>
                            <p:childTnLst>
                              <p:par>
                                <p:cTn id="48" presetID="2" presetClass="entr" presetSubtype="1"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1000"/>
                            </p:stCondLst>
                            <p:childTnLst>
                              <p:par>
                                <p:cTn id="53" presetID="2"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2" nodeType="clickEffect">
                                  <p:stCondLst>
                                    <p:cond delay="0"/>
                                  </p:stCondLst>
                                  <p:childTnLst>
                                    <p:set>
                                      <p:cBhvr>
                                        <p:cTn id="60" dur="1" fill="hold">
                                          <p:stCondLst>
                                            <p:cond delay="0"/>
                                          </p:stCondLst>
                                        </p:cTn>
                                        <p:tgtEl>
                                          <p:spTgt spid="27"/>
                                        </p:tgtEl>
                                        <p:attrNameLst>
                                          <p:attrName>style.visibility</p:attrName>
                                        </p:attrNameLst>
                                      </p:cBhvr>
                                      <p:to>
                                        <p:strVal val="hidden"/>
                                      </p:to>
                                    </p:set>
                                  </p:childTnLst>
                                </p:cTn>
                              </p:par>
                            </p:childTnLst>
                          </p:cTn>
                        </p:par>
                        <p:par>
                          <p:cTn id="61" fill="hold">
                            <p:stCondLst>
                              <p:cond delay="0"/>
                            </p:stCondLst>
                            <p:childTnLst>
                              <p:par>
                                <p:cTn id="62" presetID="21" presetClass="entr" presetSubtype="1"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heel(1)">
                                      <p:cBhvr>
                                        <p:cTn id="64" dur="2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left)">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Effect transition="in" filter="fade">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3" grpId="0"/>
      <p:bldP spid="19" grpId="0"/>
      <p:bldP spid="23" grpId="0"/>
      <p:bldP spid="4" grpId="0" animBg="1"/>
      <p:bldP spid="4" grpId="1" animBg="1"/>
      <p:bldP spid="4" grpId="2" animBg="1"/>
      <p:bldP spid="5" grpId="0" animBg="1"/>
      <p:bldP spid="5" grpId="1" animBg="1"/>
      <p:bldP spid="6" grpId="0" animBg="1"/>
      <p:bldP spid="6" grpId="1" animBg="1"/>
      <p:bldP spid="25" grpId="0" animBg="1"/>
      <p:bldP spid="25" grpId="1" animBg="1"/>
      <p:bldP spid="26" grpId="0" animBg="1"/>
      <p:bldP spid="26" grpId="1" animBg="1"/>
      <p:bldP spid="27" grpId="0" animBg="1"/>
      <p:bldP spid="27" grpId="1" animBg="1"/>
      <p:bldP spid="27" grpId="2" animBg="1"/>
      <p:bldP spid="7" grpId="0" animBg="1"/>
      <p:bldP spid="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048" y="255276"/>
            <a:ext cx="8909867" cy="602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981592" y="6453336"/>
            <a:ext cx="7162408" cy="369332"/>
          </a:xfrm>
          <a:prstGeom prst="rect">
            <a:avLst/>
          </a:prstGeom>
          <a:noFill/>
        </p:spPr>
        <p:txBody>
          <a:bodyPr wrap="square" rtlCol="0">
            <a:spAutoFit/>
          </a:bodyPr>
          <a:lstStyle/>
          <a:p>
            <a:pPr fontAlgn="b"/>
            <a:r>
              <a:rPr lang="ja-JP" altLang="en-US" u="none" strike="noStrike" dirty="0" smtClean="0">
                <a:effectLst/>
              </a:rPr>
              <a:t>金融広報中央委員会「知る</a:t>
            </a:r>
            <a:r>
              <a:rPr lang="ja-JP" altLang="en-US" u="none" strike="noStrike" dirty="0" err="1" smtClean="0">
                <a:effectLst/>
              </a:rPr>
              <a:t>ぽる</a:t>
            </a:r>
            <a:r>
              <a:rPr lang="ja-JP" altLang="en-US" u="none" strike="noStrike" dirty="0" smtClean="0">
                <a:effectLst/>
              </a:rPr>
              <a:t>と　暮らしと金融なんでもデータ」より引用</a:t>
            </a:r>
            <a:endParaRPr lang="ja-JP" altLang="en-US" b="0" i="0" u="none" strike="noStrike" dirty="0">
              <a:effectLst/>
              <a:latin typeface="ＭＳ 明朝"/>
            </a:endParaRPr>
          </a:p>
        </p:txBody>
      </p:sp>
      <p:sp>
        <p:nvSpPr>
          <p:cNvPr id="12" name="円/楕円 11"/>
          <p:cNvSpPr/>
          <p:nvPr/>
        </p:nvSpPr>
        <p:spPr>
          <a:xfrm>
            <a:off x="7596336" y="4437112"/>
            <a:ext cx="1080120" cy="57606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形吹き出し 14"/>
          <p:cNvSpPr/>
          <p:nvPr/>
        </p:nvSpPr>
        <p:spPr>
          <a:xfrm>
            <a:off x="5623520" y="4293096"/>
            <a:ext cx="1728192" cy="983704"/>
          </a:xfrm>
          <a:prstGeom prst="wedgeEllipseCallout">
            <a:avLst>
              <a:gd name="adj1" fmla="val 65748"/>
              <a:gd name="adj2" fmla="val -20393"/>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smtClean="0">
                <a:solidFill>
                  <a:srgbClr val="FF0000"/>
                </a:solidFill>
              </a:rPr>
              <a:t>1.37</a:t>
            </a:r>
            <a:endParaRPr kumimoji="1" lang="ja-JP" altLang="en-US" b="1" dirty="0">
              <a:solidFill>
                <a:srgbClr val="FF0000"/>
              </a:solidFill>
            </a:endParaRPr>
          </a:p>
        </p:txBody>
      </p:sp>
      <p:sp>
        <p:nvSpPr>
          <p:cNvPr id="17" name="右矢印 16"/>
          <p:cNvSpPr/>
          <p:nvPr/>
        </p:nvSpPr>
        <p:spPr>
          <a:xfrm rot="3096023">
            <a:off x="842372" y="2203150"/>
            <a:ext cx="1301573" cy="214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857282">
            <a:off x="4038917" y="2735122"/>
            <a:ext cx="1278212" cy="242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243256" y="1707244"/>
            <a:ext cx="1800200" cy="584775"/>
          </a:xfrm>
          <a:prstGeom prst="rect">
            <a:avLst/>
          </a:prstGeom>
          <a:noFill/>
        </p:spPr>
        <p:txBody>
          <a:bodyPr wrap="square" rtlCol="0">
            <a:spAutoFit/>
          </a:bodyPr>
          <a:lstStyle/>
          <a:p>
            <a:r>
              <a:rPr kumimoji="1" lang="ja-JP" altLang="en-US" sz="3200" dirty="0" smtClean="0">
                <a:solidFill>
                  <a:srgbClr val="002060"/>
                </a:solidFill>
              </a:rPr>
              <a:t>少子化</a:t>
            </a:r>
            <a:endParaRPr kumimoji="1" lang="ja-JP" altLang="en-US" sz="3200" dirty="0">
              <a:solidFill>
                <a:srgbClr val="002060"/>
              </a:solidFill>
            </a:endParaRPr>
          </a:p>
        </p:txBody>
      </p:sp>
      <p:sp>
        <p:nvSpPr>
          <p:cNvPr id="20" name="テキスト ボックス 19"/>
          <p:cNvSpPr txBox="1"/>
          <p:nvPr/>
        </p:nvSpPr>
        <p:spPr>
          <a:xfrm>
            <a:off x="4283968" y="2120992"/>
            <a:ext cx="1800200" cy="584775"/>
          </a:xfrm>
          <a:prstGeom prst="rect">
            <a:avLst/>
          </a:prstGeom>
          <a:noFill/>
        </p:spPr>
        <p:txBody>
          <a:bodyPr wrap="square" rtlCol="0">
            <a:spAutoFit/>
          </a:bodyPr>
          <a:lstStyle/>
          <a:p>
            <a:r>
              <a:rPr kumimoji="1" lang="ja-JP" altLang="en-US" sz="3200" dirty="0" smtClean="0">
                <a:solidFill>
                  <a:srgbClr val="002060"/>
                </a:solidFill>
              </a:rPr>
              <a:t>少子化</a:t>
            </a:r>
            <a:endParaRPr kumimoji="1" lang="ja-JP" altLang="en-US" sz="3200" dirty="0">
              <a:solidFill>
                <a:srgbClr val="002060"/>
              </a:solidFill>
            </a:endParaRPr>
          </a:p>
        </p:txBody>
      </p:sp>
      <p:sp>
        <p:nvSpPr>
          <p:cNvPr id="21" name="円/楕円 20"/>
          <p:cNvSpPr/>
          <p:nvPr/>
        </p:nvSpPr>
        <p:spPr>
          <a:xfrm>
            <a:off x="505660" y="2568278"/>
            <a:ext cx="1080120" cy="57606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形吹き出し 21"/>
          <p:cNvSpPr/>
          <p:nvPr/>
        </p:nvSpPr>
        <p:spPr>
          <a:xfrm>
            <a:off x="721684" y="3389844"/>
            <a:ext cx="1728192" cy="983704"/>
          </a:xfrm>
          <a:prstGeom prst="wedgeEllipseCallout">
            <a:avLst>
              <a:gd name="adj1" fmla="val -26846"/>
              <a:gd name="adj2" fmla="val -72034"/>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smtClean="0">
                <a:solidFill>
                  <a:srgbClr val="FF0000"/>
                </a:solidFill>
              </a:rPr>
              <a:t>4.32</a:t>
            </a:r>
            <a:endParaRPr kumimoji="1" lang="ja-JP" altLang="en-US" sz="4400" b="1" dirty="0">
              <a:solidFill>
                <a:srgbClr val="FF0000"/>
              </a:solidFill>
            </a:endParaRPr>
          </a:p>
        </p:txBody>
      </p:sp>
    </p:spTree>
    <p:extLst>
      <p:ext uri="{BB962C8B-B14F-4D97-AF65-F5344CB8AC3E}">
        <p14:creationId xmlns:p14="http://schemas.microsoft.com/office/powerpoint/2010/main" val="9065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1000"/>
                                        <p:tgtEl>
                                          <p:spTgt spid="2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1000"/>
                                        <p:tgtEl>
                                          <p:spTgt spid="2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000"/>
                            </p:stCondLst>
                            <p:childTnLst>
                              <p:par>
                                <p:cTn id="28" presetID="6"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8" grpId="0" animBg="1"/>
      <p:bldP spid="16" grpId="0"/>
      <p:bldP spid="20" grpId="0"/>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昭和15年（1940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3500"/>
            <a:ext cx="7272808" cy="69488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p:nvPr/>
        </p:nvGrpSpPr>
        <p:grpSpPr>
          <a:xfrm>
            <a:off x="4103948" y="116632"/>
            <a:ext cx="576064" cy="6840760"/>
            <a:chOff x="4080644" y="101600"/>
            <a:chExt cx="576064" cy="6704271"/>
          </a:xfrm>
        </p:grpSpPr>
        <p:sp>
          <p:nvSpPr>
            <p:cNvPr id="21" name="正方形/長方形 20"/>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80644" y="101600"/>
              <a:ext cx="576064" cy="6704271"/>
            </a:xfrm>
            <a:prstGeom prst="rect">
              <a:avLst/>
            </a:prstGeom>
            <a:noFill/>
          </p:spPr>
          <p:txBody>
            <a:bodyPr wrap="square" rtlCol="0">
              <a:spAutoFit/>
            </a:bodyPr>
            <a:lstStyle/>
            <a:p>
              <a:pPr algn="ctr">
                <a:lnSpc>
                  <a:spcPct val="218000"/>
                </a:lnSpc>
              </a:pPr>
              <a:r>
                <a:rPr kumimoji="1" lang="en-US" altLang="ja-JP" dirty="0" smtClean="0"/>
                <a:t>100</a:t>
              </a:r>
            </a:p>
            <a:p>
              <a:pPr algn="ctr">
                <a:lnSpc>
                  <a:spcPct val="218000"/>
                </a:lnSpc>
              </a:pPr>
              <a:r>
                <a:rPr lang="en-US" altLang="ja-JP" dirty="0" smtClean="0"/>
                <a:t>90</a:t>
              </a:r>
            </a:p>
            <a:p>
              <a:pPr algn="ctr">
                <a:lnSpc>
                  <a:spcPct val="218000"/>
                </a:lnSpc>
              </a:pPr>
              <a:r>
                <a:rPr kumimoji="1" lang="en-US" altLang="ja-JP" dirty="0" smtClean="0"/>
                <a:t>80</a:t>
              </a:r>
            </a:p>
            <a:p>
              <a:pPr algn="ctr">
                <a:lnSpc>
                  <a:spcPct val="218000"/>
                </a:lnSpc>
              </a:pPr>
              <a:r>
                <a:rPr lang="en-US" altLang="ja-JP" dirty="0" smtClean="0"/>
                <a:t>70</a:t>
              </a:r>
            </a:p>
            <a:p>
              <a:pPr algn="ctr">
                <a:lnSpc>
                  <a:spcPct val="218000"/>
                </a:lnSpc>
              </a:pPr>
              <a:r>
                <a:rPr kumimoji="1" lang="en-US" altLang="ja-JP" dirty="0" smtClean="0"/>
                <a:t>60</a:t>
              </a:r>
            </a:p>
            <a:p>
              <a:pPr algn="ctr">
                <a:lnSpc>
                  <a:spcPct val="218000"/>
                </a:lnSpc>
              </a:pPr>
              <a:r>
                <a:rPr lang="en-US" altLang="ja-JP" dirty="0" smtClean="0"/>
                <a:t>50</a:t>
              </a:r>
            </a:p>
            <a:p>
              <a:pPr algn="ctr">
                <a:lnSpc>
                  <a:spcPct val="218000"/>
                </a:lnSpc>
              </a:pPr>
              <a:r>
                <a:rPr lang="en-US" altLang="ja-JP" dirty="0" smtClean="0"/>
                <a:t>40</a:t>
              </a:r>
            </a:p>
            <a:p>
              <a:pPr algn="ctr">
                <a:lnSpc>
                  <a:spcPct val="218000"/>
                </a:lnSpc>
              </a:pPr>
              <a:r>
                <a:rPr kumimoji="1" lang="en-US" altLang="ja-JP" dirty="0" smtClean="0"/>
                <a:t>30</a:t>
              </a:r>
            </a:p>
            <a:p>
              <a:pPr algn="ctr">
                <a:lnSpc>
                  <a:spcPct val="218000"/>
                </a:lnSpc>
              </a:pPr>
              <a:r>
                <a:rPr lang="en-US" altLang="ja-JP" dirty="0" smtClean="0"/>
                <a:t>20</a:t>
              </a:r>
            </a:p>
            <a:p>
              <a:pPr algn="ctr">
                <a:lnSpc>
                  <a:spcPct val="218000"/>
                </a:lnSpc>
              </a:pPr>
              <a:r>
                <a:rPr kumimoji="1" lang="en-US" altLang="ja-JP" dirty="0" smtClean="0"/>
                <a:t>10</a:t>
              </a:r>
            </a:p>
            <a:p>
              <a:pPr algn="ctr">
                <a:lnSpc>
                  <a:spcPct val="218000"/>
                </a:lnSpc>
              </a:pPr>
              <a:r>
                <a:rPr lang="en-US" altLang="ja-JP" dirty="0"/>
                <a:t>0</a:t>
              </a:r>
              <a:endParaRPr kumimoji="1" lang="ja-JP" altLang="en-US" dirty="0"/>
            </a:p>
          </p:txBody>
        </p:sp>
      </p:grpSp>
      <p:sp>
        <p:nvSpPr>
          <p:cNvPr id="2" name="テキスト ボックス 1"/>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smtClean="0"/>
              <a:t>１５年（</a:t>
            </a:r>
            <a:r>
              <a:rPr lang="en-US" altLang="ja-JP" sz="2400" b="1" dirty="0" smtClean="0"/>
              <a:t>1940</a:t>
            </a:r>
            <a:r>
              <a:rPr lang="ja-JP" altLang="en-US" sz="2400" b="1" dirty="0" smtClean="0"/>
              <a:t>年）</a:t>
            </a:r>
            <a:endParaRPr kumimoji="1" lang="ja-JP" altLang="en-US" sz="2400" b="1" dirty="0"/>
          </a:p>
        </p:txBody>
      </p:sp>
      <p:sp>
        <p:nvSpPr>
          <p:cNvPr id="7" name="テキスト ボックス 6"/>
          <p:cNvSpPr txBox="1"/>
          <p:nvPr/>
        </p:nvSpPr>
        <p:spPr>
          <a:xfrm>
            <a:off x="827584" y="1234753"/>
            <a:ext cx="1476164" cy="461665"/>
          </a:xfrm>
          <a:prstGeom prst="rect">
            <a:avLst/>
          </a:prstGeom>
          <a:solidFill>
            <a:schemeClr val="bg1"/>
          </a:solidFill>
        </p:spPr>
        <p:txBody>
          <a:bodyPr wrap="square" rtlCol="0">
            <a:spAutoFit/>
          </a:bodyPr>
          <a:lstStyle/>
          <a:p>
            <a:r>
              <a:rPr kumimoji="1" lang="ja-JP" altLang="en-US" sz="2400" b="1" dirty="0" smtClean="0"/>
              <a:t>戦前</a:t>
            </a:r>
            <a:endParaRPr kumimoji="1" lang="ja-JP" altLang="en-US" sz="2400" b="1" dirty="0"/>
          </a:p>
        </p:txBody>
      </p:sp>
      <p:sp>
        <p:nvSpPr>
          <p:cNvPr id="8" name="テキスト ボックス 7"/>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354674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図 28" descr="昭和20年（1945年）"/>
          <p:cNvPicPr/>
          <p:nvPr/>
        </p:nvPicPr>
        <p:blipFill>
          <a:blip r:embed="rId3">
            <a:extLst>
              <a:ext uri="{28A0092B-C50C-407E-A947-70E740481C1C}">
                <a14:useLocalDpi xmlns:a14="http://schemas.microsoft.com/office/drawing/2010/main" val="0"/>
              </a:ext>
            </a:extLst>
          </a:blip>
          <a:srcRect/>
          <a:stretch>
            <a:fillRect/>
          </a:stretch>
        </p:blipFill>
        <p:spPr bwMode="auto">
          <a:xfrm>
            <a:off x="755576" y="0"/>
            <a:ext cx="7272808" cy="6858000"/>
          </a:xfrm>
          <a:prstGeom prst="rect">
            <a:avLst/>
          </a:prstGeom>
          <a:noFill/>
          <a:ln>
            <a:noFill/>
          </a:ln>
        </p:spPr>
      </p:pic>
      <p:grpSp>
        <p:nvGrpSpPr>
          <p:cNvPr id="20" name="グループ化 19"/>
          <p:cNvGrpSpPr/>
          <p:nvPr/>
        </p:nvGrpSpPr>
        <p:grpSpPr>
          <a:xfrm>
            <a:off x="4103948" y="116632"/>
            <a:ext cx="576064" cy="6840760"/>
            <a:chOff x="4080644" y="101600"/>
            <a:chExt cx="576064" cy="6704271"/>
          </a:xfrm>
        </p:grpSpPr>
        <p:sp>
          <p:nvSpPr>
            <p:cNvPr id="21" name="正方形/長方形 20"/>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80644" y="101600"/>
              <a:ext cx="576064" cy="6704271"/>
            </a:xfrm>
            <a:prstGeom prst="rect">
              <a:avLst/>
            </a:prstGeom>
            <a:noFill/>
          </p:spPr>
          <p:txBody>
            <a:bodyPr wrap="square" rtlCol="0">
              <a:spAutoFit/>
            </a:bodyPr>
            <a:lstStyle/>
            <a:p>
              <a:pPr algn="ctr">
                <a:lnSpc>
                  <a:spcPct val="218000"/>
                </a:lnSpc>
              </a:pPr>
              <a:r>
                <a:rPr kumimoji="1" lang="en-US" altLang="ja-JP" dirty="0" smtClean="0"/>
                <a:t>100</a:t>
              </a:r>
            </a:p>
            <a:p>
              <a:pPr algn="ctr">
                <a:lnSpc>
                  <a:spcPct val="218000"/>
                </a:lnSpc>
              </a:pPr>
              <a:r>
                <a:rPr lang="en-US" altLang="ja-JP" dirty="0" smtClean="0"/>
                <a:t>90</a:t>
              </a:r>
            </a:p>
            <a:p>
              <a:pPr algn="ctr">
                <a:lnSpc>
                  <a:spcPct val="218000"/>
                </a:lnSpc>
              </a:pPr>
              <a:r>
                <a:rPr kumimoji="1" lang="en-US" altLang="ja-JP" dirty="0" smtClean="0"/>
                <a:t>80</a:t>
              </a:r>
            </a:p>
            <a:p>
              <a:pPr algn="ctr">
                <a:lnSpc>
                  <a:spcPct val="218000"/>
                </a:lnSpc>
              </a:pPr>
              <a:r>
                <a:rPr lang="en-US" altLang="ja-JP" dirty="0" smtClean="0"/>
                <a:t>70</a:t>
              </a:r>
            </a:p>
            <a:p>
              <a:pPr algn="ctr">
                <a:lnSpc>
                  <a:spcPct val="218000"/>
                </a:lnSpc>
              </a:pPr>
              <a:r>
                <a:rPr kumimoji="1" lang="en-US" altLang="ja-JP" dirty="0" smtClean="0"/>
                <a:t>60</a:t>
              </a:r>
            </a:p>
            <a:p>
              <a:pPr algn="ctr">
                <a:lnSpc>
                  <a:spcPct val="218000"/>
                </a:lnSpc>
              </a:pPr>
              <a:r>
                <a:rPr lang="en-US" altLang="ja-JP" dirty="0" smtClean="0"/>
                <a:t>50</a:t>
              </a:r>
            </a:p>
            <a:p>
              <a:pPr algn="ctr">
                <a:lnSpc>
                  <a:spcPct val="218000"/>
                </a:lnSpc>
              </a:pPr>
              <a:r>
                <a:rPr lang="en-US" altLang="ja-JP" dirty="0" smtClean="0"/>
                <a:t>40</a:t>
              </a:r>
            </a:p>
            <a:p>
              <a:pPr algn="ctr">
                <a:lnSpc>
                  <a:spcPct val="218000"/>
                </a:lnSpc>
              </a:pPr>
              <a:r>
                <a:rPr kumimoji="1" lang="en-US" altLang="ja-JP" dirty="0" smtClean="0"/>
                <a:t>30</a:t>
              </a:r>
            </a:p>
            <a:p>
              <a:pPr algn="ctr">
                <a:lnSpc>
                  <a:spcPct val="218000"/>
                </a:lnSpc>
              </a:pPr>
              <a:r>
                <a:rPr lang="en-US" altLang="ja-JP" dirty="0" smtClean="0"/>
                <a:t>20</a:t>
              </a:r>
            </a:p>
            <a:p>
              <a:pPr algn="ctr">
                <a:lnSpc>
                  <a:spcPct val="218000"/>
                </a:lnSpc>
              </a:pPr>
              <a:r>
                <a:rPr kumimoji="1" lang="en-US" altLang="ja-JP" dirty="0" smtClean="0"/>
                <a:t>10</a:t>
              </a:r>
            </a:p>
            <a:p>
              <a:pPr algn="ctr">
                <a:lnSpc>
                  <a:spcPct val="218000"/>
                </a:lnSpc>
              </a:pPr>
              <a:r>
                <a:rPr lang="en-US" altLang="ja-JP" dirty="0"/>
                <a:t>0</a:t>
              </a:r>
              <a:endParaRPr kumimoji="1" lang="ja-JP" altLang="en-US" dirty="0"/>
            </a:p>
          </p:txBody>
        </p:sp>
      </p:grpSp>
      <p:sp>
        <p:nvSpPr>
          <p:cNvPr id="8" name="テキスト ボックス 7"/>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a:t>２０</a:t>
            </a:r>
            <a:r>
              <a:rPr lang="ja-JP" altLang="en-US" sz="2400" b="1" dirty="0" smtClean="0"/>
              <a:t>年（</a:t>
            </a:r>
            <a:r>
              <a:rPr lang="en-US" altLang="ja-JP" sz="2400" b="1" dirty="0" smtClean="0"/>
              <a:t>1945</a:t>
            </a:r>
            <a:r>
              <a:rPr lang="ja-JP" altLang="en-US" sz="2400" b="1" dirty="0" smtClean="0"/>
              <a:t>年）</a:t>
            </a:r>
            <a:endParaRPr kumimoji="1" lang="ja-JP" altLang="en-US" sz="2400" b="1" dirty="0"/>
          </a:p>
        </p:txBody>
      </p:sp>
      <p:sp>
        <p:nvSpPr>
          <p:cNvPr id="9" name="テキスト ボックス 8"/>
          <p:cNvSpPr txBox="1"/>
          <p:nvPr/>
        </p:nvSpPr>
        <p:spPr>
          <a:xfrm>
            <a:off x="827584" y="1234753"/>
            <a:ext cx="2808312" cy="461665"/>
          </a:xfrm>
          <a:prstGeom prst="rect">
            <a:avLst/>
          </a:prstGeom>
          <a:solidFill>
            <a:schemeClr val="bg1"/>
          </a:solidFill>
        </p:spPr>
        <p:txBody>
          <a:bodyPr wrap="square" rtlCol="0">
            <a:spAutoFit/>
          </a:bodyPr>
          <a:lstStyle/>
          <a:p>
            <a:r>
              <a:rPr lang="ja-JP" altLang="en-US" sz="2400" b="1" dirty="0" smtClean="0"/>
              <a:t>終戦（</a:t>
            </a:r>
            <a:r>
              <a:rPr lang="en-US" altLang="ja-JP" sz="2400" b="1" dirty="0" smtClean="0"/>
              <a:t>8</a:t>
            </a:r>
            <a:r>
              <a:rPr lang="ja-JP" altLang="en-US" sz="2400" b="1" dirty="0" smtClean="0"/>
              <a:t>月</a:t>
            </a:r>
            <a:r>
              <a:rPr lang="en-US" altLang="ja-JP" sz="2400" b="1" dirty="0" smtClean="0"/>
              <a:t>15</a:t>
            </a:r>
            <a:r>
              <a:rPr lang="ja-JP" altLang="en-US" sz="2400" b="1" dirty="0" smtClean="0"/>
              <a:t>日）</a:t>
            </a:r>
            <a:endParaRPr kumimoji="1" lang="ja-JP" altLang="en-US" sz="2400" b="1" dirty="0"/>
          </a:p>
        </p:txBody>
      </p:sp>
      <p:sp>
        <p:nvSpPr>
          <p:cNvPr id="10" name="テキスト ボックス 9"/>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289653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グループ化 19"/>
          <p:cNvGrpSpPr/>
          <p:nvPr/>
        </p:nvGrpSpPr>
        <p:grpSpPr>
          <a:xfrm>
            <a:off x="3272430" y="0"/>
            <a:ext cx="576064" cy="6704271"/>
            <a:chOff x="4080644" y="101600"/>
            <a:chExt cx="576064" cy="6704271"/>
          </a:xfrm>
        </p:grpSpPr>
        <p:sp>
          <p:nvSpPr>
            <p:cNvPr id="21" name="正方形/長方形 20"/>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nvGrpSpPr>
          <p:cNvPr id="28" name="グループ化 27"/>
          <p:cNvGrpSpPr/>
          <p:nvPr/>
        </p:nvGrpSpPr>
        <p:grpSpPr>
          <a:xfrm>
            <a:off x="768937" y="-88900"/>
            <a:ext cx="7280746" cy="7019961"/>
            <a:chOff x="795400" y="-10467"/>
            <a:chExt cx="7205252" cy="6903378"/>
          </a:xfrm>
        </p:grpSpPr>
        <p:pic>
          <p:nvPicPr>
            <p:cNvPr id="23" name="図 22" descr="昭和25年（1950年）"/>
            <p:cNvPicPr/>
            <p:nvPr/>
          </p:nvPicPr>
          <p:blipFill>
            <a:blip r:embed="rId3">
              <a:extLst>
                <a:ext uri="{28A0092B-C50C-407E-A947-70E740481C1C}">
                  <a14:useLocalDpi xmlns:a14="http://schemas.microsoft.com/office/drawing/2010/main" val="0"/>
                </a:ext>
              </a:extLst>
            </a:blip>
            <a:srcRect/>
            <a:stretch>
              <a:fillRect/>
            </a:stretch>
          </p:blipFill>
          <p:spPr bwMode="auto">
            <a:xfrm>
              <a:off x="795400" y="-10467"/>
              <a:ext cx="7205252" cy="6858000"/>
            </a:xfrm>
            <a:prstGeom prst="rect">
              <a:avLst/>
            </a:prstGeom>
            <a:noFill/>
            <a:ln>
              <a:noFill/>
            </a:ln>
          </p:spPr>
        </p:pic>
        <p:grpSp>
          <p:nvGrpSpPr>
            <p:cNvPr id="24" name="グループ化 23"/>
            <p:cNvGrpSpPr/>
            <p:nvPr/>
          </p:nvGrpSpPr>
          <p:grpSpPr>
            <a:xfrm>
              <a:off x="4107768" y="188640"/>
              <a:ext cx="576064" cy="6704271"/>
              <a:chOff x="4080644" y="101600"/>
              <a:chExt cx="576064" cy="6704271"/>
            </a:xfrm>
          </p:grpSpPr>
          <p:sp>
            <p:nvSpPr>
              <p:cNvPr id="25" name="正方形/長方形 24"/>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sp>
        <p:nvSpPr>
          <p:cNvPr id="11" name="テキスト ボックス 10"/>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a:t>２</a:t>
            </a:r>
            <a:r>
              <a:rPr lang="ja-JP" altLang="en-US" sz="2400" b="1" dirty="0" smtClean="0"/>
              <a:t>５年（</a:t>
            </a:r>
            <a:r>
              <a:rPr lang="en-US" altLang="ja-JP" sz="2400" b="1" dirty="0" smtClean="0"/>
              <a:t>1950</a:t>
            </a:r>
            <a:r>
              <a:rPr lang="ja-JP" altLang="en-US" sz="2400" b="1" dirty="0" smtClean="0"/>
              <a:t>年）</a:t>
            </a:r>
            <a:endParaRPr kumimoji="1" lang="ja-JP" altLang="en-US" sz="2400" b="1" dirty="0"/>
          </a:p>
        </p:txBody>
      </p:sp>
      <p:sp>
        <p:nvSpPr>
          <p:cNvPr id="12" name="テキスト ボックス 11"/>
          <p:cNvSpPr txBox="1"/>
          <p:nvPr/>
        </p:nvSpPr>
        <p:spPr>
          <a:xfrm>
            <a:off x="827584" y="1234753"/>
            <a:ext cx="1476164" cy="461665"/>
          </a:xfrm>
          <a:prstGeom prst="rect">
            <a:avLst/>
          </a:prstGeom>
          <a:solidFill>
            <a:schemeClr val="bg1"/>
          </a:solidFill>
        </p:spPr>
        <p:txBody>
          <a:bodyPr wrap="square" rtlCol="0">
            <a:spAutoFit/>
          </a:bodyPr>
          <a:lstStyle/>
          <a:p>
            <a:r>
              <a:rPr lang="ja-JP" altLang="en-US" sz="2400" b="1" dirty="0"/>
              <a:t>戦後</a:t>
            </a:r>
            <a:endParaRPr kumimoji="1" lang="ja-JP" altLang="en-US" sz="2400" b="1" dirty="0"/>
          </a:p>
        </p:txBody>
      </p:sp>
      <p:sp>
        <p:nvSpPr>
          <p:cNvPr id="13" name="テキスト ボックス 12"/>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90194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グループ化 37"/>
          <p:cNvGrpSpPr/>
          <p:nvPr/>
        </p:nvGrpSpPr>
        <p:grpSpPr>
          <a:xfrm>
            <a:off x="683568" y="0"/>
            <a:ext cx="7416824" cy="6957392"/>
            <a:chOff x="904758" y="-1395536"/>
            <a:chExt cx="6791845" cy="6848287"/>
          </a:xfrm>
        </p:grpSpPr>
        <p:pic>
          <p:nvPicPr>
            <p:cNvPr id="34" name="図 33" descr="昭和30年（1955年）"/>
            <p:cNvPicPr/>
            <p:nvPr/>
          </p:nvPicPr>
          <p:blipFill>
            <a:blip r:embed="rId2">
              <a:extLst>
                <a:ext uri="{28A0092B-C50C-407E-A947-70E740481C1C}">
                  <a14:useLocalDpi xmlns:a14="http://schemas.microsoft.com/office/drawing/2010/main" val="0"/>
                </a:ext>
              </a:extLst>
            </a:blip>
            <a:srcRect/>
            <a:stretch>
              <a:fillRect/>
            </a:stretch>
          </p:blipFill>
          <p:spPr bwMode="auto">
            <a:xfrm>
              <a:off x="904758" y="-1395536"/>
              <a:ext cx="6791845" cy="6797630"/>
            </a:xfrm>
            <a:prstGeom prst="rect">
              <a:avLst/>
            </a:prstGeom>
            <a:noFill/>
            <a:ln>
              <a:noFill/>
            </a:ln>
          </p:spPr>
        </p:pic>
        <p:grpSp>
          <p:nvGrpSpPr>
            <p:cNvPr id="35" name="グループ化 34"/>
            <p:cNvGrpSpPr/>
            <p:nvPr/>
          </p:nvGrpSpPr>
          <p:grpSpPr>
            <a:xfrm>
              <a:off x="3991744" y="-1251520"/>
              <a:ext cx="576064" cy="6704271"/>
              <a:chOff x="4080644" y="101600"/>
              <a:chExt cx="576064" cy="6704271"/>
            </a:xfrm>
          </p:grpSpPr>
          <p:sp>
            <p:nvSpPr>
              <p:cNvPr id="36" name="正方形/長方形 35"/>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sp>
        <p:nvSpPr>
          <p:cNvPr id="8" name="テキスト ボックス 7"/>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昭和３０</a:t>
            </a:r>
            <a:r>
              <a:rPr lang="ja-JP" altLang="en-US" sz="2400" b="1" dirty="0" smtClean="0"/>
              <a:t>年（</a:t>
            </a:r>
            <a:r>
              <a:rPr lang="en-US" altLang="ja-JP" sz="2400" b="1" dirty="0" smtClean="0"/>
              <a:t>1955</a:t>
            </a:r>
            <a:r>
              <a:rPr lang="ja-JP" altLang="en-US" sz="2400" b="1" dirty="0" smtClean="0"/>
              <a:t>年）</a:t>
            </a:r>
            <a:endParaRPr kumimoji="1" lang="ja-JP" altLang="en-US" sz="2400" b="1" dirty="0"/>
          </a:p>
        </p:txBody>
      </p:sp>
      <p:sp>
        <p:nvSpPr>
          <p:cNvPr id="9" name="テキスト ボックス 8"/>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90194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p:nvPr/>
        </p:nvGrpSpPr>
        <p:grpSpPr>
          <a:xfrm>
            <a:off x="710500" y="53758"/>
            <a:ext cx="7389892" cy="6831626"/>
            <a:chOff x="710500" y="53758"/>
            <a:chExt cx="7389892" cy="6831626"/>
          </a:xfrm>
        </p:grpSpPr>
        <p:pic>
          <p:nvPicPr>
            <p:cNvPr id="10" name="図 9" descr="昭和35年（1960年）"/>
            <p:cNvPicPr/>
            <p:nvPr/>
          </p:nvPicPr>
          <p:blipFill>
            <a:blip r:embed="rId3">
              <a:extLst>
                <a:ext uri="{28A0092B-C50C-407E-A947-70E740481C1C}">
                  <a14:useLocalDpi xmlns:a14="http://schemas.microsoft.com/office/drawing/2010/main" val="0"/>
                </a:ext>
              </a:extLst>
            </a:blip>
            <a:srcRect/>
            <a:stretch>
              <a:fillRect/>
            </a:stretch>
          </p:blipFill>
          <p:spPr bwMode="auto">
            <a:xfrm>
              <a:off x="710500" y="53758"/>
              <a:ext cx="7389892" cy="6831626"/>
            </a:xfrm>
            <a:prstGeom prst="rect">
              <a:avLst/>
            </a:prstGeom>
            <a:noFill/>
            <a:ln>
              <a:noFill/>
            </a:ln>
          </p:spPr>
        </p:pic>
        <p:grpSp>
          <p:nvGrpSpPr>
            <p:cNvPr id="20" name="グループ化 19"/>
            <p:cNvGrpSpPr/>
            <p:nvPr/>
          </p:nvGrpSpPr>
          <p:grpSpPr>
            <a:xfrm>
              <a:off x="4117414" y="181113"/>
              <a:ext cx="576064" cy="6704271"/>
              <a:chOff x="4080644" y="101600"/>
              <a:chExt cx="576064" cy="6704271"/>
            </a:xfrm>
          </p:grpSpPr>
          <p:sp>
            <p:nvSpPr>
              <p:cNvPr id="21" name="正方形/長方形 20"/>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sp>
        <p:nvSpPr>
          <p:cNvPr id="7" name="テキスト ボックス 6"/>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a:t>３</a:t>
            </a:r>
            <a:r>
              <a:rPr lang="ja-JP" altLang="en-US" sz="2400" b="1" dirty="0" smtClean="0"/>
              <a:t>５年（</a:t>
            </a:r>
            <a:r>
              <a:rPr lang="en-US" altLang="ja-JP" sz="2400" b="1" dirty="0" smtClean="0"/>
              <a:t>1960</a:t>
            </a:r>
            <a:r>
              <a:rPr lang="ja-JP" altLang="en-US" sz="2400" b="1" dirty="0" smtClean="0"/>
              <a:t>年）</a:t>
            </a:r>
            <a:endParaRPr kumimoji="1" lang="ja-JP" altLang="en-US" sz="2400" b="1" dirty="0"/>
          </a:p>
        </p:txBody>
      </p:sp>
      <p:sp>
        <p:nvSpPr>
          <p:cNvPr id="8" name="テキスト ボックス 7"/>
          <p:cNvSpPr txBox="1"/>
          <p:nvPr/>
        </p:nvSpPr>
        <p:spPr>
          <a:xfrm>
            <a:off x="827584" y="1234753"/>
            <a:ext cx="3024336" cy="400110"/>
          </a:xfrm>
          <a:prstGeom prst="rect">
            <a:avLst/>
          </a:prstGeom>
          <a:solidFill>
            <a:schemeClr val="bg1"/>
          </a:solidFill>
        </p:spPr>
        <p:txBody>
          <a:bodyPr wrap="square" rtlCol="0">
            <a:spAutoFit/>
          </a:bodyPr>
          <a:lstStyle/>
          <a:p>
            <a:endParaRPr kumimoji="1" lang="ja-JP" altLang="en-US" sz="2000" b="1" dirty="0"/>
          </a:p>
        </p:txBody>
      </p:sp>
      <p:sp>
        <p:nvSpPr>
          <p:cNvPr id="9" name="テキスト ボックス 8"/>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75930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グループ化 2"/>
          <p:cNvGrpSpPr/>
          <p:nvPr/>
        </p:nvGrpSpPr>
        <p:grpSpPr>
          <a:xfrm>
            <a:off x="709802" y="44624"/>
            <a:ext cx="7390590" cy="6848287"/>
            <a:chOff x="709802" y="44624"/>
            <a:chExt cx="7390590" cy="6848287"/>
          </a:xfrm>
        </p:grpSpPr>
        <p:pic>
          <p:nvPicPr>
            <p:cNvPr id="7" name="図 6" descr="昭和40年（1965年）"/>
            <p:cNvPicPr/>
            <p:nvPr/>
          </p:nvPicPr>
          <p:blipFill>
            <a:blip r:embed="rId3">
              <a:extLst>
                <a:ext uri="{28A0092B-C50C-407E-A947-70E740481C1C}">
                  <a14:useLocalDpi xmlns:a14="http://schemas.microsoft.com/office/drawing/2010/main" val="0"/>
                </a:ext>
              </a:extLst>
            </a:blip>
            <a:srcRect/>
            <a:stretch>
              <a:fillRect/>
            </a:stretch>
          </p:blipFill>
          <p:spPr bwMode="auto">
            <a:xfrm>
              <a:off x="709802" y="44624"/>
              <a:ext cx="7390590" cy="6811095"/>
            </a:xfrm>
            <a:prstGeom prst="rect">
              <a:avLst/>
            </a:prstGeom>
            <a:noFill/>
            <a:ln>
              <a:noFill/>
            </a:ln>
          </p:spPr>
        </p:pic>
        <p:grpSp>
          <p:nvGrpSpPr>
            <p:cNvPr id="8" name="グループ化 7"/>
            <p:cNvGrpSpPr/>
            <p:nvPr/>
          </p:nvGrpSpPr>
          <p:grpSpPr>
            <a:xfrm>
              <a:off x="4102551" y="188640"/>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sp>
        <p:nvSpPr>
          <p:cNvPr id="10" name="テキスト ボックス 9"/>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a:t>４０</a:t>
            </a:r>
            <a:r>
              <a:rPr lang="ja-JP" altLang="en-US" sz="2400" b="1" dirty="0" smtClean="0"/>
              <a:t>年（</a:t>
            </a:r>
            <a:r>
              <a:rPr lang="en-US" altLang="ja-JP" sz="2400" b="1" dirty="0" smtClean="0"/>
              <a:t>1965</a:t>
            </a:r>
            <a:r>
              <a:rPr lang="ja-JP" altLang="en-US" sz="2400" b="1" dirty="0" smtClean="0"/>
              <a:t>年）</a:t>
            </a:r>
            <a:endParaRPr kumimoji="1" lang="ja-JP" altLang="en-US" sz="2400" b="1" dirty="0"/>
          </a:p>
        </p:txBody>
      </p:sp>
      <p:sp>
        <p:nvSpPr>
          <p:cNvPr id="12" name="テキスト ボックス 11"/>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104930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p:nvPr/>
        </p:nvGrpSpPr>
        <p:grpSpPr>
          <a:xfrm>
            <a:off x="724946" y="25761"/>
            <a:ext cx="7404474" cy="6867150"/>
            <a:chOff x="724946" y="25761"/>
            <a:chExt cx="7404474" cy="6867150"/>
          </a:xfrm>
        </p:grpSpPr>
        <p:pic>
          <p:nvPicPr>
            <p:cNvPr id="6" name="図 5" descr="昭和45年（1970年）"/>
            <p:cNvPicPr/>
            <p:nvPr/>
          </p:nvPicPr>
          <p:blipFill>
            <a:blip r:embed="rId3">
              <a:extLst>
                <a:ext uri="{28A0092B-C50C-407E-A947-70E740481C1C}">
                  <a14:useLocalDpi xmlns:a14="http://schemas.microsoft.com/office/drawing/2010/main" val="0"/>
                </a:ext>
              </a:extLst>
            </a:blip>
            <a:srcRect/>
            <a:stretch>
              <a:fillRect/>
            </a:stretch>
          </p:blipFill>
          <p:spPr bwMode="auto">
            <a:xfrm>
              <a:off x="724946" y="25761"/>
              <a:ext cx="7404474" cy="6815201"/>
            </a:xfrm>
            <a:prstGeom prst="rect">
              <a:avLst/>
            </a:prstGeom>
            <a:noFill/>
            <a:ln>
              <a:noFill/>
            </a:ln>
          </p:spPr>
        </p:pic>
        <p:grpSp>
          <p:nvGrpSpPr>
            <p:cNvPr id="8" name="グループ化 7"/>
            <p:cNvGrpSpPr/>
            <p:nvPr/>
          </p:nvGrpSpPr>
          <p:grpSpPr>
            <a:xfrm>
              <a:off x="4102551" y="188640"/>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sp>
        <p:nvSpPr>
          <p:cNvPr id="7" name="テキスト ボックス 6"/>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a:t>４</a:t>
            </a:r>
            <a:r>
              <a:rPr lang="ja-JP" altLang="en-US" sz="2400" b="1" dirty="0" smtClean="0"/>
              <a:t>５年（</a:t>
            </a:r>
            <a:r>
              <a:rPr lang="en-US" altLang="ja-JP" sz="2400" b="1" dirty="0" smtClean="0"/>
              <a:t>1970</a:t>
            </a:r>
            <a:r>
              <a:rPr lang="ja-JP" altLang="en-US" sz="2400" b="1" dirty="0" smtClean="0"/>
              <a:t>年）</a:t>
            </a:r>
            <a:endParaRPr kumimoji="1" lang="ja-JP" altLang="en-US" sz="2400" b="1" dirty="0"/>
          </a:p>
        </p:txBody>
      </p:sp>
      <p:sp>
        <p:nvSpPr>
          <p:cNvPr id="10" name="テキスト ボックス 9"/>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4149493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p:nvPr/>
        </p:nvGrpSpPr>
        <p:grpSpPr>
          <a:xfrm>
            <a:off x="710432" y="44422"/>
            <a:ext cx="7404474" cy="6848489"/>
            <a:chOff x="710432" y="44422"/>
            <a:chExt cx="7404474" cy="6848489"/>
          </a:xfrm>
        </p:grpSpPr>
        <p:pic>
          <p:nvPicPr>
            <p:cNvPr id="7" name="図 6" descr="昭和50年（1975年）"/>
            <p:cNvPicPr/>
            <p:nvPr/>
          </p:nvPicPr>
          <p:blipFill>
            <a:blip r:embed="rId3">
              <a:extLst>
                <a:ext uri="{28A0092B-C50C-407E-A947-70E740481C1C}">
                  <a14:useLocalDpi xmlns:a14="http://schemas.microsoft.com/office/drawing/2010/main" val="0"/>
                </a:ext>
              </a:extLst>
            </a:blip>
            <a:srcRect/>
            <a:stretch>
              <a:fillRect/>
            </a:stretch>
          </p:blipFill>
          <p:spPr bwMode="auto">
            <a:xfrm>
              <a:off x="710432" y="44422"/>
              <a:ext cx="7404474" cy="6840962"/>
            </a:xfrm>
            <a:prstGeom prst="rect">
              <a:avLst/>
            </a:prstGeom>
            <a:noFill/>
            <a:ln>
              <a:noFill/>
            </a:ln>
          </p:spPr>
        </p:pic>
        <p:grpSp>
          <p:nvGrpSpPr>
            <p:cNvPr id="8" name="グループ化 7"/>
            <p:cNvGrpSpPr/>
            <p:nvPr/>
          </p:nvGrpSpPr>
          <p:grpSpPr>
            <a:xfrm>
              <a:off x="4102551" y="188640"/>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grpSp>
      <p:sp>
        <p:nvSpPr>
          <p:cNvPr id="10" name="テキスト ボックス 9"/>
          <p:cNvSpPr txBox="1"/>
          <p:nvPr/>
        </p:nvSpPr>
        <p:spPr>
          <a:xfrm>
            <a:off x="827584" y="620688"/>
            <a:ext cx="2952328" cy="461665"/>
          </a:xfrm>
          <a:prstGeom prst="rect">
            <a:avLst/>
          </a:prstGeom>
          <a:solidFill>
            <a:schemeClr val="bg1"/>
          </a:solidFill>
        </p:spPr>
        <p:txBody>
          <a:bodyPr wrap="square" rtlCol="0">
            <a:spAutoFit/>
          </a:bodyPr>
          <a:lstStyle/>
          <a:p>
            <a:r>
              <a:rPr kumimoji="1" lang="ja-JP" altLang="en-US" sz="2400" b="1" dirty="0" smtClean="0"/>
              <a:t>昭和５０</a:t>
            </a:r>
            <a:r>
              <a:rPr lang="ja-JP" altLang="en-US" sz="2400" b="1" dirty="0" smtClean="0"/>
              <a:t>年（</a:t>
            </a:r>
            <a:r>
              <a:rPr lang="en-US" altLang="ja-JP" sz="2400" b="1" dirty="0" smtClean="0"/>
              <a:t>1975</a:t>
            </a:r>
            <a:r>
              <a:rPr lang="ja-JP" altLang="en-US" sz="2400" b="1" dirty="0" smtClean="0"/>
              <a:t>年）</a:t>
            </a:r>
            <a:endParaRPr kumimoji="1" lang="ja-JP" altLang="en-US" sz="2400" b="1" dirty="0"/>
          </a:p>
        </p:txBody>
      </p:sp>
      <p:sp>
        <p:nvSpPr>
          <p:cNvPr id="12" name="テキスト ボックス 11"/>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2869254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fontScale="90000"/>
          </a:bodyPr>
          <a:lstStyle/>
          <a:p>
            <a:r>
              <a:rPr kumimoji="1" lang="en-US" altLang="ja-JP" dirty="0" smtClean="0"/>
              <a:t>Q1.</a:t>
            </a:r>
            <a:r>
              <a:rPr kumimoji="1" lang="ja-JP" altLang="en-US" dirty="0" smtClean="0"/>
              <a:t>「高齢者」とは、何歳以上の人？</a:t>
            </a:r>
            <a:endParaRPr kumimoji="1" lang="ja-JP" altLang="en-US" dirty="0"/>
          </a:p>
        </p:txBody>
      </p:sp>
      <p:sp>
        <p:nvSpPr>
          <p:cNvPr id="3" name="テキスト ボックス 2"/>
          <p:cNvSpPr txBox="1"/>
          <p:nvPr/>
        </p:nvSpPr>
        <p:spPr>
          <a:xfrm>
            <a:off x="2350046" y="1380777"/>
            <a:ext cx="2664296" cy="646331"/>
          </a:xfrm>
          <a:prstGeom prst="rect">
            <a:avLst/>
          </a:prstGeom>
          <a:noFill/>
        </p:spPr>
        <p:txBody>
          <a:bodyPr wrap="square" rtlCol="0">
            <a:spAutoFit/>
          </a:bodyPr>
          <a:lstStyle/>
          <a:p>
            <a:pPr marL="342900" indent="-342900">
              <a:buAutoNum type="arabicDbPlain"/>
            </a:pPr>
            <a:r>
              <a:rPr kumimoji="1" lang="ja-JP" altLang="en-US" sz="3600" dirty="0" smtClean="0"/>
              <a:t>　</a:t>
            </a:r>
            <a:r>
              <a:rPr kumimoji="1" lang="en-US" altLang="ja-JP" sz="3600" dirty="0" smtClean="0"/>
              <a:t>55</a:t>
            </a:r>
            <a:r>
              <a:rPr kumimoji="1" lang="ja-JP" altLang="en-US" sz="3600" dirty="0" smtClean="0"/>
              <a:t>歳</a:t>
            </a:r>
            <a:endParaRPr kumimoji="1" lang="en-US" altLang="ja-JP" sz="3600" dirty="0" smtClean="0"/>
          </a:p>
        </p:txBody>
      </p:sp>
      <p:pic>
        <p:nvPicPr>
          <p:cNvPr id="1031" name="Picture 7" descr="C:\Users\tyouken\AppData\Local\Microsoft\Windows\Temporary Internet Files\Content.IE5\JHG5GC8M\MP9004075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1341" y="2027108"/>
            <a:ext cx="3172241" cy="211400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344899" y="2414001"/>
            <a:ext cx="2664296" cy="646331"/>
          </a:xfrm>
          <a:prstGeom prst="rect">
            <a:avLst/>
          </a:prstGeom>
          <a:noFill/>
        </p:spPr>
        <p:txBody>
          <a:bodyPr wrap="square" rtlCol="0">
            <a:spAutoFit/>
          </a:bodyPr>
          <a:lstStyle/>
          <a:p>
            <a:r>
              <a:rPr kumimoji="1" lang="ja-JP" altLang="en-US" sz="3600" dirty="0" smtClean="0"/>
              <a:t>２　</a:t>
            </a:r>
            <a:r>
              <a:rPr kumimoji="1" lang="en-US" altLang="ja-JP" sz="3600" dirty="0" smtClean="0"/>
              <a:t>60</a:t>
            </a:r>
            <a:r>
              <a:rPr kumimoji="1" lang="ja-JP" altLang="en-US" sz="3600" dirty="0" smtClean="0"/>
              <a:t>歳</a:t>
            </a:r>
            <a:endParaRPr kumimoji="1" lang="en-US" altLang="ja-JP" sz="3600" dirty="0" smtClean="0"/>
          </a:p>
        </p:txBody>
      </p:sp>
      <p:sp>
        <p:nvSpPr>
          <p:cNvPr id="10" name="テキスト ボックス 9"/>
          <p:cNvSpPr txBox="1"/>
          <p:nvPr/>
        </p:nvSpPr>
        <p:spPr>
          <a:xfrm>
            <a:off x="2339752" y="3447225"/>
            <a:ext cx="2664296" cy="646331"/>
          </a:xfrm>
          <a:prstGeom prst="rect">
            <a:avLst/>
          </a:prstGeom>
          <a:noFill/>
        </p:spPr>
        <p:txBody>
          <a:bodyPr wrap="square" rtlCol="0">
            <a:spAutoFit/>
          </a:bodyPr>
          <a:lstStyle/>
          <a:p>
            <a:r>
              <a:rPr kumimoji="1" lang="ja-JP" altLang="en-US" sz="3600" dirty="0" smtClean="0"/>
              <a:t>３　</a:t>
            </a:r>
            <a:r>
              <a:rPr kumimoji="1" lang="en-US" altLang="ja-JP" sz="3600" dirty="0" smtClean="0"/>
              <a:t>65</a:t>
            </a:r>
            <a:r>
              <a:rPr kumimoji="1" lang="ja-JP" altLang="en-US" sz="3600" dirty="0" smtClean="0"/>
              <a:t>歳</a:t>
            </a:r>
            <a:endParaRPr kumimoji="1" lang="en-US" altLang="ja-JP" sz="3600" dirty="0" smtClean="0"/>
          </a:p>
        </p:txBody>
      </p:sp>
      <p:sp>
        <p:nvSpPr>
          <p:cNvPr id="11" name="テキスト ボックス 10"/>
          <p:cNvSpPr txBox="1"/>
          <p:nvPr/>
        </p:nvSpPr>
        <p:spPr>
          <a:xfrm>
            <a:off x="2355193" y="4480449"/>
            <a:ext cx="2664296" cy="646331"/>
          </a:xfrm>
          <a:prstGeom prst="rect">
            <a:avLst/>
          </a:prstGeom>
          <a:noFill/>
        </p:spPr>
        <p:txBody>
          <a:bodyPr wrap="square" rtlCol="0">
            <a:spAutoFit/>
          </a:bodyPr>
          <a:lstStyle/>
          <a:p>
            <a:r>
              <a:rPr kumimoji="1" lang="ja-JP" altLang="en-US" sz="3600" dirty="0" smtClean="0"/>
              <a:t>４　</a:t>
            </a:r>
            <a:r>
              <a:rPr kumimoji="1" lang="en-US" altLang="ja-JP" sz="3600" dirty="0" smtClean="0"/>
              <a:t>70</a:t>
            </a:r>
            <a:r>
              <a:rPr kumimoji="1" lang="ja-JP" altLang="en-US" sz="3600" dirty="0" smtClean="0"/>
              <a:t>歳</a:t>
            </a:r>
            <a:endParaRPr kumimoji="1" lang="en-US" altLang="ja-JP" sz="3600" dirty="0" smtClean="0"/>
          </a:p>
        </p:txBody>
      </p:sp>
      <p:sp>
        <p:nvSpPr>
          <p:cNvPr id="12" name="テキスト ボックス 11"/>
          <p:cNvSpPr txBox="1"/>
          <p:nvPr/>
        </p:nvSpPr>
        <p:spPr>
          <a:xfrm>
            <a:off x="2334605" y="5513672"/>
            <a:ext cx="2664296" cy="646331"/>
          </a:xfrm>
          <a:prstGeom prst="rect">
            <a:avLst/>
          </a:prstGeom>
          <a:noFill/>
        </p:spPr>
        <p:txBody>
          <a:bodyPr wrap="square" rtlCol="0">
            <a:spAutoFit/>
          </a:bodyPr>
          <a:lstStyle/>
          <a:p>
            <a:r>
              <a:rPr kumimoji="1" lang="ja-JP" altLang="en-US" sz="3600" dirty="0" smtClean="0"/>
              <a:t>５　</a:t>
            </a:r>
            <a:r>
              <a:rPr kumimoji="1" lang="en-US" altLang="ja-JP" sz="3600" dirty="0" smtClean="0"/>
              <a:t>80</a:t>
            </a:r>
            <a:r>
              <a:rPr kumimoji="1" lang="ja-JP" altLang="en-US" sz="3600" dirty="0" smtClean="0"/>
              <a:t>歳</a:t>
            </a:r>
            <a:endParaRPr kumimoji="1" lang="ja-JP" altLang="en-US" sz="3600" dirty="0"/>
          </a:p>
        </p:txBody>
      </p:sp>
      <p:sp>
        <p:nvSpPr>
          <p:cNvPr id="15" name="角丸四角形 14"/>
          <p:cNvSpPr/>
          <p:nvPr/>
        </p:nvSpPr>
        <p:spPr>
          <a:xfrm>
            <a:off x="4529477" y="1196752"/>
            <a:ext cx="4283967" cy="5516994"/>
          </a:xfrm>
          <a:prstGeom prst="roundRect">
            <a:avLst>
              <a:gd name="adj" fmla="val 11331"/>
            </a:avLst>
          </a:prstGeom>
          <a:ln w="38100"/>
        </p:spPr>
        <p:style>
          <a:lnRef idx="1">
            <a:schemeClr val="accent1"/>
          </a:lnRef>
          <a:fillRef idx="2">
            <a:schemeClr val="accent1"/>
          </a:fillRef>
          <a:effectRef idx="1">
            <a:schemeClr val="accent1"/>
          </a:effectRef>
          <a:fontRef idx="minor">
            <a:schemeClr val="dk1"/>
          </a:fontRef>
        </p:style>
        <p:txBody>
          <a:bodyPr lIns="0" tIns="36000" rIns="0" bIns="36000" rtlCol="0" anchor="ctr"/>
          <a:lstStyle/>
          <a:p>
            <a:r>
              <a:rPr lang="ja-JP" altLang="en-US" sz="3200" b="1" dirty="0" smtClean="0">
                <a:solidFill>
                  <a:srgbClr val="FF0000"/>
                </a:solidFill>
                <a:latin typeface="+mj-ea"/>
                <a:ea typeface="+mj-ea"/>
              </a:rPr>
              <a:t>乳児期</a:t>
            </a:r>
            <a:r>
              <a:rPr lang="ja-JP" altLang="en-US" sz="2800" dirty="0" smtClean="0"/>
              <a:t>　</a:t>
            </a:r>
            <a:r>
              <a:rPr lang="en-US" altLang="ja-JP" sz="2800" dirty="0" smtClean="0"/>
              <a:t>0</a:t>
            </a:r>
            <a:r>
              <a:rPr lang="ja-JP" altLang="en-US" sz="2800" dirty="0" smtClean="0"/>
              <a:t>～</a:t>
            </a:r>
            <a:r>
              <a:rPr lang="en-US" altLang="ja-JP" sz="2800" dirty="0" smtClean="0"/>
              <a:t>1</a:t>
            </a:r>
            <a:r>
              <a:rPr lang="ja-JP" altLang="en-US" sz="2800" dirty="0" smtClean="0"/>
              <a:t>歳</a:t>
            </a:r>
            <a:endParaRPr lang="en-US" altLang="ja-JP" sz="2800" dirty="0" smtClean="0"/>
          </a:p>
          <a:p>
            <a:r>
              <a:rPr lang="ja-JP" altLang="en-US" sz="2800" dirty="0" smtClean="0"/>
              <a:t>　　（新生児期</a:t>
            </a:r>
            <a:r>
              <a:rPr lang="ja-JP" altLang="en-US" sz="2800" dirty="0"/>
              <a:t>　</a:t>
            </a:r>
            <a:r>
              <a:rPr lang="en-US" altLang="ja-JP" sz="2800" dirty="0"/>
              <a:t>0</a:t>
            </a:r>
            <a:r>
              <a:rPr lang="ja-JP" altLang="en-US" sz="2800" dirty="0"/>
              <a:t>～</a:t>
            </a:r>
            <a:r>
              <a:rPr lang="en-US" altLang="ja-JP" sz="2800" dirty="0"/>
              <a:t>1</a:t>
            </a:r>
            <a:r>
              <a:rPr lang="ja-JP" altLang="en-US" sz="2800" dirty="0"/>
              <a:t>ヶ</a:t>
            </a:r>
            <a:r>
              <a:rPr lang="ja-JP" altLang="en-US" sz="2800" dirty="0" smtClean="0"/>
              <a:t>月）</a:t>
            </a:r>
            <a:endParaRPr lang="en-US" altLang="ja-JP" sz="2800" dirty="0"/>
          </a:p>
          <a:p>
            <a:r>
              <a:rPr kumimoji="1" lang="ja-JP" altLang="en-US" sz="3200" b="1" dirty="0" smtClean="0">
                <a:solidFill>
                  <a:srgbClr val="FF0000"/>
                </a:solidFill>
                <a:latin typeface="+mj-ea"/>
                <a:ea typeface="+mj-ea"/>
              </a:rPr>
              <a:t>幼児期</a:t>
            </a:r>
            <a:r>
              <a:rPr kumimoji="1" lang="ja-JP" altLang="en-US" sz="2800" dirty="0" smtClean="0"/>
              <a:t>　</a:t>
            </a:r>
            <a:r>
              <a:rPr kumimoji="1" lang="en-US" altLang="ja-JP" sz="2800" dirty="0" smtClean="0"/>
              <a:t>1</a:t>
            </a:r>
            <a:r>
              <a:rPr kumimoji="1" lang="ja-JP" altLang="en-US" sz="2800" dirty="0" smtClean="0"/>
              <a:t>～</a:t>
            </a:r>
            <a:r>
              <a:rPr kumimoji="1" lang="en-US" altLang="ja-JP" sz="2800" dirty="0" smtClean="0"/>
              <a:t>6</a:t>
            </a:r>
            <a:r>
              <a:rPr kumimoji="1" lang="ja-JP" altLang="en-US" sz="2800" dirty="0" smtClean="0"/>
              <a:t>歳</a:t>
            </a:r>
            <a:endParaRPr kumimoji="1" lang="en-US" altLang="ja-JP" sz="2800" dirty="0" smtClean="0"/>
          </a:p>
          <a:p>
            <a:r>
              <a:rPr kumimoji="1" lang="ja-JP" altLang="en-US" sz="2800" dirty="0" smtClean="0"/>
              <a:t>　　　（前期　</a:t>
            </a:r>
            <a:r>
              <a:rPr kumimoji="1" lang="en-US" altLang="ja-JP" sz="2800" dirty="0" smtClean="0"/>
              <a:t>1</a:t>
            </a:r>
            <a:r>
              <a:rPr kumimoji="1" lang="ja-JP" altLang="en-US" sz="2800" dirty="0" smtClean="0"/>
              <a:t>～</a:t>
            </a:r>
            <a:r>
              <a:rPr kumimoji="1" lang="en-US" altLang="ja-JP" sz="2800" dirty="0" smtClean="0"/>
              <a:t>3</a:t>
            </a:r>
            <a:r>
              <a:rPr kumimoji="1" lang="ja-JP" altLang="en-US" sz="2800" dirty="0" smtClean="0"/>
              <a:t>歳）</a:t>
            </a:r>
            <a:endParaRPr kumimoji="1" lang="en-US" altLang="ja-JP" sz="2800" dirty="0" smtClean="0"/>
          </a:p>
          <a:p>
            <a:r>
              <a:rPr lang="ja-JP" altLang="en-US" sz="2800" dirty="0"/>
              <a:t>　</a:t>
            </a:r>
            <a:r>
              <a:rPr lang="ja-JP" altLang="en-US" sz="2800" dirty="0" smtClean="0"/>
              <a:t>　　（後期　</a:t>
            </a:r>
            <a:r>
              <a:rPr lang="en-US" altLang="ja-JP" sz="2800" dirty="0" smtClean="0"/>
              <a:t>4</a:t>
            </a:r>
            <a:r>
              <a:rPr lang="ja-JP" altLang="en-US" sz="2800" dirty="0" smtClean="0"/>
              <a:t>～</a:t>
            </a:r>
            <a:r>
              <a:rPr lang="en-US" altLang="ja-JP" sz="2800" dirty="0" smtClean="0"/>
              <a:t>6</a:t>
            </a:r>
            <a:r>
              <a:rPr lang="ja-JP" altLang="en-US" sz="2800" dirty="0" smtClean="0"/>
              <a:t>歳）</a:t>
            </a:r>
            <a:endParaRPr lang="en-US" altLang="ja-JP" sz="2800" dirty="0" smtClean="0"/>
          </a:p>
          <a:p>
            <a:r>
              <a:rPr lang="ja-JP" altLang="en-US" sz="3200" b="1" dirty="0" smtClean="0">
                <a:solidFill>
                  <a:srgbClr val="FF0000"/>
                </a:solidFill>
                <a:latin typeface="+mj-ea"/>
                <a:ea typeface="+mj-ea"/>
              </a:rPr>
              <a:t>児童期</a:t>
            </a:r>
            <a:r>
              <a:rPr lang="ja-JP" altLang="en-US" sz="2800" dirty="0" smtClean="0"/>
              <a:t>　</a:t>
            </a:r>
            <a:r>
              <a:rPr lang="en-US" altLang="ja-JP" sz="2800" dirty="0" smtClean="0"/>
              <a:t>6</a:t>
            </a:r>
            <a:r>
              <a:rPr lang="ja-JP" altLang="en-US" sz="2800" dirty="0" smtClean="0"/>
              <a:t>～</a:t>
            </a:r>
            <a:r>
              <a:rPr lang="en-US" altLang="ja-JP" sz="2800" dirty="0" smtClean="0"/>
              <a:t>12</a:t>
            </a:r>
            <a:r>
              <a:rPr lang="ja-JP" altLang="en-US" sz="2800" dirty="0" smtClean="0"/>
              <a:t>歳</a:t>
            </a:r>
            <a:endParaRPr lang="en-US" altLang="ja-JP" sz="2800" dirty="0" smtClean="0"/>
          </a:p>
          <a:p>
            <a:r>
              <a:rPr kumimoji="1" lang="ja-JP" altLang="en-US" sz="3200" b="1" dirty="0">
                <a:solidFill>
                  <a:srgbClr val="FF0000"/>
                </a:solidFill>
                <a:latin typeface="+mj-ea"/>
                <a:ea typeface="+mj-ea"/>
              </a:rPr>
              <a:t>青</a:t>
            </a:r>
            <a:r>
              <a:rPr kumimoji="1" lang="ja-JP" altLang="en-US" sz="3200" b="1" dirty="0" smtClean="0">
                <a:solidFill>
                  <a:srgbClr val="FF0000"/>
                </a:solidFill>
                <a:latin typeface="+mj-ea"/>
                <a:ea typeface="+mj-ea"/>
              </a:rPr>
              <a:t>年期</a:t>
            </a:r>
            <a:r>
              <a:rPr kumimoji="1" lang="ja-JP" altLang="en-US" sz="2800" dirty="0" smtClean="0"/>
              <a:t>　</a:t>
            </a:r>
            <a:r>
              <a:rPr kumimoji="1" lang="en-US" altLang="ja-JP" sz="2800" dirty="0" smtClean="0"/>
              <a:t>13</a:t>
            </a:r>
            <a:r>
              <a:rPr kumimoji="1" lang="ja-JP" altLang="en-US" sz="2800" dirty="0" smtClean="0"/>
              <a:t>～</a:t>
            </a:r>
            <a:r>
              <a:rPr kumimoji="1" lang="en-US" altLang="ja-JP" sz="2800" dirty="0" smtClean="0"/>
              <a:t>20</a:t>
            </a:r>
            <a:r>
              <a:rPr kumimoji="1" lang="ja-JP" altLang="en-US" sz="2800" dirty="0" smtClean="0"/>
              <a:t>歳</a:t>
            </a:r>
            <a:endParaRPr kumimoji="1" lang="en-US" altLang="ja-JP" sz="2800" dirty="0" smtClean="0"/>
          </a:p>
          <a:p>
            <a:r>
              <a:rPr lang="ja-JP" altLang="en-US" sz="2800" dirty="0"/>
              <a:t>　</a:t>
            </a:r>
            <a:r>
              <a:rPr lang="ja-JP" altLang="en-US" sz="2800" dirty="0" smtClean="0"/>
              <a:t>　　（前期、後期）</a:t>
            </a:r>
            <a:endParaRPr kumimoji="1" lang="en-US" altLang="ja-JP" sz="2800" dirty="0" smtClean="0"/>
          </a:p>
          <a:p>
            <a:r>
              <a:rPr lang="ja-JP" altLang="en-US" sz="3200" b="1" dirty="0" smtClean="0">
                <a:solidFill>
                  <a:srgbClr val="FF0000"/>
                </a:solidFill>
                <a:latin typeface="+mj-ea"/>
                <a:ea typeface="+mj-ea"/>
              </a:rPr>
              <a:t>壮年期</a:t>
            </a:r>
            <a:r>
              <a:rPr lang="ja-JP" altLang="en-US" sz="2800" dirty="0" smtClean="0"/>
              <a:t>　</a:t>
            </a:r>
            <a:r>
              <a:rPr lang="en-US" altLang="ja-JP" sz="2800" dirty="0" smtClean="0"/>
              <a:t>21</a:t>
            </a:r>
            <a:r>
              <a:rPr lang="ja-JP" altLang="en-US" sz="2800" dirty="0" smtClean="0"/>
              <a:t>～</a:t>
            </a:r>
            <a:r>
              <a:rPr lang="en-US" altLang="ja-JP" sz="2800" dirty="0" smtClean="0"/>
              <a:t>64</a:t>
            </a:r>
            <a:r>
              <a:rPr lang="ja-JP" altLang="en-US" sz="2800" dirty="0" smtClean="0"/>
              <a:t>歳</a:t>
            </a:r>
            <a:endParaRPr lang="en-US" altLang="ja-JP" sz="2800" dirty="0" smtClean="0"/>
          </a:p>
          <a:p>
            <a:r>
              <a:rPr lang="ja-JP" altLang="en-US" sz="2800" dirty="0"/>
              <a:t>　</a:t>
            </a:r>
            <a:r>
              <a:rPr lang="ja-JP" altLang="en-US" sz="2800" dirty="0" smtClean="0"/>
              <a:t>　　（前期、後期）</a:t>
            </a:r>
            <a:endParaRPr lang="en-US" altLang="ja-JP" sz="2800" dirty="0" smtClean="0"/>
          </a:p>
          <a:p>
            <a:r>
              <a:rPr kumimoji="1" lang="ja-JP" altLang="en-US" sz="3200" b="1" dirty="0" smtClean="0">
                <a:solidFill>
                  <a:srgbClr val="FF0000"/>
                </a:solidFill>
              </a:rPr>
              <a:t>老年期</a:t>
            </a:r>
            <a:r>
              <a:rPr kumimoji="1" lang="ja-JP" altLang="en-US" sz="2800" dirty="0" smtClean="0"/>
              <a:t>　</a:t>
            </a:r>
            <a:r>
              <a:rPr kumimoji="1" lang="en-US" altLang="ja-JP" sz="2800" dirty="0" smtClean="0"/>
              <a:t>65</a:t>
            </a:r>
            <a:r>
              <a:rPr kumimoji="1" lang="ja-JP" altLang="en-US" sz="2800" dirty="0" smtClean="0"/>
              <a:t>歳～</a:t>
            </a:r>
            <a:endParaRPr kumimoji="1" lang="ja-JP" altLang="en-US" sz="2800" dirty="0"/>
          </a:p>
        </p:txBody>
      </p:sp>
      <p:pic>
        <p:nvPicPr>
          <p:cNvPr id="13" name="Picture 3" descr="I:\ba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429" y="4370545"/>
            <a:ext cx="2306028" cy="228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0"/>
                                        </p:tgtEl>
                                      </p:cBhvr>
                                      <p:by x="150000" y="150000"/>
                                    </p:animScale>
                                  </p:childTnLst>
                                </p:cTn>
                              </p:par>
                              <p:par>
                                <p:cTn id="7" presetID="3" presetClass="emph" presetSubtype="2" fill="hold" grpId="1" nodeType="withEffect">
                                  <p:stCondLst>
                                    <p:cond delay="0"/>
                                  </p:stCondLst>
                                  <p:childTnLst>
                                    <p:animClr clrSpc="rgb" dir="cw">
                                      <p:cBhvr override="childStyle">
                                        <p:cTn id="8" dur="500" fill="hold"/>
                                        <p:tgtEl>
                                          <p:spTgt spid="10"/>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descr="昭和55年（1980年）"/>
          <p:cNvPicPr/>
          <p:nvPr/>
        </p:nvPicPr>
        <p:blipFill>
          <a:blip r:embed="rId3">
            <a:extLst>
              <a:ext uri="{28A0092B-C50C-407E-A947-70E740481C1C}">
                <a14:useLocalDpi xmlns:a14="http://schemas.microsoft.com/office/drawing/2010/main" val="0"/>
              </a:ext>
            </a:extLst>
          </a:blip>
          <a:srcRect/>
          <a:stretch>
            <a:fillRect/>
          </a:stretch>
        </p:blipFill>
        <p:spPr bwMode="auto">
          <a:xfrm>
            <a:off x="710432" y="71806"/>
            <a:ext cx="7404474" cy="6813578"/>
          </a:xfrm>
          <a:prstGeom prst="rect">
            <a:avLst/>
          </a:prstGeom>
          <a:noFill/>
          <a:ln>
            <a:noFill/>
          </a:ln>
        </p:spPr>
      </p:pic>
      <p:grpSp>
        <p:nvGrpSpPr>
          <p:cNvPr id="8" name="グループ化 7"/>
          <p:cNvGrpSpPr/>
          <p:nvPr/>
        </p:nvGrpSpPr>
        <p:grpSpPr>
          <a:xfrm>
            <a:off x="4102551" y="188640"/>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7" name="テキスト ボックス 6"/>
          <p:cNvSpPr txBox="1"/>
          <p:nvPr/>
        </p:nvSpPr>
        <p:spPr>
          <a:xfrm>
            <a:off x="827584" y="633388"/>
            <a:ext cx="2952328" cy="461665"/>
          </a:xfrm>
          <a:prstGeom prst="rect">
            <a:avLst/>
          </a:prstGeom>
          <a:solidFill>
            <a:schemeClr val="bg1"/>
          </a:solidFill>
        </p:spPr>
        <p:txBody>
          <a:bodyPr wrap="square" rtlCol="0">
            <a:spAutoFit/>
          </a:bodyPr>
          <a:lstStyle/>
          <a:p>
            <a:r>
              <a:rPr kumimoji="1" lang="ja-JP" altLang="en-US" sz="2400" b="1" dirty="0" smtClean="0"/>
              <a:t>昭和</a:t>
            </a:r>
            <a:r>
              <a:rPr lang="ja-JP" altLang="en-US" sz="2400" b="1" dirty="0"/>
              <a:t>５</a:t>
            </a:r>
            <a:r>
              <a:rPr lang="ja-JP" altLang="en-US" sz="2400" b="1" dirty="0" smtClean="0"/>
              <a:t>５年（</a:t>
            </a:r>
            <a:r>
              <a:rPr lang="en-US" altLang="ja-JP" sz="2400" b="1" dirty="0" smtClean="0"/>
              <a:t>1980</a:t>
            </a:r>
            <a:r>
              <a:rPr lang="ja-JP" altLang="en-US" sz="2400" b="1" dirty="0" smtClean="0"/>
              <a:t>年）</a:t>
            </a:r>
            <a:endParaRPr kumimoji="1" lang="ja-JP" altLang="en-US" sz="2400" b="1" dirty="0"/>
          </a:p>
        </p:txBody>
      </p:sp>
      <p:sp>
        <p:nvSpPr>
          <p:cNvPr id="10" name="テキスト ボックス 9"/>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3065790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descr="昭和60年（1985年）"/>
          <p:cNvPicPr/>
          <p:nvPr/>
        </p:nvPicPr>
        <p:blipFill>
          <a:blip r:embed="rId3">
            <a:extLst>
              <a:ext uri="{28A0092B-C50C-407E-A947-70E740481C1C}">
                <a14:useLocalDpi xmlns:a14="http://schemas.microsoft.com/office/drawing/2010/main" val="0"/>
              </a:ext>
            </a:extLst>
          </a:blip>
          <a:srcRect/>
          <a:stretch>
            <a:fillRect/>
          </a:stretch>
        </p:blipFill>
        <p:spPr bwMode="auto">
          <a:xfrm>
            <a:off x="697136" y="71806"/>
            <a:ext cx="7404474" cy="6813578"/>
          </a:xfrm>
          <a:prstGeom prst="rect">
            <a:avLst/>
          </a:prstGeom>
          <a:noFill/>
          <a:ln>
            <a:noFill/>
          </a:ln>
        </p:spPr>
      </p:pic>
      <p:grpSp>
        <p:nvGrpSpPr>
          <p:cNvPr id="8" name="グループ化 7"/>
          <p:cNvGrpSpPr/>
          <p:nvPr/>
        </p:nvGrpSpPr>
        <p:grpSpPr>
          <a:xfrm>
            <a:off x="4102551" y="188640"/>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6" name="テキスト ボックス 5"/>
          <p:cNvSpPr txBox="1"/>
          <p:nvPr/>
        </p:nvSpPr>
        <p:spPr>
          <a:xfrm>
            <a:off x="827584" y="633388"/>
            <a:ext cx="2952328" cy="461665"/>
          </a:xfrm>
          <a:prstGeom prst="rect">
            <a:avLst/>
          </a:prstGeom>
          <a:solidFill>
            <a:schemeClr val="bg1"/>
          </a:solidFill>
        </p:spPr>
        <p:txBody>
          <a:bodyPr wrap="square" rtlCol="0">
            <a:spAutoFit/>
          </a:bodyPr>
          <a:lstStyle/>
          <a:p>
            <a:r>
              <a:rPr kumimoji="1" lang="ja-JP" altLang="en-US" sz="2400" b="1" dirty="0" smtClean="0"/>
              <a:t>昭和６０</a:t>
            </a:r>
            <a:r>
              <a:rPr lang="ja-JP" altLang="en-US" sz="2400" b="1" dirty="0" smtClean="0"/>
              <a:t>年（</a:t>
            </a:r>
            <a:r>
              <a:rPr lang="en-US" altLang="ja-JP" sz="2400" b="1" dirty="0" smtClean="0"/>
              <a:t>1985</a:t>
            </a:r>
            <a:r>
              <a:rPr lang="ja-JP" altLang="en-US" sz="2400" b="1" dirty="0" smtClean="0"/>
              <a:t>年）</a:t>
            </a:r>
            <a:endParaRPr kumimoji="1" lang="ja-JP" altLang="en-US" sz="2400" b="1" dirty="0"/>
          </a:p>
        </p:txBody>
      </p:sp>
      <p:sp>
        <p:nvSpPr>
          <p:cNvPr id="10" name="テキスト ボックス 9"/>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1453019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descr="平成2年（1990年）"/>
          <p:cNvPicPr/>
          <p:nvPr/>
        </p:nvPicPr>
        <p:blipFill>
          <a:blip r:embed="rId2">
            <a:extLst>
              <a:ext uri="{28A0092B-C50C-407E-A947-70E740481C1C}">
                <a14:useLocalDpi xmlns:a14="http://schemas.microsoft.com/office/drawing/2010/main" val="0"/>
              </a:ext>
            </a:extLst>
          </a:blip>
          <a:srcRect/>
          <a:stretch>
            <a:fillRect/>
          </a:stretch>
        </p:blipFill>
        <p:spPr bwMode="auto">
          <a:xfrm>
            <a:off x="673640" y="46700"/>
            <a:ext cx="7427970" cy="6838684"/>
          </a:xfrm>
          <a:prstGeom prst="rect">
            <a:avLst/>
          </a:prstGeom>
          <a:noFill/>
          <a:ln>
            <a:noFill/>
          </a:ln>
        </p:spPr>
      </p:pic>
      <p:grpSp>
        <p:nvGrpSpPr>
          <p:cNvPr id="12" name="グループ化 11"/>
          <p:cNvGrpSpPr/>
          <p:nvPr/>
        </p:nvGrpSpPr>
        <p:grpSpPr>
          <a:xfrm>
            <a:off x="4102551" y="188640"/>
            <a:ext cx="576064" cy="6704271"/>
            <a:chOff x="4080644" y="101600"/>
            <a:chExt cx="576064" cy="6704271"/>
          </a:xfrm>
        </p:grpSpPr>
        <p:sp>
          <p:nvSpPr>
            <p:cNvPr id="13" name="正方形/長方形 12"/>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6" name="テキスト ボックス 5"/>
          <p:cNvSpPr txBox="1"/>
          <p:nvPr/>
        </p:nvSpPr>
        <p:spPr>
          <a:xfrm>
            <a:off x="827584" y="633388"/>
            <a:ext cx="2952328" cy="461665"/>
          </a:xfrm>
          <a:prstGeom prst="rect">
            <a:avLst/>
          </a:prstGeom>
          <a:solidFill>
            <a:schemeClr val="bg1"/>
          </a:solidFill>
        </p:spPr>
        <p:txBody>
          <a:bodyPr wrap="square" rtlCol="0">
            <a:spAutoFit/>
          </a:bodyPr>
          <a:lstStyle/>
          <a:p>
            <a:r>
              <a:rPr lang="ja-JP" altLang="en-US" sz="2400" b="1" dirty="0" smtClean="0"/>
              <a:t>平成２年（</a:t>
            </a:r>
            <a:r>
              <a:rPr lang="en-US" altLang="ja-JP" sz="2400" b="1" dirty="0" smtClean="0"/>
              <a:t>1990</a:t>
            </a:r>
            <a:r>
              <a:rPr lang="ja-JP" altLang="en-US" sz="2400" b="1" dirty="0" smtClean="0"/>
              <a:t>年）</a:t>
            </a:r>
            <a:endParaRPr kumimoji="1" lang="ja-JP" altLang="en-US" sz="2400" b="1" dirty="0"/>
          </a:p>
        </p:txBody>
      </p:sp>
      <p:sp>
        <p:nvSpPr>
          <p:cNvPr id="7" name="テキスト ボックス 6"/>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591439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descr="平成7年（1995年）"/>
          <p:cNvPicPr/>
          <p:nvPr/>
        </p:nvPicPr>
        <p:blipFill>
          <a:blip r:embed="rId2">
            <a:extLst>
              <a:ext uri="{28A0092B-C50C-407E-A947-70E740481C1C}">
                <a14:useLocalDpi xmlns:a14="http://schemas.microsoft.com/office/drawing/2010/main" val="0"/>
              </a:ext>
            </a:extLst>
          </a:blip>
          <a:srcRect/>
          <a:stretch>
            <a:fillRect/>
          </a:stretch>
        </p:blipFill>
        <p:spPr bwMode="auto">
          <a:xfrm>
            <a:off x="673640" y="74084"/>
            <a:ext cx="7427970" cy="6811300"/>
          </a:xfrm>
          <a:prstGeom prst="rect">
            <a:avLst/>
          </a:prstGeom>
          <a:noFill/>
          <a:ln>
            <a:noFill/>
          </a:ln>
        </p:spPr>
      </p:pic>
      <p:grpSp>
        <p:nvGrpSpPr>
          <p:cNvPr id="12" name="グループ化 11"/>
          <p:cNvGrpSpPr/>
          <p:nvPr/>
        </p:nvGrpSpPr>
        <p:grpSpPr>
          <a:xfrm>
            <a:off x="4102551" y="188640"/>
            <a:ext cx="576064" cy="6704271"/>
            <a:chOff x="4080644" y="101600"/>
            <a:chExt cx="576064" cy="6704271"/>
          </a:xfrm>
        </p:grpSpPr>
        <p:sp>
          <p:nvSpPr>
            <p:cNvPr id="13" name="正方形/長方形 12"/>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7" name="テキスト ボックス 6"/>
          <p:cNvSpPr txBox="1"/>
          <p:nvPr/>
        </p:nvSpPr>
        <p:spPr>
          <a:xfrm>
            <a:off x="827584" y="633388"/>
            <a:ext cx="2952328" cy="461665"/>
          </a:xfrm>
          <a:prstGeom prst="rect">
            <a:avLst/>
          </a:prstGeom>
          <a:solidFill>
            <a:schemeClr val="bg1"/>
          </a:solidFill>
        </p:spPr>
        <p:txBody>
          <a:bodyPr wrap="square" rtlCol="0">
            <a:spAutoFit/>
          </a:bodyPr>
          <a:lstStyle/>
          <a:p>
            <a:r>
              <a:rPr lang="ja-JP" altLang="en-US" sz="2400" b="1" dirty="0" smtClean="0"/>
              <a:t>平成７年（</a:t>
            </a:r>
            <a:r>
              <a:rPr lang="en-US" altLang="ja-JP" sz="2400" b="1" dirty="0" smtClean="0"/>
              <a:t>1995</a:t>
            </a:r>
            <a:r>
              <a:rPr lang="ja-JP" altLang="en-US" sz="2400" b="1" dirty="0" smtClean="0"/>
              <a:t>年）</a:t>
            </a:r>
            <a:endParaRPr kumimoji="1" lang="ja-JP" altLang="en-US" sz="2400" b="1" dirty="0"/>
          </a:p>
        </p:txBody>
      </p:sp>
      <p:sp>
        <p:nvSpPr>
          <p:cNvPr id="8" name="テキスト ボックス 7"/>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1162968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descr="平成12年（2000年）"/>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44"/>
            <a:ext cx="7427970" cy="6877855"/>
          </a:xfrm>
          <a:prstGeom prst="rect">
            <a:avLst/>
          </a:prstGeom>
          <a:noFill/>
          <a:ln>
            <a:noFill/>
          </a:ln>
        </p:spPr>
      </p:pic>
      <p:grpSp>
        <p:nvGrpSpPr>
          <p:cNvPr id="12" name="グループ化 11"/>
          <p:cNvGrpSpPr/>
          <p:nvPr/>
        </p:nvGrpSpPr>
        <p:grpSpPr>
          <a:xfrm>
            <a:off x="4102551" y="188640"/>
            <a:ext cx="576064" cy="6704271"/>
            <a:chOff x="4080644" y="101600"/>
            <a:chExt cx="576064" cy="6704271"/>
          </a:xfrm>
        </p:grpSpPr>
        <p:sp>
          <p:nvSpPr>
            <p:cNvPr id="13" name="正方形/長方形 12"/>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6" name="テキスト ボックス 5"/>
          <p:cNvSpPr txBox="1"/>
          <p:nvPr/>
        </p:nvSpPr>
        <p:spPr>
          <a:xfrm>
            <a:off x="827584" y="620688"/>
            <a:ext cx="2952328" cy="461665"/>
          </a:xfrm>
          <a:prstGeom prst="rect">
            <a:avLst/>
          </a:prstGeom>
          <a:solidFill>
            <a:schemeClr val="bg1"/>
          </a:solidFill>
        </p:spPr>
        <p:txBody>
          <a:bodyPr wrap="square" rtlCol="0">
            <a:spAutoFit/>
          </a:bodyPr>
          <a:lstStyle/>
          <a:p>
            <a:r>
              <a:rPr lang="ja-JP" altLang="en-US" sz="2400" b="1" dirty="0" smtClean="0"/>
              <a:t>平成１２年（</a:t>
            </a:r>
            <a:r>
              <a:rPr lang="en-US" altLang="ja-JP" sz="2400" b="1" dirty="0"/>
              <a:t>2000</a:t>
            </a:r>
            <a:r>
              <a:rPr lang="ja-JP" altLang="en-US" sz="2400" b="1" dirty="0" smtClean="0"/>
              <a:t>年）</a:t>
            </a:r>
            <a:endParaRPr kumimoji="1" lang="ja-JP" altLang="en-US" sz="2400" b="1" dirty="0"/>
          </a:p>
        </p:txBody>
      </p:sp>
      <p:sp>
        <p:nvSpPr>
          <p:cNvPr id="8" name="テキスト ボックス 7"/>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966987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descr="平成17年（2005年）"/>
          <p:cNvPicPr/>
          <p:nvPr/>
        </p:nvPicPr>
        <p:blipFill>
          <a:blip r:embed="rId2">
            <a:extLst>
              <a:ext uri="{28A0092B-C50C-407E-A947-70E740481C1C}">
                <a14:useLocalDpi xmlns:a14="http://schemas.microsoft.com/office/drawing/2010/main" val="0"/>
              </a:ext>
            </a:extLst>
          </a:blip>
          <a:srcRect/>
          <a:stretch>
            <a:fillRect/>
          </a:stretch>
        </p:blipFill>
        <p:spPr bwMode="auto">
          <a:xfrm>
            <a:off x="698117" y="171049"/>
            <a:ext cx="7330267" cy="6714335"/>
          </a:xfrm>
          <a:prstGeom prst="rect">
            <a:avLst/>
          </a:prstGeom>
          <a:noFill/>
          <a:ln>
            <a:noFill/>
          </a:ln>
        </p:spPr>
      </p:pic>
      <p:grpSp>
        <p:nvGrpSpPr>
          <p:cNvPr id="8" name="グループ化 7"/>
          <p:cNvGrpSpPr/>
          <p:nvPr/>
        </p:nvGrpSpPr>
        <p:grpSpPr>
          <a:xfrm>
            <a:off x="4102551" y="116632"/>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7" name="テキスト ボックス 6"/>
          <p:cNvSpPr txBox="1"/>
          <p:nvPr/>
        </p:nvSpPr>
        <p:spPr>
          <a:xfrm>
            <a:off x="827584" y="620688"/>
            <a:ext cx="2952328" cy="461665"/>
          </a:xfrm>
          <a:prstGeom prst="rect">
            <a:avLst/>
          </a:prstGeom>
          <a:solidFill>
            <a:schemeClr val="bg1"/>
          </a:solidFill>
        </p:spPr>
        <p:txBody>
          <a:bodyPr wrap="square" rtlCol="0">
            <a:spAutoFit/>
          </a:bodyPr>
          <a:lstStyle/>
          <a:p>
            <a:r>
              <a:rPr lang="ja-JP" altLang="en-US" sz="2400" b="1" dirty="0" smtClean="0"/>
              <a:t>平成１７年（</a:t>
            </a:r>
            <a:r>
              <a:rPr lang="en-US" altLang="ja-JP" sz="2400" b="1" dirty="0" smtClean="0"/>
              <a:t>2005</a:t>
            </a:r>
            <a:r>
              <a:rPr lang="ja-JP" altLang="en-US" sz="2400" b="1" dirty="0" smtClean="0"/>
              <a:t>年）</a:t>
            </a:r>
            <a:endParaRPr kumimoji="1" lang="ja-JP" altLang="en-US" sz="2400" b="1" dirty="0"/>
          </a:p>
        </p:txBody>
      </p:sp>
      <p:sp>
        <p:nvSpPr>
          <p:cNvPr id="11" name="テキスト ボックス 10"/>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1970966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descr="平成22年（2010年）"/>
          <p:cNvPicPr/>
          <p:nvPr/>
        </p:nvPicPr>
        <p:blipFill>
          <a:blip r:embed="rId2">
            <a:extLst>
              <a:ext uri="{28A0092B-C50C-407E-A947-70E740481C1C}">
                <a14:useLocalDpi xmlns:a14="http://schemas.microsoft.com/office/drawing/2010/main" val="0"/>
              </a:ext>
            </a:extLst>
          </a:blip>
          <a:srcRect/>
          <a:stretch>
            <a:fillRect/>
          </a:stretch>
        </p:blipFill>
        <p:spPr bwMode="auto">
          <a:xfrm>
            <a:off x="698116" y="171049"/>
            <a:ext cx="7302883" cy="6714335"/>
          </a:xfrm>
          <a:prstGeom prst="rect">
            <a:avLst/>
          </a:prstGeom>
          <a:noFill/>
          <a:ln>
            <a:noFill/>
          </a:ln>
        </p:spPr>
      </p:pic>
      <p:grpSp>
        <p:nvGrpSpPr>
          <p:cNvPr id="8" name="グループ化 7"/>
          <p:cNvGrpSpPr/>
          <p:nvPr/>
        </p:nvGrpSpPr>
        <p:grpSpPr>
          <a:xfrm>
            <a:off x="4102551" y="116632"/>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6" name="テキスト ボックス 5"/>
          <p:cNvSpPr txBox="1"/>
          <p:nvPr/>
        </p:nvSpPr>
        <p:spPr>
          <a:xfrm>
            <a:off x="827584" y="620688"/>
            <a:ext cx="2952328" cy="461665"/>
          </a:xfrm>
          <a:prstGeom prst="rect">
            <a:avLst/>
          </a:prstGeom>
          <a:solidFill>
            <a:schemeClr val="bg1"/>
          </a:solidFill>
        </p:spPr>
        <p:txBody>
          <a:bodyPr wrap="square" rtlCol="0">
            <a:spAutoFit/>
          </a:bodyPr>
          <a:lstStyle/>
          <a:p>
            <a:r>
              <a:rPr lang="ja-JP" altLang="en-US" sz="2400" b="1" dirty="0" smtClean="0"/>
              <a:t>平成２２年（</a:t>
            </a:r>
            <a:r>
              <a:rPr lang="en-US" altLang="ja-JP" sz="2400" b="1" dirty="0" smtClean="0"/>
              <a:t>2010</a:t>
            </a:r>
            <a:r>
              <a:rPr lang="ja-JP" altLang="en-US" sz="2400" b="1" dirty="0" smtClean="0"/>
              <a:t>年）</a:t>
            </a:r>
            <a:endParaRPr kumimoji="1" lang="ja-JP" altLang="en-US" sz="2400" b="1" dirty="0"/>
          </a:p>
        </p:txBody>
      </p:sp>
      <p:sp>
        <p:nvSpPr>
          <p:cNvPr id="11" name="テキスト ボックス 10"/>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4048363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descr="平成32年（2020年）"/>
          <p:cNvPicPr/>
          <p:nvPr/>
        </p:nvPicPr>
        <p:blipFill>
          <a:blip r:embed="rId2">
            <a:extLst>
              <a:ext uri="{28A0092B-C50C-407E-A947-70E740481C1C}">
                <a14:useLocalDpi xmlns:a14="http://schemas.microsoft.com/office/drawing/2010/main" val="0"/>
              </a:ext>
            </a:extLst>
          </a:blip>
          <a:srcRect/>
          <a:stretch>
            <a:fillRect/>
          </a:stretch>
        </p:blipFill>
        <p:spPr bwMode="auto">
          <a:xfrm>
            <a:off x="698116" y="44624"/>
            <a:ext cx="7331528" cy="6840760"/>
          </a:xfrm>
          <a:prstGeom prst="rect">
            <a:avLst/>
          </a:prstGeom>
          <a:noFill/>
          <a:ln>
            <a:noFill/>
          </a:ln>
        </p:spPr>
      </p:pic>
      <p:grpSp>
        <p:nvGrpSpPr>
          <p:cNvPr id="8" name="グループ化 7"/>
          <p:cNvGrpSpPr/>
          <p:nvPr/>
        </p:nvGrpSpPr>
        <p:grpSpPr>
          <a:xfrm>
            <a:off x="4102551" y="116632"/>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7" name="テキスト ボックス 6"/>
          <p:cNvSpPr txBox="1"/>
          <p:nvPr/>
        </p:nvSpPr>
        <p:spPr>
          <a:xfrm>
            <a:off x="827584" y="620688"/>
            <a:ext cx="2952328" cy="461665"/>
          </a:xfrm>
          <a:prstGeom prst="rect">
            <a:avLst/>
          </a:prstGeom>
          <a:solidFill>
            <a:schemeClr val="bg1"/>
          </a:solidFill>
        </p:spPr>
        <p:txBody>
          <a:bodyPr wrap="square" rtlCol="0">
            <a:spAutoFit/>
          </a:bodyPr>
          <a:lstStyle/>
          <a:p>
            <a:r>
              <a:rPr lang="ja-JP" altLang="en-US" sz="2400" b="1" dirty="0" smtClean="0"/>
              <a:t>平成３２年（</a:t>
            </a:r>
            <a:r>
              <a:rPr lang="en-US" altLang="ja-JP" sz="2400" b="1" dirty="0" smtClean="0"/>
              <a:t>2020</a:t>
            </a:r>
            <a:r>
              <a:rPr lang="ja-JP" altLang="en-US" sz="2400" b="1" dirty="0" smtClean="0"/>
              <a:t>年）</a:t>
            </a:r>
            <a:endParaRPr kumimoji="1" lang="ja-JP" altLang="en-US" sz="2400" b="1" dirty="0"/>
          </a:p>
        </p:txBody>
      </p:sp>
      <p:sp>
        <p:nvSpPr>
          <p:cNvPr id="11" name="テキスト ボックス 10"/>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spTree>
    <p:extLst>
      <p:ext uri="{BB962C8B-B14F-4D97-AF65-F5344CB8AC3E}">
        <p14:creationId xmlns:p14="http://schemas.microsoft.com/office/powerpoint/2010/main" val="3617934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descr="平成22年（2010年）"/>
          <p:cNvPicPr/>
          <p:nvPr/>
        </p:nvPicPr>
        <p:blipFill>
          <a:blip r:embed="rId3">
            <a:extLst>
              <a:ext uri="{28A0092B-C50C-407E-A947-70E740481C1C}">
                <a14:useLocalDpi xmlns:a14="http://schemas.microsoft.com/office/drawing/2010/main" val="0"/>
              </a:ext>
            </a:extLst>
          </a:blip>
          <a:srcRect/>
          <a:stretch>
            <a:fillRect/>
          </a:stretch>
        </p:blipFill>
        <p:spPr bwMode="auto">
          <a:xfrm>
            <a:off x="698116" y="171049"/>
            <a:ext cx="7302883" cy="6714335"/>
          </a:xfrm>
          <a:prstGeom prst="rect">
            <a:avLst/>
          </a:prstGeom>
          <a:noFill/>
          <a:ln>
            <a:noFill/>
          </a:ln>
        </p:spPr>
      </p:pic>
      <p:grpSp>
        <p:nvGrpSpPr>
          <p:cNvPr id="8" name="グループ化 7"/>
          <p:cNvGrpSpPr/>
          <p:nvPr/>
        </p:nvGrpSpPr>
        <p:grpSpPr>
          <a:xfrm>
            <a:off x="4102551" y="116632"/>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6" name="テキスト ボックス 5"/>
          <p:cNvSpPr txBox="1"/>
          <p:nvPr/>
        </p:nvSpPr>
        <p:spPr>
          <a:xfrm>
            <a:off x="827584" y="620688"/>
            <a:ext cx="2952328" cy="461665"/>
          </a:xfrm>
          <a:prstGeom prst="rect">
            <a:avLst/>
          </a:prstGeom>
          <a:solidFill>
            <a:schemeClr val="bg1"/>
          </a:solidFill>
        </p:spPr>
        <p:txBody>
          <a:bodyPr wrap="square" rtlCol="0">
            <a:spAutoFit/>
          </a:bodyPr>
          <a:lstStyle/>
          <a:p>
            <a:r>
              <a:rPr lang="ja-JP" altLang="en-US" sz="2400" b="1" dirty="0" smtClean="0"/>
              <a:t>平成２２年（</a:t>
            </a:r>
            <a:r>
              <a:rPr lang="en-US" altLang="ja-JP" sz="2400" b="1" dirty="0" smtClean="0"/>
              <a:t>2010</a:t>
            </a:r>
            <a:r>
              <a:rPr lang="ja-JP" altLang="en-US" sz="2400" b="1" dirty="0" smtClean="0"/>
              <a:t>年）</a:t>
            </a:r>
            <a:endParaRPr kumimoji="1" lang="ja-JP" altLang="en-US" sz="2400" b="1" dirty="0"/>
          </a:p>
        </p:txBody>
      </p:sp>
      <p:sp>
        <p:nvSpPr>
          <p:cNvPr id="11" name="テキスト ボックス 10"/>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cxnSp>
        <p:nvCxnSpPr>
          <p:cNvPr id="12" name="直線コネクタ 11"/>
          <p:cNvCxnSpPr/>
          <p:nvPr/>
        </p:nvCxnSpPr>
        <p:spPr>
          <a:xfrm>
            <a:off x="784208" y="2715015"/>
            <a:ext cx="69841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79512" y="1487476"/>
            <a:ext cx="2592288" cy="523220"/>
          </a:xfrm>
          <a:prstGeom prst="rect">
            <a:avLst/>
          </a:prstGeom>
          <a:noFill/>
        </p:spPr>
        <p:txBody>
          <a:bodyPr wrap="square" rtlCol="0">
            <a:spAutoFit/>
          </a:bodyPr>
          <a:lstStyle/>
          <a:p>
            <a:r>
              <a:rPr kumimoji="1" lang="ja-JP" altLang="en-US" sz="2800" dirty="0" smtClean="0"/>
              <a:t>高齢者人口</a:t>
            </a:r>
            <a:endParaRPr kumimoji="1" lang="ja-JP" altLang="en-US" sz="2800" dirty="0"/>
          </a:p>
        </p:txBody>
      </p:sp>
      <p:sp>
        <p:nvSpPr>
          <p:cNvPr id="18" name="角丸四角形吹き出し 17"/>
          <p:cNvSpPr/>
          <p:nvPr/>
        </p:nvSpPr>
        <p:spPr>
          <a:xfrm>
            <a:off x="6106783" y="1425532"/>
            <a:ext cx="1368152" cy="644426"/>
          </a:xfrm>
          <a:prstGeom prst="wedgeRoundRectCallout">
            <a:avLst>
              <a:gd name="adj1" fmla="val -62638"/>
              <a:gd name="adj2" fmla="val 1289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終戦後の</a:t>
            </a:r>
            <a:endParaRPr kumimoji="1" lang="en-US" altLang="ja-JP" dirty="0" smtClean="0"/>
          </a:p>
          <a:p>
            <a:pPr algn="ctr"/>
            <a:r>
              <a:rPr kumimoji="1" lang="ja-JP" altLang="en-US" dirty="0" smtClean="0"/>
              <a:t>出生減</a:t>
            </a:r>
            <a:endParaRPr kumimoji="1" lang="ja-JP" altLang="en-US" dirty="0"/>
          </a:p>
        </p:txBody>
      </p:sp>
      <p:sp>
        <p:nvSpPr>
          <p:cNvPr id="19" name="テキスト ボックス 18"/>
          <p:cNvSpPr txBox="1"/>
          <p:nvPr/>
        </p:nvSpPr>
        <p:spPr>
          <a:xfrm>
            <a:off x="-23145" y="3200432"/>
            <a:ext cx="2592288" cy="954107"/>
          </a:xfrm>
          <a:prstGeom prst="rect">
            <a:avLst/>
          </a:prstGeom>
          <a:noFill/>
        </p:spPr>
        <p:txBody>
          <a:bodyPr wrap="square" rtlCol="0">
            <a:spAutoFit/>
          </a:bodyPr>
          <a:lstStyle/>
          <a:p>
            <a:r>
              <a:rPr lang="ja-JP" altLang="en-US" sz="2800" dirty="0"/>
              <a:t>生産年齢</a:t>
            </a:r>
            <a:r>
              <a:rPr kumimoji="1" lang="ja-JP" altLang="en-US" sz="2800" dirty="0" smtClean="0"/>
              <a:t>人口</a:t>
            </a:r>
            <a:endParaRPr kumimoji="1" lang="en-US" altLang="ja-JP" sz="2800" dirty="0" smtClean="0"/>
          </a:p>
          <a:p>
            <a:r>
              <a:rPr lang="en-US" altLang="ja-JP" sz="2800" dirty="0"/>
              <a:t>(15</a:t>
            </a:r>
            <a:r>
              <a:rPr lang="ja-JP" altLang="en-US" sz="2800" dirty="0"/>
              <a:t>～</a:t>
            </a:r>
            <a:r>
              <a:rPr lang="en-US" altLang="ja-JP" sz="2800" dirty="0"/>
              <a:t>64</a:t>
            </a:r>
            <a:r>
              <a:rPr lang="ja-JP" altLang="en-US" sz="2800" dirty="0" smtClean="0"/>
              <a:t>歳）</a:t>
            </a:r>
            <a:endParaRPr kumimoji="1" lang="ja-JP" altLang="en-US" sz="2800" dirty="0"/>
          </a:p>
        </p:txBody>
      </p:sp>
      <p:cxnSp>
        <p:nvCxnSpPr>
          <p:cNvPr id="20" name="直線コネクタ 19"/>
          <p:cNvCxnSpPr/>
          <p:nvPr/>
        </p:nvCxnSpPr>
        <p:spPr>
          <a:xfrm>
            <a:off x="1120713" y="5602110"/>
            <a:ext cx="6336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上矢印 20"/>
          <p:cNvSpPr/>
          <p:nvPr/>
        </p:nvSpPr>
        <p:spPr>
          <a:xfrm flipV="1">
            <a:off x="1820576" y="5602110"/>
            <a:ext cx="360040" cy="4913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0" y="5843920"/>
            <a:ext cx="2180616" cy="954107"/>
          </a:xfrm>
          <a:prstGeom prst="rect">
            <a:avLst/>
          </a:prstGeom>
          <a:noFill/>
        </p:spPr>
        <p:txBody>
          <a:bodyPr wrap="square" rtlCol="0">
            <a:spAutoFit/>
          </a:bodyPr>
          <a:lstStyle/>
          <a:p>
            <a:r>
              <a:rPr lang="ja-JP" altLang="en-US" sz="2800" dirty="0"/>
              <a:t>年少</a:t>
            </a:r>
            <a:r>
              <a:rPr kumimoji="1" lang="ja-JP" altLang="en-US" sz="2800" dirty="0" smtClean="0"/>
              <a:t>人口</a:t>
            </a:r>
            <a:endParaRPr kumimoji="1" lang="en-US" altLang="ja-JP" sz="2800" dirty="0" smtClean="0"/>
          </a:p>
          <a:p>
            <a:r>
              <a:rPr lang="en-US" altLang="ja-JP" sz="2800" dirty="0" smtClean="0"/>
              <a:t>(</a:t>
            </a:r>
            <a:r>
              <a:rPr lang="ja-JP" altLang="en-US" sz="2800" dirty="0"/>
              <a:t>０～</a:t>
            </a:r>
            <a:r>
              <a:rPr lang="ja-JP" altLang="en-US" sz="2800" dirty="0" smtClean="0"/>
              <a:t>１４歳）</a:t>
            </a:r>
            <a:endParaRPr kumimoji="1" lang="ja-JP" altLang="en-US" sz="2800" dirty="0"/>
          </a:p>
        </p:txBody>
      </p:sp>
      <p:sp>
        <p:nvSpPr>
          <p:cNvPr id="25" name="角丸四角形吹き出し 24"/>
          <p:cNvSpPr/>
          <p:nvPr/>
        </p:nvSpPr>
        <p:spPr>
          <a:xfrm flipH="1">
            <a:off x="6868134" y="3677485"/>
            <a:ext cx="1954928" cy="644426"/>
          </a:xfrm>
          <a:prstGeom prst="wedgeRoundRectCallout">
            <a:avLst>
              <a:gd name="adj1" fmla="val 63203"/>
              <a:gd name="adj2" fmla="val -24050"/>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dirty="0" smtClean="0"/>
              <a:t>ひの</a:t>
            </a:r>
            <a:r>
              <a:rPr kumimoji="1" lang="ja-JP" altLang="en-US" dirty="0" err="1" smtClean="0"/>
              <a:t>えうま</a:t>
            </a:r>
            <a:r>
              <a:rPr kumimoji="1" lang="ja-JP" altLang="en-US" dirty="0" smtClean="0"/>
              <a:t>（丙午）</a:t>
            </a:r>
            <a:endParaRPr kumimoji="1" lang="ja-JP" altLang="en-US" dirty="0"/>
          </a:p>
        </p:txBody>
      </p:sp>
      <p:sp>
        <p:nvSpPr>
          <p:cNvPr id="26" name="上矢印 25"/>
          <p:cNvSpPr/>
          <p:nvPr/>
        </p:nvSpPr>
        <p:spPr>
          <a:xfrm flipV="1">
            <a:off x="1272999" y="2715015"/>
            <a:ext cx="360040" cy="4913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矢印 26"/>
          <p:cNvSpPr/>
          <p:nvPr/>
        </p:nvSpPr>
        <p:spPr>
          <a:xfrm>
            <a:off x="1272999" y="2190016"/>
            <a:ext cx="360040" cy="5185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690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p:bldP spid="21" grpId="0" animBg="1"/>
      <p:bldP spid="22" grpId="0"/>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descr="平成22年（2010年）"/>
          <p:cNvPicPr/>
          <p:nvPr/>
        </p:nvPicPr>
        <p:blipFill>
          <a:blip r:embed="rId3">
            <a:extLst>
              <a:ext uri="{28A0092B-C50C-407E-A947-70E740481C1C}">
                <a14:useLocalDpi xmlns:a14="http://schemas.microsoft.com/office/drawing/2010/main" val="0"/>
              </a:ext>
            </a:extLst>
          </a:blip>
          <a:srcRect/>
          <a:stretch>
            <a:fillRect/>
          </a:stretch>
        </p:blipFill>
        <p:spPr bwMode="auto">
          <a:xfrm>
            <a:off x="698116" y="171049"/>
            <a:ext cx="7302883" cy="6714335"/>
          </a:xfrm>
          <a:prstGeom prst="rect">
            <a:avLst/>
          </a:prstGeom>
          <a:noFill/>
          <a:ln>
            <a:noFill/>
          </a:ln>
        </p:spPr>
      </p:pic>
      <p:grpSp>
        <p:nvGrpSpPr>
          <p:cNvPr id="8" name="グループ化 7"/>
          <p:cNvGrpSpPr/>
          <p:nvPr/>
        </p:nvGrpSpPr>
        <p:grpSpPr>
          <a:xfrm>
            <a:off x="4102551" y="116632"/>
            <a:ext cx="576064" cy="6704271"/>
            <a:chOff x="4080644" y="101600"/>
            <a:chExt cx="576064" cy="6704271"/>
          </a:xfrm>
        </p:grpSpPr>
        <p:sp>
          <p:nvSpPr>
            <p:cNvPr id="9" name="正方形/長方形 8"/>
            <p:cNvSpPr/>
            <p:nvPr/>
          </p:nvSpPr>
          <p:spPr>
            <a:xfrm>
              <a:off x="4283968" y="476672"/>
              <a:ext cx="216024"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080644" y="101600"/>
              <a:ext cx="576064" cy="6704271"/>
            </a:xfrm>
            <a:prstGeom prst="rect">
              <a:avLst/>
            </a:prstGeom>
            <a:noFill/>
          </p:spPr>
          <p:txBody>
            <a:bodyPr wrap="square" rtlCol="0">
              <a:spAutoFit/>
            </a:bodyPr>
            <a:lstStyle/>
            <a:p>
              <a:pPr algn="ctr">
                <a:lnSpc>
                  <a:spcPct val="215000"/>
                </a:lnSpc>
              </a:pPr>
              <a:r>
                <a:rPr kumimoji="1" lang="en-US" altLang="ja-JP" dirty="0" smtClean="0"/>
                <a:t>100</a:t>
              </a:r>
            </a:p>
            <a:p>
              <a:pPr algn="ctr">
                <a:lnSpc>
                  <a:spcPct val="215000"/>
                </a:lnSpc>
              </a:pPr>
              <a:r>
                <a:rPr lang="en-US" altLang="ja-JP" dirty="0" smtClean="0"/>
                <a:t>90</a:t>
              </a:r>
            </a:p>
            <a:p>
              <a:pPr algn="ctr">
                <a:lnSpc>
                  <a:spcPct val="215000"/>
                </a:lnSpc>
              </a:pPr>
              <a:r>
                <a:rPr kumimoji="1" lang="en-US" altLang="ja-JP" dirty="0" smtClean="0"/>
                <a:t>80</a:t>
              </a:r>
            </a:p>
            <a:p>
              <a:pPr algn="ctr">
                <a:lnSpc>
                  <a:spcPct val="215000"/>
                </a:lnSpc>
              </a:pPr>
              <a:r>
                <a:rPr lang="en-US" altLang="ja-JP" dirty="0" smtClean="0"/>
                <a:t>70</a:t>
              </a:r>
            </a:p>
            <a:p>
              <a:pPr algn="ctr">
                <a:lnSpc>
                  <a:spcPct val="215000"/>
                </a:lnSpc>
              </a:pPr>
              <a:r>
                <a:rPr kumimoji="1" lang="en-US" altLang="ja-JP" dirty="0" smtClean="0"/>
                <a:t>60</a:t>
              </a:r>
            </a:p>
            <a:p>
              <a:pPr algn="ctr">
                <a:lnSpc>
                  <a:spcPct val="215000"/>
                </a:lnSpc>
              </a:pPr>
              <a:r>
                <a:rPr lang="en-US" altLang="ja-JP" dirty="0" smtClean="0"/>
                <a:t>50</a:t>
              </a:r>
            </a:p>
            <a:p>
              <a:pPr algn="ctr">
                <a:lnSpc>
                  <a:spcPct val="215000"/>
                </a:lnSpc>
              </a:pPr>
              <a:r>
                <a:rPr lang="en-US" altLang="ja-JP" dirty="0" smtClean="0"/>
                <a:t>40</a:t>
              </a:r>
            </a:p>
            <a:p>
              <a:pPr algn="ctr">
                <a:lnSpc>
                  <a:spcPct val="215000"/>
                </a:lnSpc>
              </a:pPr>
              <a:r>
                <a:rPr kumimoji="1" lang="en-US" altLang="ja-JP" dirty="0" smtClean="0"/>
                <a:t>30</a:t>
              </a:r>
            </a:p>
            <a:p>
              <a:pPr algn="ctr">
                <a:lnSpc>
                  <a:spcPct val="215000"/>
                </a:lnSpc>
              </a:pPr>
              <a:r>
                <a:rPr lang="en-US" altLang="ja-JP" dirty="0" smtClean="0"/>
                <a:t>20</a:t>
              </a:r>
            </a:p>
            <a:p>
              <a:pPr algn="ctr">
                <a:lnSpc>
                  <a:spcPct val="215000"/>
                </a:lnSpc>
              </a:pPr>
              <a:r>
                <a:rPr kumimoji="1" lang="en-US" altLang="ja-JP" dirty="0" smtClean="0"/>
                <a:t>10</a:t>
              </a:r>
            </a:p>
            <a:p>
              <a:pPr algn="ctr">
                <a:lnSpc>
                  <a:spcPct val="215000"/>
                </a:lnSpc>
              </a:pPr>
              <a:r>
                <a:rPr lang="en-US" altLang="ja-JP" dirty="0"/>
                <a:t>0</a:t>
              </a:r>
              <a:endParaRPr kumimoji="1" lang="ja-JP" altLang="en-US" dirty="0"/>
            </a:p>
          </p:txBody>
        </p:sp>
      </p:grpSp>
      <p:sp>
        <p:nvSpPr>
          <p:cNvPr id="6" name="テキスト ボックス 5"/>
          <p:cNvSpPr txBox="1"/>
          <p:nvPr/>
        </p:nvSpPr>
        <p:spPr>
          <a:xfrm>
            <a:off x="827584" y="620688"/>
            <a:ext cx="2952328" cy="461665"/>
          </a:xfrm>
          <a:prstGeom prst="rect">
            <a:avLst/>
          </a:prstGeom>
          <a:solidFill>
            <a:schemeClr val="bg1"/>
          </a:solidFill>
        </p:spPr>
        <p:txBody>
          <a:bodyPr wrap="square" rtlCol="0">
            <a:spAutoFit/>
          </a:bodyPr>
          <a:lstStyle/>
          <a:p>
            <a:r>
              <a:rPr lang="ja-JP" altLang="en-US" sz="2400" b="1" dirty="0" smtClean="0"/>
              <a:t>平成２２年（</a:t>
            </a:r>
            <a:r>
              <a:rPr lang="en-US" altLang="ja-JP" sz="2400" b="1" dirty="0" smtClean="0"/>
              <a:t>2010</a:t>
            </a:r>
            <a:r>
              <a:rPr lang="ja-JP" altLang="en-US" sz="2400" b="1" dirty="0" smtClean="0"/>
              <a:t>年）</a:t>
            </a:r>
            <a:endParaRPr kumimoji="1" lang="ja-JP" altLang="en-US" sz="2400" b="1" dirty="0"/>
          </a:p>
        </p:txBody>
      </p:sp>
      <p:sp>
        <p:nvSpPr>
          <p:cNvPr id="11" name="テキスト ボックス 10"/>
          <p:cNvSpPr txBox="1"/>
          <p:nvPr/>
        </p:nvSpPr>
        <p:spPr>
          <a:xfrm>
            <a:off x="5508104" y="2459"/>
            <a:ext cx="3624560" cy="523220"/>
          </a:xfrm>
          <a:prstGeom prst="rect">
            <a:avLst/>
          </a:prstGeom>
          <a:noFill/>
        </p:spPr>
        <p:txBody>
          <a:bodyPr wrap="square" rtlCol="0">
            <a:spAutoFit/>
          </a:bodyPr>
          <a:lstStyle/>
          <a:p>
            <a:r>
              <a:rPr lang="en-US" altLang="ja-JP" sz="1400" dirty="0" smtClean="0"/>
              <a:t>※</a:t>
            </a:r>
            <a:r>
              <a:rPr lang="ja-JP" altLang="en-US" sz="1400" dirty="0" smtClean="0"/>
              <a:t>総務省統計局・政策統括官（統計規準担当）・統計研修所による統計データより</a:t>
            </a:r>
            <a:r>
              <a:rPr lang="ja-JP" altLang="en-US" sz="1400" dirty="0" smtClean="0"/>
              <a:t>引用</a:t>
            </a:r>
            <a:endParaRPr lang="en-US" altLang="ja-JP" sz="1400" dirty="0" smtClean="0"/>
          </a:p>
        </p:txBody>
      </p:sp>
      <p:cxnSp>
        <p:nvCxnSpPr>
          <p:cNvPr id="12" name="直線コネクタ 11"/>
          <p:cNvCxnSpPr/>
          <p:nvPr/>
        </p:nvCxnSpPr>
        <p:spPr>
          <a:xfrm>
            <a:off x="784208" y="2715015"/>
            <a:ext cx="69841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79512" y="1487476"/>
            <a:ext cx="2592288" cy="523220"/>
          </a:xfrm>
          <a:prstGeom prst="rect">
            <a:avLst/>
          </a:prstGeom>
          <a:noFill/>
        </p:spPr>
        <p:txBody>
          <a:bodyPr wrap="square" rtlCol="0">
            <a:spAutoFit/>
          </a:bodyPr>
          <a:lstStyle/>
          <a:p>
            <a:r>
              <a:rPr kumimoji="1" lang="ja-JP" altLang="en-US" sz="2800" dirty="0" smtClean="0"/>
              <a:t>高齢者人口</a:t>
            </a:r>
            <a:endParaRPr kumimoji="1" lang="ja-JP" altLang="en-US" sz="2800" dirty="0"/>
          </a:p>
        </p:txBody>
      </p:sp>
      <p:sp>
        <p:nvSpPr>
          <p:cNvPr id="18" name="角丸四角形吹き出し 17"/>
          <p:cNvSpPr/>
          <p:nvPr/>
        </p:nvSpPr>
        <p:spPr>
          <a:xfrm>
            <a:off x="6106783" y="1425532"/>
            <a:ext cx="1368152" cy="644426"/>
          </a:xfrm>
          <a:prstGeom prst="wedgeRoundRectCallout">
            <a:avLst>
              <a:gd name="adj1" fmla="val -62638"/>
              <a:gd name="adj2" fmla="val 12893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終戦後の</a:t>
            </a:r>
            <a:endParaRPr kumimoji="1" lang="en-US" altLang="ja-JP" dirty="0" smtClean="0"/>
          </a:p>
          <a:p>
            <a:pPr algn="ctr"/>
            <a:r>
              <a:rPr kumimoji="1" lang="ja-JP" altLang="en-US" dirty="0" smtClean="0"/>
              <a:t>出生減</a:t>
            </a:r>
            <a:endParaRPr kumimoji="1" lang="ja-JP" altLang="en-US" dirty="0"/>
          </a:p>
        </p:txBody>
      </p:sp>
      <p:sp>
        <p:nvSpPr>
          <p:cNvPr id="19" name="テキスト ボックス 18"/>
          <p:cNvSpPr txBox="1"/>
          <p:nvPr/>
        </p:nvSpPr>
        <p:spPr>
          <a:xfrm>
            <a:off x="-23145" y="3200432"/>
            <a:ext cx="2592288" cy="954107"/>
          </a:xfrm>
          <a:prstGeom prst="rect">
            <a:avLst/>
          </a:prstGeom>
          <a:noFill/>
        </p:spPr>
        <p:txBody>
          <a:bodyPr wrap="square" rtlCol="0">
            <a:spAutoFit/>
          </a:bodyPr>
          <a:lstStyle/>
          <a:p>
            <a:r>
              <a:rPr lang="ja-JP" altLang="en-US" sz="2800" dirty="0"/>
              <a:t>生産年齢</a:t>
            </a:r>
            <a:r>
              <a:rPr kumimoji="1" lang="ja-JP" altLang="en-US" sz="2800" dirty="0" smtClean="0"/>
              <a:t>人口</a:t>
            </a:r>
            <a:endParaRPr kumimoji="1" lang="en-US" altLang="ja-JP" sz="2800" dirty="0" smtClean="0"/>
          </a:p>
          <a:p>
            <a:r>
              <a:rPr lang="en-US" altLang="ja-JP" sz="2800" dirty="0"/>
              <a:t>(15</a:t>
            </a:r>
            <a:r>
              <a:rPr lang="ja-JP" altLang="en-US" sz="2800" dirty="0"/>
              <a:t>～</a:t>
            </a:r>
            <a:r>
              <a:rPr lang="en-US" altLang="ja-JP" sz="2800" dirty="0"/>
              <a:t>64</a:t>
            </a:r>
            <a:r>
              <a:rPr lang="ja-JP" altLang="en-US" sz="2800" dirty="0" smtClean="0"/>
              <a:t>歳）</a:t>
            </a:r>
            <a:endParaRPr kumimoji="1" lang="ja-JP" altLang="en-US" sz="2800" dirty="0"/>
          </a:p>
        </p:txBody>
      </p:sp>
      <p:cxnSp>
        <p:nvCxnSpPr>
          <p:cNvPr id="20" name="直線コネクタ 19"/>
          <p:cNvCxnSpPr/>
          <p:nvPr/>
        </p:nvCxnSpPr>
        <p:spPr>
          <a:xfrm>
            <a:off x="1120713" y="5602110"/>
            <a:ext cx="6336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上矢印 20"/>
          <p:cNvSpPr/>
          <p:nvPr/>
        </p:nvSpPr>
        <p:spPr>
          <a:xfrm flipV="1">
            <a:off x="1820576" y="5602110"/>
            <a:ext cx="360040" cy="4913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0" y="5843920"/>
            <a:ext cx="2180616" cy="954107"/>
          </a:xfrm>
          <a:prstGeom prst="rect">
            <a:avLst/>
          </a:prstGeom>
          <a:noFill/>
        </p:spPr>
        <p:txBody>
          <a:bodyPr wrap="square" rtlCol="0">
            <a:spAutoFit/>
          </a:bodyPr>
          <a:lstStyle/>
          <a:p>
            <a:r>
              <a:rPr lang="ja-JP" altLang="en-US" sz="2800" dirty="0"/>
              <a:t>年少</a:t>
            </a:r>
            <a:r>
              <a:rPr kumimoji="1" lang="ja-JP" altLang="en-US" sz="2800" dirty="0" smtClean="0"/>
              <a:t>人口</a:t>
            </a:r>
            <a:endParaRPr kumimoji="1" lang="en-US" altLang="ja-JP" sz="2800" dirty="0" smtClean="0"/>
          </a:p>
          <a:p>
            <a:r>
              <a:rPr lang="en-US" altLang="ja-JP" sz="2800" dirty="0" smtClean="0"/>
              <a:t>(</a:t>
            </a:r>
            <a:r>
              <a:rPr lang="ja-JP" altLang="en-US" sz="2800" dirty="0"/>
              <a:t>０～</a:t>
            </a:r>
            <a:r>
              <a:rPr lang="ja-JP" altLang="en-US" sz="2800" dirty="0" smtClean="0"/>
              <a:t>１４歳）</a:t>
            </a:r>
            <a:endParaRPr kumimoji="1" lang="ja-JP" altLang="en-US" sz="2800" dirty="0"/>
          </a:p>
        </p:txBody>
      </p:sp>
      <p:sp>
        <p:nvSpPr>
          <p:cNvPr id="25" name="角丸四角形吹き出し 24"/>
          <p:cNvSpPr/>
          <p:nvPr/>
        </p:nvSpPr>
        <p:spPr>
          <a:xfrm flipH="1">
            <a:off x="6868134" y="3677485"/>
            <a:ext cx="1954928" cy="644426"/>
          </a:xfrm>
          <a:prstGeom prst="wedgeRoundRectCallout">
            <a:avLst>
              <a:gd name="adj1" fmla="val 63203"/>
              <a:gd name="adj2" fmla="val -24050"/>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kumimoji="1" lang="ja-JP" altLang="en-US" dirty="0" smtClean="0"/>
              <a:t>ひの</a:t>
            </a:r>
            <a:r>
              <a:rPr kumimoji="1" lang="ja-JP" altLang="en-US" dirty="0" err="1" smtClean="0"/>
              <a:t>えうま</a:t>
            </a:r>
            <a:r>
              <a:rPr kumimoji="1" lang="ja-JP" altLang="en-US" dirty="0" smtClean="0"/>
              <a:t>（丙午）</a:t>
            </a:r>
            <a:endParaRPr kumimoji="1" lang="ja-JP" altLang="en-US" dirty="0"/>
          </a:p>
        </p:txBody>
      </p:sp>
      <p:sp>
        <p:nvSpPr>
          <p:cNvPr id="26" name="上矢印 25"/>
          <p:cNvSpPr/>
          <p:nvPr/>
        </p:nvSpPr>
        <p:spPr>
          <a:xfrm flipV="1">
            <a:off x="1272999" y="2715015"/>
            <a:ext cx="360040" cy="4913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矢印 26"/>
          <p:cNvSpPr/>
          <p:nvPr/>
        </p:nvSpPr>
        <p:spPr>
          <a:xfrm>
            <a:off x="1272999" y="2190016"/>
            <a:ext cx="360040" cy="5185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6648" y="920446"/>
            <a:ext cx="6791858" cy="1077218"/>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smtClean="0"/>
              <a:t>団塊の世代が高齢期に突入するため、高齢化はさらに加速する。</a:t>
            </a:r>
            <a:endParaRPr kumimoji="1" lang="ja-JP" altLang="en-US" sz="3200" dirty="0"/>
          </a:p>
        </p:txBody>
      </p:sp>
      <p:sp>
        <p:nvSpPr>
          <p:cNvPr id="28" name="テキスト ボックス 27"/>
          <p:cNvSpPr txBox="1"/>
          <p:nvPr/>
        </p:nvSpPr>
        <p:spPr>
          <a:xfrm>
            <a:off x="717196" y="3929521"/>
            <a:ext cx="6784938" cy="1077218"/>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3200" dirty="0" smtClean="0"/>
              <a:t>少子化の影響で生産年齢人口が減り、高齢化をさらに加速させる。</a:t>
            </a:r>
            <a:endParaRPr kumimoji="1" lang="ja-JP" altLang="en-US" sz="3200" dirty="0"/>
          </a:p>
        </p:txBody>
      </p:sp>
    </p:spTree>
    <p:extLst>
      <p:ext uri="{BB962C8B-B14F-4D97-AF65-F5344CB8AC3E}">
        <p14:creationId xmlns:p14="http://schemas.microsoft.com/office/powerpoint/2010/main" val="244842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fontScale="90000"/>
          </a:bodyPr>
          <a:lstStyle/>
          <a:p>
            <a:pPr algn="l"/>
            <a:r>
              <a:rPr kumimoji="1" lang="en-US" altLang="ja-JP" dirty="0" smtClean="0"/>
              <a:t>Q</a:t>
            </a:r>
            <a:r>
              <a:rPr kumimoji="1" lang="ja-JP" altLang="en-US" dirty="0" smtClean="0"/>
              <a:t>２</a:t>
            </a:r>
            <a:r>
              <a:rPr kumimoji="1" lang="en-US" altLang="ja-JP" dirty="0" smtClean="0"/>
              <a:t>.</a:t>
            </a:r>
            <a:r>
              <a:rPr lang="ja-JP" altLang="ja-JP" dirty="0"/>
              <a:t>高齢者を</a:t>
            </a:r>
            <a:r>
              <a:rPr lang="ja-JP" altLang="ja-JP" dirty="0" smtClean="0"/>
              <a:t>年齢で分けると</a:t>
            </a:r>
            <a:r>
              <a:rPr lang="en-US" altLang="ja-JP" dirty="0" smtClean="0"/>
              <a:t>65</a:t>
            </a:r>
            <a:r>
              <a:rPr lang="ja-JP" altLang="en-US" dirty="0" smtClean="0"/>
              <a:t>歳から</a:t>
            </a:r>
            <a:endParaRPr lang="ja-JP" altLang="ja-JP" dirty="0"/>
          </a:p>
        </p:txBody>
      </p:sp>
      <p:sp>
        <p:nvSpPr>
          <p:cNvPr id="3" name="テキスト ボックス 2"/>
          <p:cNvSpPr txBox="1"/>
          <p:nvPr/>
        </p:nvSpPr>
        <p:spPr>
          <a:xfrm>
            <a:off x="1444960" y="1414026"/>
            <a:ext cx="6223384" cy="830997"/>
          </a:xfrm>
          <a:prstGeom prst="rect">
            <a:avLst/>
          </a:prstGeom>
          <a:noFill/>
        </p:spPr>
        <p:txBody>
          <a:bodyPr wrap="square" rtlCol="0">
            <a:spAutoFit/>
          </a:bodyPr>
          <a:lstStyle/>
          <a:p>
            <a:pPr>
              <a:lnSpc>
                <a:spcPct val="150000"/>
              </a:lnSpc>
            </a:pPr>
            <a:r>
              <a:rPr kumimoji="1" lang="ja-JP" altLang="en-US" sz="3200" b="1" dirty="0" smtClean="0"/>
              <a:t>①　６９歳までを前期高齢者という</a:t>
            </a:r>
            <a:endParaRPr kumimoji="1" lang="ja-JP" altLang="en-US" sz="3200" b="1" dirty="0"/>
          </a:p>
        </p:txBody>
      </p:sp>
      <p:sp>
        <p:nvSpPr>
          <p:cNvPr id="4" name="正方形/長方形 3"/>
          <p:cNvSpPr/>
          <p:nvPr/>
        </p:nvSpPr>
        <p:spPr>
          <a:xfrm>
            <a:off x="1461356" y="2070333"/>
            <a:ext cx="6206988" cy="830997"/>
          </a:xfrm>
          <a:prstGeom prst="rect">
            <a:avLst/>
          </a:prstGeom>
        </p:spPr>
        <p:txBody>
          <a:bodyPr wrap="square">
            <a:spAutoFit/>
          </a:bodyPr>
          <a:lstStyle/>
          <a:p>
            <a:pPr>
              <a:lnSpc>
                <a:spcPct val="150000"/>
              </a:lnSpc>
            </a:pPr>
            <a:r>
              <a:rPr lang="ja-JP" altLang="en-US" sz="3200" b="1" dirty="0"/>
              <a:t>②　</a:t>
            </a:r>
            <a:r>
              <a:rPr lang="ja-JP" altLang="en-US" sz="3200" b="1" dirty="0" smtClean="0"/>
              <a:t>７４歳までを</a:t>
            </a:r>
            <a:r>
              <a:rPr lang="ja-JP" altLang="en-US" sz="3200" b="1" dirty="0"/>
              <a:t>前期高齢者と</a:t>
            </a:r>
            <a:r>
              <a:rPr lang="ja-JP" altLang="en-US" sz="3200" b="1" dirty="0" smtClean="0"/>
              <a:t>いう</a:t>
            </a:r>
            <a:endParaRPr lang="en-US" altLang="ja-JP" sz="3200" b="1" dirty="0"/>
          </a:p>
        </p:txBody>
      </p:sp>
      <p:sp>
        <p:nvSpPr>
          <p:cNvPr id="5" name="正方形/長方形 4"/>
          <p:cNvSpPr/>
          <p:nvPr/>
        </p:nvSpPr>
        <p:spPr>
          <a:xfrm>
            <a:off x="1461356" y="2726641"/>
            <a:ext cx="6206988" cy="830997"/>
          </a:xfrm>
          <a:prstGeom prst="rect">
            <a:avLst/>
          </a:prstGeom>
        </p:spPr>
        <p:txBody>
          <a:bodyPr wrap="square">
            <a:spAutoFit/>
          </a:bodyPr>
          <a:lstStyle/>
          <a:p>
            <a:pPr>
              <a:lnSpc>
                <a:spcPct val="150000"/>
              </a:lnSpc>
            </a:pPr>
            <a:r>
              <a:rPr lang="ja-JP" altLang="en-US" sz="3200" b="1" dirty="0"/>
              <a:t>③　</a:t>
            </a:r>
            <a:r>
              <a:rPr lang="ja-JP" altLang="en-US" sz="3200" b="1" dirty="0" smtClean="0"/>
              <a:t>７９歳までを</a:t>
            </a:r>
            <a:r>
              <a:rPr lang="ja-JP" altLang="en-US" sz="3200" b="1" dirty="0"/>
              <a:t>前期高齢者という</a:t>
            </a:r>
          </a:p>
        </p:txBody>
      </p:sp>
      <p:sp>
        <p:nvSpPr>
          <p:cNvPr id="6" name="テキスト ボックス 5"/>
          <p:cNvSpPr txBox="1"/>
          <p:nvPr/>
        </p:nvSpPr>
        <p:spPr>
          <a:xfrm>
            <a:off x="611560" y="2935951"/>
            <a:ext cx="7992888" cy="769441"/>
          </a:xfrm>
          <a:prstGeom prst="rect">
            <a:avLst/>
          </a:prstGeom>
          <a:solidFill>
            <a:schemeClr val="bg1"/>
          </a:solidFill>
        </p:spPr>
        <p:txBody>
          <a:bodyPr wrap="square" rtlCol="0">
            <a:spAutoFit/>
          </a:bodyPr>
          <a:lstStyle/>
          <a:p>
            <a:r>
              <a:rPr kumimoji="1" lang="en-US" altLang="ja-JP" sz="4400" dirty="0" smtClean="0"/>
              <a:t>75</a:t>
            </a:r>
            <a:r>
              <a:rPr kumimoji="1" lang="ja-JP" altLang="en-US" sz="4400" dirty="0" smtClean="0"/>
              <a:t>歳以上を（　　　　　　　　）という</a:t>
            </a:r>
            <a:endParaRPr kumimoji="1" lang="ja-JP" altLang="en-US" sz="4400" dirty="0"/>
          </a:p>
        </p:txBody>
      </p:sp>
      <p:sp>
        <p:nvSpPr>
          <p:cNvPr id="7" name="テキスト ボックス 6"/>
          <p:cNvSpPr txBox="1"/>
          <p:nvPr/>
        </p:nvSpPr>
        <p:spPr>
          <a:xfrm>
            <a:off x="3851920" y="3001351"/>
            <a:ext cx="3024336" cy="707886"/>
          </a:xfrm>
          <a:prstGeom prst="rect">
            <a:avLst/>
          </a:prstGeom>
          <a:noFill/>
        </p:spPr>
        <p:txBody>
          <a:bodyPr wrap="square" rtlCol="0">
            <a:spAutoFit/>
          </a:bodyPr>
          <a:lstStyle/>
          <a:p>
            <a:r>
              <a:rPr kumimoji="1" lang="ja-JP" altLang="en-US" sz="4000" dirty="0" smtClean="0">
                <a:solidFill>
                  <a:srgbClr val="FF0000"/>
                </a:solidFill>
              </a:rPr>
              <a:t>後期高齢者</a:t>
            </a:r>
            <a:endParaRPr kumimoji="1" lang="ja-JP" altLang="en-US" sz="4000" dirty="0">
              <a:solidFill>
                <a:srgbClr val="FF0000"/>
              </a:solidFill>
            </a:endParaRPr>
          </a:p>
        </p:txBody>
      </p:sp>
      <p:pic>
        <p:nvPicPr>
          <p:cNvPr id="1026" name="Picture 2" descr="I:\jij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160" y="4653136"/>
            <a:ext cx="2615396" cy="2048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I:\ba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556" y="4343624"/>
            <a:ext cx="2430700" cy="228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500" fill="hold"/>
                                        <p:tgtEl>
                                          <p:spTgt spid="4"/>
                                        </p:tgtEl>
                                      </p:cBhvr>
                                      <p:by x="150000" y="150000"/>
                                    </p:animScale>
                                  </p:childTnLst>
                                </p:cTn>
                              </p:par>
                              <p:par>
                                <p:cTn id="7" presetID="3" presetClass="emph" presetSubtype="2" fill="hold" grpId="0" nodeType="withEffect">
                                  <p:stCondLst>
                                    <p:cond delay="0"/>
                                  </p:stCondLst>
                                  <p:childTnLst>
                                    <p:animClr clrSpc="rgb" dir="cw">
                                      <p:cBhvr override="childStyle">
                                        <p:cTn id="8" dur="500" fill="hold"/>
                                        <p:tgtEl>
                                          <p:spTgt spid="4"/>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ext uri="{D42A27DB-BD31-4B8C-83A1-F6EECF244321}">
                <p14:modId xmlns:p14="http://schemas.microsoft.com/office/powerpoint/2010/main" val="3196697802"/>
              </p:ext>
            </p:extLst>
          </p:nvPr>
        </p:nvGraphicFramePr>
        <p:xfrm>
          <a:off x="611560" y="908720"/>
          <a:ext cx="813690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3"/>
          <p:cNvSpPr txBox="1">
            <a:spLocks noGrp="1"/>
          </p:cNvSpPr>
          <p:nvPr>
            <p:ph type="title"/>
          </p:nvPr>
        </p:nvSpPr>
        <p:spPr>
          <a:xfrm>
            <a:off x="0" y="0"/>
            <a:ext cx="8229600" cy="1143000"/>
          </a:xfrm>
          <a:prstGeom prst="rect">
            <a:avLst/>
          </a:prstGeom>
          <a:noFill/>
        </p:spPr>
        <p:txBody>
          <a:bodyPr wrap="square" rtlCol="0">
            <a:spAutoFit/>
          </a:bodyPr>
          <a:lstStyle/>
          <a:p>
            <a:r>
              <a:rPr kumimoji="1" lang="ja-JP" altLang="en-US" sz="3600" dirty="0" smtClean="0"/>
              <a:t>高齢者の世帯構成割合の推移</a:t>
            </a:r>
            <a:endParaRPr kumimoji="1" lang="ja-JP" altLang="en-US" sz="3600" dirty="0"/>
          </a:p>
        </p:txBody>
      </p:sp>
      <p:sp>
        <p:nvSpPr>
          <p:cNvPr id="5" name="テキスト ボックス 4"/>
          <p:cNvSpPr txBox="1"/>
          <p:nvPr/>
        </p:nvSpPr>
        <p:spPr>
          <a:xfrm>
            <a:off x="827584" y="5949280"/>
            <a:ext cx="5760640" cy="369332"/>
          </a:xfrm>
          <a:prstGeom prst="rect">
            <a:avLst/>
          </a:prstGeom>
          <a:noFill/>
        </p:spPr>
        <p:txBody>
          <a:bodyPr wrap="square" rtlCol="0">
            <a:spAutoFit/>
          </a:bodyPr>
          <a:lstStyle/>
          <a:p>
            <a:r>
              <a:rPr kumimoji="1" lang="ja-JP" altLang="en-US" dirty="0" smtClean="0"/>
              <a:t>＊</a:t>
            </a:r>
            <a:r>
              <a:rPr kumimoji="1" lang="en-US" altLang="ja-JP" dirty="0" smtClean="0"/>
              <a:t>65</a:t>
            </a:r>
            <a:r>
              <a:rPr kumimoji="1" lang="ja-JP" altLang="en-US" dirty="0" smtClean="0"/>
              <a:t>歳以上の高齢者のいる世帯数に占める割合。</a:t>
            </a:r>
            <a:endParaRPr kumimoji="1" lang="ja-JP" altLang="en-US" dirty="0"/>
          </a:p>
        </p:txBody>
      </p:sp>
      <p:sp>
        <p:nvSpPr>
          <p:cNvPr id="6" name="テキスト ボックス 5"/>
          <p:cNvSpPr txBox="1"/>
          <p:nvPr/>
        </p:nvSpPr>
        <p:spPr>
          <a:xfrm>
            <a:off x="5076056" y="6338024"/>
            <a:ext cx="3888432" cy="369332"/>
          </a:xfrm>
          <a:prstGeom prst="rect">
            <a:avLst/>
          </a:prstGeom>
          <a:noFill/>
        </p:spPr>
        <p:txBody>
          <a:bodyPr wrap="square" rtlCol="0">
            <a:spAutoFit/>
          </a:bodyPr>
          <a:lstStyle/>
          <a:p>
            <a:r>
              <a:rPr kumimoji="1" lang="ja-JP" altLang="en-US" dirty="0" smtClean="0"/>
              <a:t>厚生労働省「国民生活基礎調査」</a:t>
            </a:r>
            <a:endParaRPr kumimoji="1" lang="ja-JP" altLang="en-US" dirty="0"/>
          </a:p>
        </p:txBody>
      </p:sp>
      <p:sp>
        <p:nvSpPr>
          <p:cNvPr id="7" name="正方形/長方形 6"/>
          <p:cNvSpPr/>
          <p:nvPr/>
        </p:nvSpPr>
        <p:spPr>
          <a:xfrm>
            <a:off x="1619672" y="3381139"/>
            <a:ext cx="2708076" cy="615622"/>
          </a:xfrm>
          <a:prstGeom prst="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solidFill>
                  <a:srgbClr val="0070C0"/>
                </a:solidFill>
              </a:rPr>
              <a:t>４１．５</a:t>
            </a:r>
            <a:r>
              <a:rPr lang="ja-JP" altLang="en-US" b="1" dirty="0" smtClean="0">
                <a:solidFill>
                  <a:srgbClr val="0070C0"/>
                </a:solidFill>
              </a:rPr>
              <a:t>％</a:t>
            </a:r>
            <a:endParaRPr lang="ja-JP" altLang="en-US" b="1" dirty="0">
              <a:solidFill>
                <a:srgbClr val="0070C0"/>
              </a:solidFill>
            </a:endParaRPr>
          </a:p>
        </p:txBody>
      </p:sp>
      <p:sp>
        <p:nvSpPr>
          <p:cNvPr id="8" name="正方形/長方形 7"/>
          <p:cNvSpPr/>
          <p:nvPr/>
        </p:nvSpPr>
        <p:spPr>
          <a:xfrm>
            <a:off x="5076056" y="3395090"/>
            <a:ext cx="2229420" cy="628322"/>
          </a:xfrm>
          <a:prstGeom prst="rect">
            <a:avLst/>
          </a:prstGeom>
          <a:solidFill>
            <a:schemeClr val="bg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solidFill>
                  <a:srgbClr val="FF0000"/>
                </a:solidFill>
              </a:rPr>
              <a:t>３３．３％</a:t>
            </a:r>
            <a:endParaRPr lang="en-US" altLang="ja-JP" b="1" dirty="0" smtClean="0">
              <a:solidFill>
                <a:srgbClr val="FF0000"/>
              </a:solidFill>
            </a:endParaRPr>
          </a:p>
        </p:txBody>
      </p:sp>
      <p:sp>
        <p:nvSpPr>
          <p:cNvPr id="9" name="正方形/長方形 8"/>
          <p:cNvSpPr/>
          <p:nvPr/>
        </p:nvSpPr>
        <p:spPr>
          <a:xfrm>
            <a:off x="6045472" y="4521200"/>
            <a:ext cx="1307828" cy="628853"/>
          </a:xfrm>
          <a:prstGeom prst="rect">
            <a:avLst/>
          </a:prstGeom>
          <a:solidFill>
            <a:schemeClr val="bg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ja-JP" altLang="en-US" b="1" dirty="0" smtClean="0">
                <a:solidFill>
                  <a:srgbClr val="FF0000"/>
                </a:solidFill>
              </a:rPr>
              <a:t>２０．５％</a:t>
            </a:r>
            <a:endParaRPr lang="ja-JP" altLang="en-US" b="1" dirty="0">
              <a:solidFill>
                <a:srgbClr val="FF0000"/>
              </a:solidFill>
            </a:endParaRPr>
          </a:p>
        </p:txBody>
      </p:sp>
      <p:sp>
        <p:nvSpPr>
          <p:cNvPr id="10" name="正方形/長方形 9"/>
          <p:cNvSpPr/>
          <p:nvPr/>
        </p:nvSpPr>
        <p:spPr>
          <a:xfrm>
            <a:off x="1619672" y="4499959"/>
            <a:ext cx="3392772" cy="643541"/>
          </a:xfrm>
          <a:prstGeom prst="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smtClean="0">
                <a:solidFill>
                  <a:srgbClr val="0070C0"/>
                </a:solidFill>
              </a:rPr>
              <a:t>５１．９％</a:t>
            </a:r>
            <a:endParaRPr lang="ja-JP" altLang="en-US" b="1" dirty="0">
              <a:solidFill>
                <a:srgbClr val="0070C0"/>
              </a:solidFill>
            </a:endParaRPr>
          </a:p>
        </p:txBody>
      </p:sp>
      <p:sp>
        <p:nvSpPr>
          <p:cNvPr id="11" name="下矢印 10"/>
          <p:cNvSpPr/>
          <p:nvPr/>
        </p:nvSpPr>
        <p:spPr>
          <a:xfrm>
            <a:off x="3172042" y="4013446"/>
            <a:ext cx="288032" cy="486514"/>
          </a:xfrm>
          <a:prstGeom prst="downArrow">
            <a:avLst/>
          </a:prstGeom>
          <a:solidFill>
            <a:schemeClr val="bg1"/>
          </a:solidFill>
          <a:ln w="508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下矢印 11"/>
          <p:cNvSpPr/>
          <p:nvPr/>
        </p:nvSpPr>
        <p:spPr>
          <a:xfrm>
            <a:off x="6529058" y="4044688"/>
            <a:ext cx="288032" cy="476512"/>
          </a:xfrm>
          <a:prstGeom prst="downArrow">
            <a:avLst/>
          </a:prstGeom>
          <a:solidFill>
            <a:schemeClr val="bg1"/>
          </a:solid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1619672" y="2311400"/>
            <a:ext cx="1402928" cy="636329"/>
          </a:xfrm>
          <a:prstGeom prst="rect">
            <a:avLst/>
          </a:prstGeom>
          <a:ln w="57150">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smtClean="0">
                <a:solidFill>
                  <a:srgbClr val="0070C0"/>
                </a:solidFill>
              </a:rPr>
              <a:t>２１．７％</a:t>
            </a:r>
            <a:endParaRPr lang="ja-JP" altLang="en-US" b="1" dirty="0">
              <a:solidFill>
                <a:srgbClr val="0070C0"/>
              </a:solidFill>
            </a:endParaRPr>
          </a:p>
        </p:txBody>
      </p:sp>
      <p:sp>
        <p:nvSpPr>
          <p:cNvPr id="14" name="正方形/長方形 13"/>
          <p:cNvSpPr/>
          <p:nvPr/>
        </p:nvSpPr>
        <p:spPr>
          <a:xfrm>
            <a:off x="3688370" y="2297874"/>
            <a:ext cx="3525230" cy="628322"/>
          </a:xfrm>
          <a:prstGeom prst="rect">
            <a:avLst/>
          </a:prstGeom>
          <a:solidFill>
            <a:schemeClr val="bg1"/>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b="1" dirty="0" smtClean="0">
                <a:solidFill>
                  <a:srgbClr val="FF0000"/>
                </a:solidFill>
              </a:rPr>
              <a:t>５４．４％</a:t>
            </a:r>
            <a:endParaRPr lang="en-US" altLang="ja-JP" b="1" dirty="0" smtClean="0">
              <a:solidFill>
                <a:srgbClr val="FF0000"/>
              </a:solidFill>
            </a:endParaRPr>
          </a:p>
        </p:txBody>
      </p:sp>
      <p:sp>
        <p:nvSpPr>
          <p:cNvPr id="15" name="下矢印 14"/>
          <p:cNvSpPr/>
          <p:nvPr/>
        </p:nvSpPr>
        <p:spPr>
          <a:xfrm>
            <a:off x="2411760" y="2947729"/>
            <a:ext cx="288032" cy="447729"/>
          </a:xfrm>
          <a:prstGeom prst="downArrow">
            <a:avLst/>
          </a:prstGeom>
          <a:solidFill>
            <a:schemeClr val="bg1"/>
          </a:solidFill>
          <a:ln w="5080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下矢印 15"/>
          <p:cNvSpPr/>
          <p:nvPr/>
        </p:nvSpPr>
        <p:spPr>
          <a:xfrm>
            <a:off x="5836424" y="2933410"/>
            <a:ext cx="288032" cy="447729"/>
          </a:xfrm>
          <a:prstGeom prst="downArrow">
            <a:avLst/>
          </a:prstGeom>
          <a:solidFill>
            <a:schemeClr val="bg1"/>
          </a:solid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5980439" y="1052736"/>
            <a:ext cx="1325037" cy="662718"/>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834604" y="1052736"/>
            <a:ext cx="3233340" cy="701772"/>
          </a:xfrm>
          <a:prstGeom prst="roundRect">
            <a:avLst/>
          </a:prstGeom>
          <a:noFill/>
          <a:ln w="444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37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右矢印吹き出し 5"/>
          <p:cNvSpPr/>
          <p:nvPr/>
        </p:nvSpPr>
        <p:spPr>
          <a:xfrm>
            <a:off x="251520" y="620564"/>
            <a:ext cx="3240360" cy="1224136"/>
          </a:xfrm>
          <a:prstGeom prst="rightArrowCallout">
            <a:avLst>
              <a:gd name="adj1" fmla="val 25000"/>
              <a:gd name="adj2" fmla="val 25000"/>
              <a:gd name="adj3" fmla="val 25000"/>
              <a:gd name="adj4" fmla="val 81011"/>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dirty="0" smtClean="0"/>
              <a:t>少子化</a:t>
            </a:r>
            <a:endParaRPr kumimoji="1" lang="ja-JP" altLang="en-US" sz="4400" dirty="0"/>
          </a:p>
        </p:txBody>
      </p:sp>
      <p:sp>
        <p:nvSpPr>
          <p:cNvPr id="15" name="右矢印吹き出し 14"/>
          <p:cNvSpPr/>
          <p:nvPr/>
        </p:nvSpPr>
        <p:spPr>
          <a:xfrm>
            <a:off x="251520" y="1844700"/>
            <a:ext cx="3240360" cy="1224136"/>
          </a:xfrm>
          <a:prstGeom prst="rightArrowCallout">
            <a:avLst>
              <a:gd name="adj1" fmla="val 25000"/>
              <a:gd name="adj2" fmla="val 25000"/>
              <a:gd name="adj3" fmla="val 25000"/>
              <a:gd name="adj4" fmla="val 81011"/>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dirty="0"/>
              <a:t>平均</a:t>
            </a:r>
            <a:r>
              <a:rPr lang="ja-JP" altLang="en-US" sz="4400" dirty="0" smtClean="0"/>
              <a:t>寿命の延び</a:t>
            </a:r>
            <a:endParaRPr kumimoji="1" lang="ja-JP" altLang="en-US" sz="4400" dirty="0"/>
          </a:p>
        </p:txBody>
      </p:sp>
      <p:sp>
        <p:nvSpPr>
          <p:cNvPr id="16" name="右矢印吹き出し 15"/>
          <p:cNvSpPr/>
          <p:nvPr/>
        </p:nvSpPr>
        <p:spPr>
          <a:xfrm>
            <a:off x="3491880" y="260648"/>
            <a:ext cx="1554956" cy="3528392"/>
          </a:xfrm>
          <a:prstGeom prst="rightArrowCallout">
            <a:avLst>
              <a:gd name="adj1" fmla="val 23954"/>
              <a:gd name="adj2" fmla="val 25000"/>
              <a:gd name="adj3" fmla="val 18198"/>
              <a:gd name="adj4" fmla="val 71577"/>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dirty="0"/>
              <a:t>少子高齢</a:t>
            </a:r>
            <a:r>
              <a:rPr kumimoji="1" lang="ja-JP" altLang="en-US" sz="4400" dirty="0" smtClean="0"/>
              <a:t>化</a:t>
            </a:r>
            <a:endParaRPr kumimoji="1" lang="ja-JP" altLang="en-US" sz="4400" dirty="0"/>
          </a:p>
        </p:txBody>
      </p:sp>
      <p:graphicFrame>
        <p:nvGraphicFramePr>
          <p:cNvPr id="8" name="図表 7"/>
          <p:cNvGraphicFramePr/>
          <p:nvPr>
            <p:extLst>
              <p:ext uri="{D42A27DB-BD31-4B8C-83A1-F6EECF244321}">
                <p14:modId xmlns:p14="http://schemas.microsoft.com/office/powerpoint/2010/main" val="907910457"/>
              </p:ext>
            </p:extLst>
          </p:nvPr>
        </p:nvGraphicFramePr>
        <p:xfrm>
          <a:off x="4427984" y="2024844"/>
          <a:ext cx="4464496" cy="4517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グループ化 3"/>
          <p:cNvGrpSpPr/>
          <p:nvPr/>
        </p:nvGrpSpPr>
        <p:grpSpPr>
          <a:xfrm>
            <a:off x="5292080" y="631528"/>
            <a:ext cx="3312368" cy="1800200"/>
            <a:chOff x="5292080" y="631528"/>
            <a:chExt cx="3312368" cy="1800200"/>
          </a:xfrm>
        </p:grpSpPr>
        <p:sp>
          <p:nvSpPr>
            <p:cNvPr id="2" name="爆発 2 1"/>
            <p:cNvSpPr/>
            <p:nvPr/>
          </p:nvSpPr>
          <p:spPr>
            <a:xfrm>
              <a:off x="5292080" y="631528"/>
              <a:ext cx="3312368" cy="1800200"/>
            </a:xfrm>
            <a:prstGeom prst="irregularSeal2">
              <a:avLst/>
            </a:prstGeom>
            <a:solidFill>
              <a:schemeClr val="accent6">
                <a:lumMod val="40000"/>
                <a:lumOff val="60000"/>
              </a:schemeClr>
            </a:solid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6">
                    <a:lumMod val="40000"/>
                    <a:lumOff val="60000"/>
                  </a:schemeClr>
                </a:solidFill>
              </a:endParaRPr>
            </a:p>
          </p:txBody>
        </p:sp>
        <p:sp>
          <p:nvSpPr>
            <p:cNvPr id="3" name="テキスト ボックス 2"/>
            <p:cNvSpPr txBox="1"/>
            <p:nvPr/>
          </p:nvSpPr>
          <p:spPr>
            <a:xfrm>
              <a:off x="5292080" y="830322"/>
              <a:ext cx="3168352" cy="1446550"/>
            </a:xfrm>
            <a:prstGeom prst="rect">
              <a:avLst/>
            </a:prstGeom>
            <a:noFill/>
          </p:spPr>
          <p:txBody>
            <a:bodyPr wrap="square" rtlCol="0">
              <a:spAutoFit/>
            </a:bodyPr>
            <a:lstStyle/>
            <a:p>
              <a:pPr algn="ctr"/>
              <a:r>
                <a:rPr kumimoji="1" lang="ja-JP" altLang="en-US" sz="4400" b="1" dirty="0" smtClean="0"/>
                <a:t>世界一の</a:t>
              </a:r>
              <a:endParaRPr kumimoji="1" lang="en-US" altLang="ja-JP" sz="4400" b="1" dirty="0" smtClean="0"/>
            </a:p>
            <a:p>
              <a:pPr algn="ctr"/>
              <a:r>
                <a:rPr kumimoji="1" lang="ja-JP" altLang="en-US" sz="4400" b="1" dirty="0" smtClean="0"/>
                <a:t>高齢社会</a:t>
              </a:r>
              <a:endParaRPr kumimoji="1" lang="ja-JP" altLang="en-US" sz="4400" b="1" dirty="0"/>
            </a:p>
          </p:txBody>
        </p:sp>
      </p:grpSp>
    </p:spTree>
    <p:extLst>
      <p:ext uri="{BB962C8B-B14F-4D97-AF65-F5344CB8AC3E}">
        <p14:creationId xmlns:p14="http://schemas.microsoft.com/office/powerpoint/2010/main" val="2701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1000"/>
                            </p:stCondLst>
                            <p:childTnLst>
                              <p:par>
                                <p:cTn id="14" presetID="22" presetClass="entr" presetSubtype="1"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256" y="116632"/>
            <a:ext cx="8229600" cy="562074"/>
          </a:xfrm>
        </p:spPr>
        <p:txBody>
          <a:bodyPr>
            <a:normAutofit fontScale="90000"/>
          </a:bodyPr>
          <a:lstStyle/>
          <a:p>
            <a:r>
              <a:rPr kumimoji="1" lang="ja-JP" altLang="en-US" dirty="0" smtClean="0"/>
              <a:t>まとめ</a:t>
            </a:r>
            <a:endParaRPr kumimoji="1" lang="ja-JP" altLang="en-US" dirty="0"/>
          </a:p>
        </p:txBody>
      </p:sp>
      <p:sp>
        <p:nvSpPr>
          <p:cNvPr id="3" name="正方形/長方形 2"/>
          <p:cNvSpPr/>
          <p:nvPr/>
        </p:nvSpPr>
        <p:spPr>
          <a:xfrm>
            <a:off x="582340" y="813703"/>
            <a:ext cx="7992888" cy="954107"/>
          </a:xfrm>
          <a:prstGeom prst="rect">
            <a:avLst/>
          </a:prstGeom>
        </p:spPr>
        <p:txBody>
          <a:bodyPr wrap="square">
            <a:spAutoFit/>
          </a:bodyPr>
          <a:lstStyle/>
          <a:p>
            <a:r>
              <a:rPr lang="ja-JP" altLang="ja-JP" sz="2800" dirty="0"/>
              <a:t>①社会の人口全体の中で高齢者の割合が高まることを</a:t>
            </a:r>
            <a:r>
              <a:rPr lang="ja-JP" altLang="ja-JP" sz="2800" b="1" dirty="0"/>
              <a:t>（　</a:t>
            </a:r>
            <a:r>
              <a:rPr lang="ja-JP" altLang="ja-JP" sz="2800" b="1" dirty="0">
                <a:solidFill>
                  <a:schemeClr val="bg1"/>
                </a:solidFill>
              </a:rPr>
              <a:t>人口の高齢化</a:t>
            </a:r>
            <a:r>
              <a:rPr lang="ja-JP" altLang="ja-JP" sz="2800" b="1" dirty="0"/>
              <a:t>　）</a:t>
            </a:r>
            <a:r>
              <a:rPr lang="ja-JP" altLang="ja-JP" sz="2800" dirty="0"/>
              <a:t>という</a:t>
            </a:r>
            <a:r>
              <a:rPr lang="ja-JP" altLang="ja-JP" sz="2800" dirty="0" smtClean="0"/>
              <a:t>。</a:t>
            </a:r>
            <a:endParaRPr lang="ja-JP" altLang="ja-JP" sz="2800" dirty="0"/>
          </a:p>
        </p:txBody>
      </p:sp>
      <p:sp>
        <p:nvSpPr>
          <p:cNvPr id="4" name="正方形/長方形 3"/>
          <p:cNvSpPr/>
          <p:nvPr/>
        </p:nvSpPr>
        <p:spPr>
          <a:xfrm>
            <a:off x="598612" y="1812129"/>
            <a:ext cx="7992888" cy="1384995"/>
          </a:xfrm>
          <a:prstGeom prst="rect">
            <a:avLst/>
          </a:prstGeom>
        </p:spPr>
        <p:txBody>
          <a:bodyPr wrap="square">
            <a:spAutoFit/>
          </a:bodyPr>
          <a:lstStyle/>
          <a:p>
            <a:r>
              <a:rPr lang="ja-JP" altLang="ja-JP" sz="2800" dirty="0" smtClean="0"/>
              <a:t>②</a:t>
            </a:r>
            <a:r>
              <a:rPr lang="ja-JP" altLang="ja-JP" sz="2800" dirty="0"/>
              <a:t>日本は</a:t>
            </a:r>
            <a:r>
              <a:rPr lang="ja-JP" altLang="ja-JP" sz="2800" b="1" dirty="0"/>
              <a:t>（　</a:t>
            </a:r>
            <a:r>
              <a:rPr lang="ja-JP" altLang="ja-JP" sz="2800" b="1" dirty="0">
                <a:solidFill>
                  <a:schemeClr val="bg1"/>
                </a:solidFill>
              </a:rPr>
              <a:t>少子化</a:t>
            </a:r>
            <a:r>
              <a:rPr lang="ja-JP" altLang="ja-JP" sz="2800" b="1" dirty="0"/>
              <a:t>　）</a:t>
            </a:r>
            <a:r>
              <a:rPr lang="ja-JP" altLang="ja-JP" sz="2800" dirty="0"/>
              <a:t>と</a:t>
            </a:r>
            <a:r>
              <a:rPr lang="ja-JP" altLang="ja-JP" sz="2800" b="1" dirty="0"/>
              <a:t>（　</a:t>
            </a:r>
            <a:r>
              <a:rPr lang="ja-JP" altLang="ja-JP" sz="2800" b="1" dirty="0">
                <a:solidFill>
                  <a:schemeClr val="bg1"/>
                </a:solidFill>
              </a:rPr>
              <a:t>医療技術　</a:t>
            </a:r>
            <a:r>
              <a:rPr lang="ja-JP" altLang="ja-JP" sz="2800" b="1" dirty="0"/>
              <a:t>）</a:t>
            </a:r>
            <a:r>
              <a:rPr lang="ja-JP" altLang="ja-JP" sz="2800" dirty="0"/>
              <a:t>の進歩による</a:t>
            </a:r>
            <a:r>
              <a:rPr lang="ja-JP" altLang="ja-JP" sz="2800" b="1" dirty="0"/>
              <a:t>（　</a:t>
            </a:r>
            <a:r>
              <a:rPr lang="ja-JP" altLang="ja-JP" sz="2800" b="1" dirty="0">
                <a:solidFill>
                  <a:schemeClr val="bg1"/>
                </a:solidFill>
              </a:rPr>
              <a:t>平均寿命</a:t>
            </a:r>
            <a:r>
              <a:rPr lang="ja-JP" altLang="ja-JP" sz="2800" b="1" dirty="0"/>
              <a:t>　）</a:t>
            </a:r>
            <a:r>
              <a:rPr lang="ja-JP" altLang="ja-JP" sz="2800" dirty="0" smtClean="0"/>
              <a:t>の伸び</a:t>
            </a:r>
            <a:r>
              <a:rPr lang="ja-JP" altLang="ja-JP" sz="2800" dirty="0"/>
              <a:t>から、人口の高齢化が進んでいる</a:t>
            </a:r>
            <a:r>
              <a:rPr lang="ja-JP" altLang="ja-JP" sz="2800" dirty="0" smtClean="0"/>
              <a:t>。</a:t>
            </a:r>
            <a:endParaRPr lang="ja-JP" altLang="ja-JP" sz="2800" dirty="0"/>
          </a:p>
        </p:txBody>
      </p:sp>
      <p:sp>
        <p:nvSpPr>
          <p:cNvPr id="5" name="正方形/長方形 4"/>
          <p:cNvSpPr/>
          <p:nvPr/>
        </p:nvSpPr>
        <p:spPr>
          <a:xfrm>
            <a:off x="598612" y="3170559"/>
            <a:ext cx="7992888" cy="1815882"/>
          </a:xfrm>
          <a:prstGeom prst="rect">
            <a:avLst/>
          </a:prstGeom>
        </p:spPr>
        <p:txBody>
          <a:bodyPr wrap="square">
            <a:spAutoFit/>
          </a:bodyPr>
          <a:lstStyle/>
          <a:p>
            <a:r>
              <a:rPr lang="ja-JP" altLang="ja-JP" sz="2800" dirty="0" smtClean="0"/>
              <a:t>③</a:t>
            </a:r>
            <a:r>
              <a:rPr lang="ja-JP" altLang="ja-JP" sz="2800" dirty="0"/>
              <a:t>日本は</a:t>
            </a:r>
            <a:r>
              <a:rPr lang="en-US" altLang="ja-JP" sz="2800" dirty="0"/>
              <a:t>1974</a:t>
            </a:r>
            <a:r>
              <a:rPr lang="ja-JP" altLang="ja-JP" sz="2800" dirty="0"/>
              <a:t>年に</a:t>
            </a:r>
            <a:r>
              <a:rPr lang="ja-JP" altLang="ja-JP" sz="2800" b="1" dirty="0"/>
              <a:t>（　</a:t>
            </a:r>
            <a:r>
              <a:rPr lang="ja-JP" altLang="ja-JP" sz="2800" b="1" dirty="0">
                <a:solidFill>
                  <a:schemeClr val="bg1"/>
                </a:solidFill>
              </a:rPr>
              <a:t>高齢化社会</a:t>
            </a:r>
            <a:r>
              <a:rPr lang="ja-JP" altLang="ja-JP" sz="2800" b="1" dirty="0"/>
              <a:t>　）</a:t>
            </a:r>
            <a:r>
              <a:rPr lang="ja-JP" altLang="ja-JP" sz="2800" dirty="0"/>
              <a:t>となり、</a:t>
            </a:r>
            <a:r>
              <a:rPr lang="en-US" altLang="ja-JP" sz="2800" dirty="0"/>
              <a:t>24</a:t>
            </a:r>
            <a:r>
              <a:rPr lang="ja-JP" altLang="ja-JP" sz="2800" dirty="0"/>
              <a:t>年後の</a:t>
            </a:r>
            <a:r>
              <a:rPr lang="en-US" altLang="ja-JP" sz="2800" dirty="0"/>
              <a:t>1998</a:t>
            </a:r>
            <a:r>
              <a:rPr lang="ja-JP" altLang="ja-JP" sz="2800" dirty="0"/>
              <a:t>年には</a:t>
            </a:r>
            <a:r>
              <a:rPr lang="ja-JP" altLang="ja-JP" sz="2800" b="1" dirty="0"/>
              <a:t>（　</a:t>
            </a:r>
            <a:r>
              <a:rPr lang="ja-JP" altLang="ja-JP" sz="2800" b="1" dirty="0">
                <a:solidFill>
                  <a:schemeClr val="bg1"/>
                </a:solidFill>
              </a:rPr>
              <a:t>高齢社会</a:t>
            </a:r>
            <a:r>
              <a:rPr lang="ja-JP" altLang="ja-JP" sz="2800" b="1" dirty="0"/>
              <a:t>　）</a:t>
            </a:r>
            <a:r>
              <a:rPr lang="ja-JP" altLang="ja-JP" sz="2800" dirty="0"/>
              <a:t>を迎えた。日本の高齢化は</a:t>
            </a:r>
            <a:r>
              <a:rPr lang="ja-JP" altLang="ja-JP" sz="2800" b="1" dirty="0"/>
              <a:t>（　</a:t>
            </a:r>
            <a:r>
              <a:rPr lang="ja-JP" altLang="ja-JP" sz="2800" b="1" dirty="0">
                <a:solidFill>
                  <a:schemeClr val="bg1"/>
                </a:solidFill>
              </a:rPr>
              <a:t>世界一　</a:t>
            </a:r>
            <a:r>
              <a:rPr lang="ja-JP" altLang="ja-JP" sz="2800" b="1" dirty="0"/>
              <a:t>）</a:t>
            </a:r>
            <a:r>
              <a:rPr lang="ja-JP" altLang="ja-JP" sz="2800" dirty="0"/>
              <a:t>となり、他の国に例を見ないほど早く進んでいる</a:t>
            </a:r>
            <a:r>
              <a:rPr lang="ja-JP" altLang="ja-JP" sz="2800" dirty="0" smtClean="0"/>
              <a:t>。</a:t>
            </a:r>
            <a:endParaRPr lang="ja-JP" altLang="ja-JP" sz="2800" dirty="0"/>
          </a:p>
        </p:txBody>
      </p:sp>
      <p:sp>
        <p:nvSpPr>
          <p:cNvPr id="6" name="正方形/長方形 5"/>
          <p:cNvSpPr/>
          <p:nvPr/>
        </p:nvSpPr>
        <p:spPr>
          <a:xfrm>
            <a:off x="582340" y="5301208"/>
            <a:ext cx="7992888" cy="1384995"/>
          </a:xfrm>
          <a:prstGeom prst="rect">
            <a:avLst/>
          </a:prstGeom>
        </p:spPr>
        <p:txBody>
          <a:bodyPr wrap="square">
            <a:spAutoFit/>
          </a:bodyPr>
          <a:lstStyle/>
          <a:p>
            <a:r>
              <a:rPr lang="ja-JP" altLang="ja-JP" sz="2800" dirty="0" smtClean="0"/>
              <a:t>④</a:t>
            </a:r>
            <a:r>
              <a:rPr lang="ja-JP" altLang="ja-JP" sz="2800" dirty="0"/>
              <a:t>高齢者のいる</a:t>
            </a:r>
            <a:r>
              <a:rPr lang="ja-JP" altLang="ja-JP" sz="2800" dirty="0" smtClean="0"/>
              <a:t>世帯は</a:t>
            </a:r>
            <a:r>
              <a:rPr lang="en-US" altLang="ja-JP" sz="2800" dirty="0"/>
              <a:t>3</a:t>
            </a:r>
            <a:r>
              <a:rPr lang="ja-JP" altLang="ja-JP" sz="2800" dirty="0"/>
              <a:t>世代世帯</a:t>
            </a:r>
            <a:r>
              <a:rPr lang="ja-JP" altLang="ja-JP" sz="2800" dirty="0" smtClean="0"/>
              <a:t>から</a:t>
            </a:r>
            <a:r>
              <a:rPr lang="ja-JP" altLang="en-US" sz="2800" dirty="0" smtClean="0"/>
              <a:t>、</a:t>
            </a:r>
            <a:r>
              <a:rPr lang="ja-JP" altLang="ja-JP" sz="2800" dirty="0" smtClean="0"/>
              <a:t>単独</a:t>
            </a:r>
            <a:r>
              <a:rPr lang="ja-JP" altLang="en-US" sz="2800" dirty="0" smtClean="0"/>
              <a:t>・</a:t>
            </a:r>
            <a:r>
              <a:rPr lang="ja-JP" altLang="ja-JP" sz="2800" dirty="0" smtClean="0"/>
              <a:t>夫婦</a:t>
            </a:r>
            <a:r>
              <a:rPr lang="ja-JP" altLang="ja-JP" sz="2800" dirty="0"/>
              <a:t>のみの世帯といった高齢者</a:t>
            </a:r>
            <a:r>
              <a:rPr lang="ja-JP" altLang="ja-JP" sz="2800" dirty="0" smtClean="0"/>
              <a:t>のみの世帯が</a:t>
            </a:r>
            <a:r>
              <a:rPr lang="en-US" altLang="ja-JP" sz="2800" dirty="0"/>
              <a:t>5</a:t>
            </a:r>
            <a:r>
              <a:rPr lang="ja-JP" altLang="ja-JP" sz="2800" dirty="0"/>
              <a:t>割を超えている。</a:t>
            </a:r>
          </a:p>
        </p:txBody>
      </p:sp>
      <p:sp>
        <p:nvSpPr>
          <p:cNvPr id="7" name="正方形/長方形 6"/>
          <p:cNvSpPr/>
          <p:nvPr/>
        </p:nvSpPr>
        <p:spPr>
          <a:xfrm>
            <a:off x="1547664" y="1287480"/>
            <a:ext cx="2448272" cy="523220"/>
          </a:xfrm>
          <a:prstGeom prst="rect">
            <a:avLst/>
          </a:prstGeom>
        </p:spPr>
        <p:txBody>
          <a:bodyPr wrap="square">
            <a:spAutoFit/>
          </a:bodyPr>
          <a:lstStyle/>
          <a:p>
            <a:r>
              <a:rPr lang="ja-JP" altLang="ja-JP" sz="2800" b="1" dirty="0">
                <a:solidFill>
                  <a:srgbClr val="FF0000"/>
                </a:solidFill>
              </a:rPr>
              <a:t>人口の高齢化</a:t>
            </a:r>
            <a:endParaRPr lang="ja-JP" altLang="en-US" sz="2800" dirty="0">
              <a:solidFill>
                <a:srgbClr val="FF0000"/>
              </a:solidFill>
            </a:endParaRPr>
          </a:p>
        </p:txBody>
      </p:sp>
      <p:sp>
        <p:nvSpPr>
          <p:cNvPr id="8" name="正方形/長方形 7"/>
          <p:cNvSpPr/>
          <p:nvPr/>
        </p:nvSpPr>
        <p:spPr>
          <a:xfrm>
            <a:off x="2285999" y="1876385"/>
            <a:ext cx="1832903" cy="461665"/>
          </a:xfrm>
          <a:prstGeom prst="rect">
            <a:avLst/>
          </a:prstGeom>
        </p:spPr>
        <p:txBody>
          <a:bodyPr wrap="square">
            <a:spAutoFit/>
          </a:bodyPr>
          <a:lstStyle/>
          <a:p>
            <a:r>
              <a:rPr lang="ja-JP" altLang="ja-JP" sz="2400" b="1" dirty="0" smtClean="0">
                <a:solidFill>
                  <a:srgbClr val="FF0000"/>
                </a:solidFill>
              </a:rPr>
              <a:t>少子化</a:t>
            </a:r>
            <a:endParaRPr lang="ja-JP" altLang="ja-JP" sz="2400" b="1" dirty="0">
              <a:solidFill>
                <a:srgbClr val="FF0000"/>
              </a:solidFill>
            </a:endParaRPr>
          </a:p>
        </p:txBody>
      </p:sp>
      <p:sp>
        <p:nvSpPr>
          <p:cNvPr id="9" name="正方形/長方形 8"/>
          <p:cNvSpPr/>
          <p:nvPr/>
        </p:nvSpPr>
        <p:spPr>
          <a:xfrm>
            <a:off x="4572000" y="1860143"/>
            <a:ext cx="1811288" cy="461665"/>
          </a:xfrm>
          <a:prstGeom prst="rect">
            <a:avLst/>
          </a:prstGeom>
        </p:spPr>
        <p:txBody>
          <a:bodyPr wrap="square">
            <a:spAutoFit/>
          </a:bodyPr>
          <a:lstStyle/>
          <a:p>
            <a:r>
              <a:rPr lang="ja-JP" altLang="ja-JP" sz="2400" b="1" dirty="0" smtClean="0">
                <a:solidFill>
                  <a:srgbClr val="FF0000"/>
                </a:solidFill>
              </a:rPr>
              <a:t>医療技術</a:t>
            </a:r>
            <a:endParaRPr lang="ja-JP" altLang="en-US" sz="2400" dirty="0">
              <a:solidFill>
                <a:srgbClr val="FF0000"/>
              </a:solidFill>
            </a:endParaRPr>
          </a:p>
        </p:txBody>
      </p:sp>
      <p:sp>
        <p:nvSpPr>
          <p:cNvPr id="10" name="正方形/長方形 9"/>
          <p:cNvSpPr/>
          <p:nvPr/>
        </p:nvSpPr>
        <p:spPr>
          <a:xfrm>
            <a:off x="1185664" y="2345948"/>
            <a:ext cx="1811288" cy="461665"/>
          </a:xfrm>
          <a:prstGeom prst="rect">
            <a:avLst/>
          </a:prstGeom>
        </p:spPr>
        <p:txBody>
          <a:bodyPr wrap="square">
            <a:spAutoFit/>
          </a:bodyPr>
          <a:lstStyle/>
          <a:p>
            <a:r>
              <a:rPr lang="ja-JP" altLang="ja-JP" sz="2400" b="1" dirty="0" smtClean="0">
                <a:solidFill>
                  <a:srgbClr val="FF0000"/>
                </a:solidFill>
              </a:rPr>
              <a:t>平均</a:t>
            </a:r>
            <a:r>
              <a:rPr lang="ja-JP" altLang="ja-JP" sz="2400" b="1" dirty="0">
                <a:solidFill>
                  <a:srgbClr val="FF0000"/>
                </a:solidFill>
              </a:rPr>
              <a:t>寿命</a:t>
            </a:r>
            <a:endParaRPr lang="ja-JP" altLang="en-US" sz="2400" dirty="0">
              <a:solidFill>
                <a:srgbClr val="FF0000"/>
              </a:solidFill>
            </a:endParaRPr>
          </a:p>
        </p:txBody>
      </p:sp>
      <p:sp>
        <p:nvSpPr>
          <p:cNvPr id="11" name="正方形/長方形 10"/>
          <p:cNvSpPr/>
          <p:nvPr/>
        </p:nvSpPr>
        <p:spPr>
          <a:xfrm>
            <a:off x="3779912" y="3219091"/>
            <a:ext cx="2213992" cy="461665"/>
          </a:xfrm>
          <a:prstGeom prst="rect">
            <a:avLst/>
          </a:prstGeom>
        </p:spPr>
        <p:txBody>
          <a:bodyPr wrap="square">
            <a:spAutoFit/>
          </a:bodyPr>
          <a:lstStyle/>
          <a:p>
            <a:r>
              <a:rPr lang="ja-JP" altLang="ja-JP" sz="2400" b="1" dirty="0">
                <a:solidFill>
                  <a:srgbClr val="FF0000"/>
                </a:solidFill>
              </a:rPr>
              <a:t>高齢化</a:t>
            </a:r>
            <a:r>
              <a:rPr lang="ja-JP" altLang="ja-JP" sz="2400" b="1" dirty="0" smtClean="0">
                <a:solidFill>
                  <a:srgbClr val="FF0000"/>
                </a:solidFill>
              </a:rPr>
              <a:t>社会</a:t>
            </a:r>
            <a:endParaRPr lang="ja-JP" altLang="ja-JP" sz="2400" b="1" dirty="0">
              <a:solidFill>
                <a:srgbClr val="FF0000"/>
              </a:solidFill>
            </a:endParaRPr>
          </a:p>
        </p:txBody>
      </p:sp>
      <p:sp>
        <p:nvSpPr>
          <p:cNvPr id="12" name="正方形/長方形 11"/>
          <p:cNvSpPr/>
          <p:nvPr/>
        </p:nvSpPr>
        <p:spPr>
          <a:xfrm>
            <a:off x="2888940" y="3684032"/>
            <a:ext cx="2213992" cy="461665"/>
          </a:xfrm>
          <a:prstGeom prst="rect">
            <a:avLst/>
          </a:prstGeom>
        </p:spPr>
        <p:txBody>
          <a:bodyPr wrap="square">
            <a:spAutoFit/>
          </a:bodyPr>
          <a:lstStyle/>
          <a:p>
            <a:r>
              <a:rPr lang="ja-JP" altLang="ja-JP" sz="2400" b="1" dirty="0" smtClean="0">
                <a:solidFill>
                  <a:srgbClr val="FF0000"/>
                </a:solidFill>
              </a:rPr>
              <a:t>高齢社会</a:t>
            </a:r>
            <a:r>
              <a:rPr lang="ja-JP" altLang="ja-JP" sz="2400" b="1" dirty="0">
                <a:solidFill>
                  <a:srgbClr val="FF0000"/>
                </a:solidFill>
              </a:rPr>
              <a:t>　</a:t>
            </a:r>
            <a:endParaRPr lang="ja-JP" altLang="en-US" sz="2400" dirty="0">
              <a:solidFill>
                <a:srgbClr val="FF0000"/>
              </a:solidFill>
            </a:endParaRPr>
          </a:p>
        </p:txBody>
      </p:sp>
      <p:sp>
        <p:nvSpPr>
          <p:cNvPr id="13" name="正方形/長方形 12"/>
          <p:cNvSpPr/>
          <p:nvPr/>
        </p:nvSpPr>
        <p:spPr>
          <a:xfrm>
            <a:off x="1547664" y="4098223"/>
            <a:ext cx="1654786" cy="461665"/>
          </a:xfrm>
          <a:prstGeom prst="rect">
            <a:avLst/>
          </a:prstGeom>
        </p:spPr>
        <p:txBody>
          <a:bodyPr wrap="square">
            <a:spAutoFit/>
          </a:bodyPr>
          <a:lstStyle/>
          <a:p>
            <a:r>
              <a:rPr lang="ja-JP" altLang="ja-JP" sz="2400" b="1" dirty="0" smtClean="0">
                <a:solidFill>
                  <a:srgbClr val="FF0000"/>
                </a:solidFill>
              </a:rPr>
              <a:t>世界一</a:t>
            </a:r>
            <a:r>
              <a:rPr lang="ja-JP" altLang="ja-JP" sz="2400" b="1" dirty="0">
                <a:solidFill>
                  <a:srgbClr val="FF0000"/>
                </a:solidFill>
              </a:rPr>
              <a:t>　</a:t>
            </a:r>
            <a:endParaRPr lang="ja-JP" altLang="en-US" sz="2400" dirty="0">
              <a:solidFill>
                <a:srgbClr val="FF0000"/>
              </a:solidFill>
            </a:endParaRPr>
          </a:p>
        </p:txBody>
      </p:sp>
    </p:spTree>
    <p:extLst>
      <p:ext uri="{BB962C8B-B14F-4D97-AF65-F5344CB8AC3E}">
        <p14:creationId xmlns:p14="http://schemas.microsoft.com/office/powerpoint/2010/main" val="35247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環状矢印 4"/>
          <p:cNvSpPr/>
          <p:nvPr/>
        </p:nvSpPr>
        <p:spPr>
          <a:xfrm rot="10281111">
            <a:off x="1612006" y="1210248"/>
            <a:ext cx="6282816" cy="4717320"/>
          </a:xfrm>
          <a:prstGeom prst="circularArrow">
            <a:avLst>
              <a:gd name="adj1" fmla="val 4771"/>
              <a:gd name="adj2" fmla="val 421374"/>
              <a:gd name="adj3" fmla="val 19866785"/>
              <a:gd name="adj4" fmla="val 1717903"/>
              <a:gd name="adj5" fmla="val 5734"/>
            </a:avLst>
          </a:prstGeom>
          <a:solidFill>
            <a:schemeClr val="accent6">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pic>
        <p:nvPicPr>
          <p:cNvPr id="9218" name="Picture 2" descr="C:\Users\tyouken\AppData\Local\Microsoft\Windows\Temporary Internet Files\Content.IE5\E6G4WZJO\MC90044518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3" y="1205913"/>
            <a:ext cx="1247752" cy="161054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tyouken\AppData\Local\Microsoft\Windows\Temporary Internet Files\Content.IE5\SB8NG8Q8\MC90044611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6165" y="764703"/>
            <a:ext cx="1421222" cy="16871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tyouken\AppData\Local\Microsoft\Windows\Temporary Internet Files\Content.IE5\JHG5GC8M\MC90044625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6096" y="988671"/>
            <a:ext cx="1637839" cy="158940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tyouken\AppData\Local\Microsoft\Windows\Temporary Internet Files\Content.IE5\S5TS4HCR\MC900045528[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6256" y="2351420"/>
            <a:ext cx="1209876" cy="274689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tyouken\AppData\Local\Microsoft\Windows\Temporary Internet Files\Content.IE5\SB8NG8Q8\MC90034329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31840" y="4360797"/>
            <a:ext cx="1525547" cy="1533997"/>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tyouken\AppData\Local\Microsoft\Windows\Temporary Internet Files\Content.IE5\E6G4WZJO\MC90044619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84428" y="3688908"/>
            <a:ext cx="1181016" cy="120179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tyouken\AppData\Local\Microsoft\Windows\Temporary Internet Files\Content.IE5\E6G4WZJO\MC900416338[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7544" y="3166314"/>
            <a:ext cx="1245991" cy="165369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tyouken\AppData\Local\Microsoft\Windows\Temporary Internet Files\Content.IE5\E6G4WZJO\MC900083479[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65758" y="4014739"/>
            <a:ext cx="1545380" cy="17188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83126" y="5892801"/>
            <a:ext cx="8784976" cy="830997"/>
          </a:xfrm>
          <a:prstGeom prst="rect">
            <a:avLst/>
          </a:prstGeom>
          <a:noFill/>
        </p:spPr>
        <p:txBody>
          <a:bodyPr wrap="square" rtlCol="0">
            <a:spAutoFit/>
          </a:bodyPr>
          <a:lstStyle/>
          <a:p>
            <a:r>
              <a:rPr lang="ja-JP" altLang="ja-JP" sz="4800" dirty="0" smtClean="0">
                <a:solidFill>
                  <a:srgbClr val="FF0000"/>
                </a:solidFill>
              </a:rPr>
              <a:t>生涯を見通し</a:t>
            </a:r>
            <a:r>
              <a:rPr lang="ja-JP" altLang="en-US" sz="4800" dirty="0">
                <a:solidFill>
                  <a:srgbClr val="FF0000"/>
                </a:solidFill>
              </a:rPr>
              <a:t>て</a:t>
            </a:r>
            <a:r>
              <a:rPr lang="ja-JP" altLang="ja-JP" sz="4800" dirty="0" smtClean="0"/>
              <a:t>高齢期</a:t>
            </a:r>
            <a:r>
              <a:rPr lang="ja-JP" altLang="en-US" sz="4800" dirty="0" smtClean="0"/>
              <a:t>をとらえる</a:t>
            </a:r>
            <a:endParaRPr kumimoji="1" lang="ja-JP" altLang="en-US" sz="4800" dirty="0"/>
          </a:p>
        </p:txBody>
      </p:sp>
    </p:spTree>
    <p:extLst>
      <p:ext uri="{BB962C8B-B14F-4D97-AF65-F5344CB8AC3E}">
        <p14:creationId xmlns:p14="http://schemas.microsoft.com/office/powerpoint/2010/main" val="15092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Effect transition="in" filter="fade">
                                      <p:cBhvr>
                                        <p:cTn id="20" dur="500"/>
                                        <p:tgtEl>
                                          <p:spTgt spid="921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p:cTn id="24" dur="500" fill="hold"/>
                                        <p:tgtEl>
                                          <p:spTgt spid="9220"/>
                                        </p:tgtEl>
                                        <p:attrNameLst>
                                          <p:attrName>ppt_w</p:attrName>
                                        </p:attrNameLst>
                                      </p:cBhvr>
                                      <p:tavLst>
                                        <p:tav tm="0">
                                          <p:val>
                                            <p:fltVal val="0"/>
                                          </p:val>
                                        </p:tav>
                                        <p:tav tm="100000">
                                          <p:val>
                                            <p:strVal val="#ppt_w"/>
                                          </p:val>
                                        </p:tav>
                                      </p:tavLst>
                                    </p:anim>
                                    <p:anim calcmode="lin" valueType="num">
                                      <p:cBhvr>
                                        <p:cTn id="25" dur="500" fill="hold"/>
                                        <p:tgtEl>
                                          <p:spTgt spid="9220"/>
                                        </p:tgtEl>
                                        <p:attrNameLst>
                                          <p:attrName>ppt_h</p:attrName>
                                        </p:attrNameLst>
                                      </p:cBhvr>
                                      <p:tavLst>
                                        <p:tav tm="0">
                                          <p:val>
                                            <p:fltVal val="0"/>
                                          </p:val>
                                        </p:tav>
                                        <p:tav tm="100000">
                                          <p:val>
                                            <p:strVal val="#ppt_h"/>
                                          </p:val>
                                        </p:tav>
                                      </p:tavLst>
                                    </p:anim>
                                    <p:animEffect transition="in" filter="fade">
                                      <p:cBhvr>
                                        <p:cTn id="26" dur="500"/>
                                        <p:tgtEl>
                                          <p:spTgt spid="9220"/>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9221"/>
                                        </p:tgtEl>
                                        <p:attrNameLst>
                                          <p:attrName>style.visibility</p:attrName>
                                        </p:attrNameLst>
                                      </p:cBhvr>
                                      <p:to>
                                        <p:strVal val="visible"/>
                                      </p:to>
                                    </p:set>
                                    <p:anim calcmode="lin" valueType="num">
                                      <p:cBhvr>
                                        <p:cTn id="30" dur="500" fill="hold"/>
                                        <p:tgtEl>
                                          <p:spTgt spid="9221"/>
                                        </p:tgtEl>
                                        <p:attrNameLst>
                                          <p:attrName>ppt_w</p:attrName>
                                        </p:attrNameLst>
                                      </p:cBhvr>
                                      <p:tavLst>
                                        <p:tav tm="0">
                                          <p:val>
                                            <p:fltVal val="0"/>
                                          </p:val>
                                        </p:tav>
                                        <p:tav tm="100000">
                                          <p:val>
                                            <p:strVal val="#ppt_w"/>
                                          </p:val>
                                        </p:tav>
                                      </p:tavLst>
                                    </p:anim>
                                    <p:anim calcmode="lin" valueType="num">
                                      <p:cBhvr>
                                        <p:cTn id="31" dur="500" fill="hold"/>
                                        <p:tgtEl>
                                          <p:spTgt spid="9221"/>
                                        </p:tgtEl>
                                        <p:attrNameLst>
                                          <p:attrName>ppt_h</p:attrName>
                                        </p:attrNameLst>
                                      </p:cBhvr>
                                      <p:tavLst>
                                        <p:tav tm="0">
                                          <p:val>
                                            <p:fltVal val="0"/>
                                          </p:val>
                                        </p:tav>
                                        <p:tav tm="100000">
                                          <p:val>
                                            <p:strVal val="#ppt_h"/>
                                          </p:val>
                                        </p:tav>
                                      </p:tavLst>
                                    </p:anim>
                                    <p:animEffect transition="in" filter="fade">
                                      <p:cBhvr>
                                        <p:cTn id="32" dur="500"/>
                                        <p:tgtEl>
                                          <p:spTgt spid="9221"/>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225"/>
                                        </p:tgtEl>
                                        <p:attrNameLst>
                                          <p:attrName>style.visibility</p:attrName>
                                        </p:attrNameLst>
                                      </p:cBhvr>
                                      <p:to>
                                        <p:strVal val="visible"/>
                                      </p:to>
                                    </p:set>
                                    <p:anim calcmode="lin" valueType="num">
                                      <p:cBhvr>
                                        <p:cTn id="36" dur="500" fill="hold"/>
                                        <p:tgtEl>
                                          <p:spTgt spid="9225"/>
                                        </p:tgtEl>
                                        <p:attrNameLst>
                                          <p:attrName>ppt_w</p:attrName>
                                        </p:attrNameLst>
                                      </p:cBhvr>
                                      <p:tavLst>
                                        <p:tav tm="0">
                                          <p:val>
                                            <p:fltVal val="0"/>
                                          </p:val>
                                        </p:tav>
                                        <p:tav tm="100000">
                                          <p:val>
                                            <p:strVal val="#ppt_w"/>
                                          </p:val>
                                        </p:tav>
                                      </p:tavLst>
                                    </p:anim>
                                    <p:anim calcmode="lin" valueType="num">
                                      <p:cBhvr>
                                        <p:cTn id="37" dur="500" fill="hold"/>
                                        <p:tgtEl>
                                          <p:spTgt spid="9225"/>
                                        </p:tgtEl>
                                        <p:attrNameLst>
                                          <p:attrName>ppt_h</p:attrName>
                                        </p:attrNameLst>
                                      </p:cBhvr>
                                      <p:tavLst>
                                        <p:tav tm="0">
                                          <p:val>
                                            <p:fltVal val="0"/>
                                          </p:val>
                                        </p:tav>
                                        <p:tav tm="100000">
                                          <p:val>
                                            <p:strVal val="#ppt_h"/>
                                          </p:val>
                                        </p:tav>
                                      </p:tavLst>
                                    </p:anim>
                                    <p:animEffect transition="in" filter="fade">
                                      <p:cBhvr>
                                        <p:cTn id="38" dur="500"/>
                                        <p:tgtEl>
                                          <p:spTgt spid="922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9222"/>
                                        </p:tgtEl>
                                        <p:attrNameLst>
                                          <p:attrName>style.visibility</p:attrName>
                                        </p:attrNameLst>
                                      </p:cBhvr>
                                      <p:to>
                                        <p:strVal val="visible"/>
                                      </p:to>
                                    </p:set>
                                    <p:anim calcmode="lin" valueType="num">
                                      <p:cBhvr>
                                        <p:cTn id="42" dur="500" fill="hold"/>
                                        <p:tgtEl>
                                          <p:spTgt spid="9222"/>
                                        </p:tgtEl>
                                        <p:attrNameLst>
                                          <p:attrName>ppt_w</p:attrName>
                                        </p:attrNameLst>
                                      </p:cBhvr>
                                      <p:tavLst>
                                        <p:tav tm="0">
                                          <p:val>
                                            <p:fltVal val="0"/>
                                          </p:val>
                                        </p:tav>
                                        <p:tav tm="100000">
                                          <p:val>
                                            <p:strVal val="#ppt_w"/>
                                          </p:val>
                                        </p:tav>
                                      </p:tavLst>
                                    </p:anim>
                                    <p:anim calcmode="lin" valueType="num">
                                      <p:cBhvr>
                                        <p:cTn id="43" dur="500" fill="hold"/>
                                        <p:tgtEl>
                                          <p:spTgt spid="9222"/>
                                        </p:tgtEl>
                                        <p:attrNameLst>
                                          <p:attrName>ppt_h</p:attrName>
                                        </p:attrNameLst>
                                      </p:cBhvr>
                                      <p:tavLst>
                                        <p:tav tm="0">
                                          <p:val>
                                            <p:fltVal val="0"/>
                                          </p:val>
                                        </p:tav>
                                        <p:tav tm="100000">
                                          <p:val>
                                            <p:strVal val="#ppt_h"/>
                                          </p:val>
                                        </p:tav>
                                      </p:tavLst>
                                    </p:anim>
                                    <p:animEffect transition="in" filter="fade">
                                      <p:cBhvr>
                                        <p:cTn id="44" dur="500"/>
                                        <p:tgtEl>
                                          <p:spTgt spid="9222"/>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9223"/>
                                        </p:tgtEl>
                                        <p:attrNameLst>
                                          <p:attrName>style.visibility</p:attrName>
                                        </p:attrNameLst>
                                      </p:cBhvr>
                                      <p:to>
                                        <p:strVal val="visible"/>
                                      </p:to>
                                    </p:set>
                                    <p:anim calcmode="lin" valueType="num">
                                      <p:cBhvr>
                                        <p:cTn id="48" dur="500" fill="hold"/>
                                        <p:tgtEl>
                                          <p:spTgt spid="9223"/>
                                        </p:tgtEl>
                                        <p:attrNameLst>
                                          <p:attrName>ppt_w</p:attrName>
                                        </p:attrNameLst>
                                      </p:cBhvr>
                                      <p:tavLst>
                                        <p:tav tm="0">
                                          <p:val>
                                            <p:fltVal val="0"/>
                                          </p:val>
                                        </p:tav>
                                        <p:tav tm="100000">
                                          <p:val>
                                            <p:strVal val="#ppt_w"/>
                                          </p:val>
                                        </p:tav>
                                      </p:tavLst>
                                    </p:anim>
                                    <p:anim calcmode="lin" valueType="num">
                                      <p:cBhvr>
                                        <p:cTn id="49" dur="500" fill="hold"/>
                                        <p:tgtEl>
                                          <p:spTgt spid="9223"/>
                                        </p:tgtEl>
                                        <p:attrNameLst>
                                          <p:attrName>ppt_h</p:attrName>
                                        </p:attrNameLst>
                                      </p:cBhvr>
                                      <p:tavLst>
                                        <p:tav tm="0">
                                          <p:val>
                                            <p:fltVal val="0"/>
                                          </p:val>
                                        </p:tav>
                                        <p:tav tm="100000">
                                          <p:val>
                                            <p:strVal val="#ppt_h"/>
                                          </p:val>
                                        </p:tav>
                                      </p:tavLst>
                                    </p:anim>
                                    <p:animEffect transition="in" filter="fade">
                                      <p:cBhvr>
                                        <p:cTn id="50" dur="500"/>
                                        <p:tgtEl>
                                          <p:spTgt spid="9223"/>
                                        </p:tgtEl>
                                      </p:cBhvr>
                                    </p:animEffect>
                                  </p:childTnLst>
                                </p:cTn>
                              </p:par>
                              <p:par>
                                <p:cTn id="51" presetID="53" presetClass="entr" presetSubtype="16" fill="hold" nodeType="with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p:cTn id="53" dur="500" fill="hold"/>
                                        <p:tgtEl>
                                          <p:spTgt spid="9224"/>
                                        </p:tgtEl>
                                        <p:attrNameLst>
                                          <p:attrName>ppt_w</p:attrName>
                                        </p:attrNameLst>
                                      </p:cBhvr>
                                      <p:tavLst>
                                        <p:tav tm="0">
                                          <p:val>
                                            <p:fltVal val="0"/>
                                          </p:val>
                                        </p:tav>
                                        <p:tav tm="100000">
                                          <p:val>
                                            <p:strVal val="#ppt_w"/>
                                          </p:val>
                                        </p:tav>
                                      </p:tavLst>
                                    </p:anim>
                                    <p:anim calcmode="lin" valueType="num">
                                      <p:cBhvr>
                                        <p:cTn id="54" dur="500" fill="hold"/>
                                        <p:tgtEl>
                                          <p:spTgt spid="9224"/>
                                        </p:tgtEl>
                                        <p:attrNameLst>
                                          <p:attrName>ppt_h</p:attrName>
                                        </p:attrNameLst>
                                      </p:cBhvr>
                                      <p:tavLst>
                                        <p:tav tm="0">
                                          <p:val>
                                            <p:fltVal val="0"/>
                                          </p:val>
                                        </p:tav>
                                        <p:tav tm="100000">
                                          <p:val>
                                            <p:strVal val="#ppt_h"/>
                                          </p:val>
                                        </p:tav>
                                      </p:tavLst>
                                    </p:anim>
                                    <p:animEffect transition="in" filter="fade">
                                      <p:cBhvr>
                                        <p:cTn id="55" dur="500"/>
                                        <p:tgtEl>
                                          <p:spTgt spid="922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youken\AppData\Local\Microsoft\Windows\Temporary Internet Files\Content.IE5\SB8NG8Q8\MC90034352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777815"/>
            <a:ext cx="2592288" cy="231283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tyouken\AppData\Local\Microsoft\Windows\Temporary Internet Files\Content.IE5\JHG5GC8M\MC900235423[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231" y="3153944"/>
            <a:ext cx="1476210" cy="1477337"/>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487678" y="777815"/>
            <a:ext cx="2621212" cy="769441"/>
          </a:xfrm>
          <a:prstGeom prst="rect">
            <a:avLst/>
          </a:prstGeom>
          <a:noFill/>
        </p:spPr>
        <p:txBody>
          <a:bodyPr wrap="square" rtlCol="0">
            <a:spAutoFit/>
          </a:bodyPr>
          <a:lstStyle/>
          <a:p>
            <a:r>
              <a:rPr kumimoji="1" lang="ja-JP" altLang="en-US" sz="4400" dirty="0" smtClean="0"/>
              <a:t>要介護者</a:t>
            </a:r>
            <a:endParaRPr kumimoji="1" lang="ja-JP" altLang="en-US" sz="4400" dirty="0"/>
          </a:p>
        </p:txBody>
      </p:sp>
      <p:sp>
        <p:nvSpPr>
          <p:cNvPr id="22" name="テキスト ボックス 21"/>
          <p:cNvSpPr txBox="1"/>
          <p:nvPr/>
        </p:nvSpPr>
        <p:spPr>
          <a:xfrm>
            <a:off x="827584" y="1653137"/>
            <a:ext cx="3060037" cy="769441"/>
          </a:xfrm>
          <a:prstGeom prst="rect">
            <a:avLst/>
          </a:prstGeom>
          <a:noFill/>
        </p:spPr>
        <p:txBody>
          <a:bodyPr wrap="square" rtlCol="0">
            <a:spAutoFit/>
          </a:bodyPr>
          <a:lstStyle/>
          <a:p>
            <a:r>
              <a:rPr kumimoji="1" lang="ja-JP" altLang="en-US" sz="4400" dirty="0" smtClean="0"/>
              <a:t>スポーツ</a:t>
            </a:r>
            <a:endParaRPr kumimoji="1" lang="ja-JP" altLang="en-US" sz="4400" dirty="0"/>
          </a:p>
        </p:txBody>
      </p:sp>
      <p:sp>
        <p:nvSpPr>
          <p:cNvPr id="23" name="テキスト ボックス 22"/>
          <p:cNvSpPr txBox="1"/>
          <p:nvPr/>
        </p:nvSpPr>
        <p:spPr>
          <a:xfrm>
            <a:off x="3578871" y="1443748"/>
            <a:ext cx="3060037" cy="769441"/>
          </a:xfrm>
          <a:prstGeom prst="rect">
            <a:avLst/>
          </a:prstGeom>
          <a:noFill/>
        </p:spPr>
        <p:txBody>
          <a:bodyPr wrap="square" rtlCol="0">
            <a:spAutoFit/>
          </a:bodyPr>
          <a:lstStyle/>
          <a:p>
            <a:r>
              <a:rPr lang="ja-JP" altLang="en-US" sz="4400" dirty="0"/>
              <a:t>若々しい</a:t>
            </a:r>
            <a:endParaRPr kumimoji="1" lang="ja-JP" altLang="en-US" sz="4400" dirty="0"/>
          </a:p>
        </p:txBody>
      </p:sp>
      <p:sp>
        <p:nvSpPr>
          <p:cNvPr id="24" name="テキスト ボックス 23"/>
          <p:cNvSpPr txBox="1"/>
          <p:nvPr/>
        </p:nvSpPr>
        <p:spPr>
          <a:xfrm>
            <a:off x="2163191" y="3861048"/>
            <a:ext cx="4536505" cy="769441"/>
          </a:xfrm>
          <a:prstGeom prst="rect">
            <a:avLst/>
          </a:prstGeom>
          <a:noFill/>
        </p:spPr>
        <p:txBody>
          <a:bodyPr wrap="square" rtlCol="0">
            <a:spAutoFit/>
          </a:bodyPr>
          <a:lstStyle/>
          <a:p>
            <a:r>
              <a:rPr lang="ja-JP" altLang="en-US" sz="4400" dirty="0" smtClean="0"/>
              <a:t>第</a:t>
            </a:r>
            <a:r>
              <a:rPr lang="en-US" altLang="ja-JP" sz="4400" dirty="0" smtClean="0"/>
              <a:t>1</a:t>
            </a:r>
            <a:r>
              <a:rPr lang="ja-JP" altLang="en-US" sz="4400" dirty="0"/>
              <a:t>線</a:t>
            </a:r>
            <a:r>
              <a:rPr lang="ja-JP" altLang="en-US" sz="4400" dirty="0" smtClean="0"/>
              <a:t>で活躍中</a:t>
            </a:r>
            <a:endParaRPr kumimoji="1" lang="ja-JP" altLang="en-US" sz="4400" dirty="0"/>
          </a:p>
        </p:txBody>
      </p:sp>
      <p:sp>
        <p:nvSpPr>
          <p:cNvPr id="25" name="テキスト ボックス 24"/>
          <p:cNvSpPr txBox="1"/>
          <p:nvPr/>
        </p:nvSpPr>
        <p:spPr>
          <a:xfrm>
            <a:off x="5012398" y="3123172"/>
            <a:ext cx="1681998" cy="769441"/>
          </a:xfrm>
          <a:prstGeom prst="rect">
            <a:avLst/>
          </a:prstGeom>
          <a:noFill/>
        </p:spPr>
        <p:txBody>
          <a:bodyPr wrap="square" rtlCol="0">
            <a:spAutoFit/>
          </a:bodyPr>
          <a:lstStyle/>
          <a:p>
            <a:r>
              <a:rPr kumimoji="1" lang="ja-JP" altLang="en-US" sz="4400" dirty="0" smtClean="0"/>
              <a:t>再婚</a:t>
            </a:r>
            <a:endParaRPr kumimoji="1" lang="ja-JP" altLang="en-US" sz="4400" dirty="0"/>
          </a:p>
        </p:txBody>
      </p:sp>
      <p:sp>
        <p:nvSpPr>
          <p:cNvPr id="26" name="テキスト ボックス 25"/>
          <p:cNvSpPr txBox="1"/>
          <p:nvPr/>
        </p:nvSpPr>
        <p:spPr>
          <a:xfrm>
            <a:off x="597383" y="2379175"/>
            <a:ext cx="4939775" cy="769441"/>
          </a:xfrm>
          <a:prstGeom prst="rect">
            <a:avLst/>
          </a:prstGeom>
          <a:noFill/>
        </p:spPr>
        <p:txBody>
          <a:bodyPr wrap="square" rtlCol="0">
            <a:spAutoFit/>
          </a:bodyPr>
          <a:lstStyle/>
          <a:p>
            <a:r>
              <a:rPr kumimoji="1" lang="ja-JP" altLang="en-US" sz="4400" dirty="0" smtClean="0"/>
              <a:t>夫婦で老後を楽しむ</a:t>
            </a:r>
            <a:endParaRPr kumimoji="1" lang="ja-JP" altLang="en-US" sz="4400" dirty="0"/>
          </a:p>
        </p:txBody>
      </p:sp>
      <p:sp>
        <p:nvSpPr>
          <p:cNvPr id="20" name="円/楕円 19"/>
          <p:cNvSpPr/>
          <p:nvPr/>
        </p:nvSpPr>
        <p:spPr>
          <a:xfrm>
            <a:off x="567292" y="777815"/>
            <a:ext cx="6075312" cy="43428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a:p>
        </p:txBody>
      </p:sp>
      <p:sp>
        <p:nvSpPr>
          <p:cNvPr id="28" name="テキスト ボックス 27"/>
          <p:cNvSpPr txBox="1"/>
          <p:nvPr/>
        </p:nvSpPr>
        <p:spPr>
          <a:xfrm>
            <a:off x="738247" y="3258651"/>
            <a:ext cx="3060037" cy="769441"/>
          </a:xfrm>
          <a:prstGeom prst="rect">
            <a:avLst/>
          </a:prstGeom>
          <a:noFill/>
        </p:spPr>
        <p:txBody>
          <a:bodyPr wrap="square" rtlCol="0">
            <a:spAutoFit/>
          </a:bodyPr>
          <a:lstStyle/>
          <a:p>
            <a:r>
              <a:rPr lang="ja-JP" altLang="en-US" sz="4400" dirty="0"/>
              <a:t>経験豊富</a:t>
            </a:r>
            <a:endParaRPr kumimoji="1" lang="ja-JP" altLang="en-US" sz="4400" dirty="0"/>
          </a:p>
        </p:txBody>
      </p:sp>
      <p:grpSp>
        <p:nvGrpSpPr>
          <p:cNvPr id="30" name="グループ化 29"/>
          <p:cNvGrpSpPr/>
          <p:nvPr/>
        </p:nvGrpSpPr>
        <p:grpSpPr>
          <a:xfrm>
            <a:off x="416744" y="4794701"/>
            <a:ext cx="8208912" cy="1916832"/>
            <a:chOff x="416744" y="4794701"/>
            <a:chExt cx="8208912" cy="1916832"/>
          </a:xfrm>
        </p:grpSpPr>
        <p:sp>
          <p:nvSpPr>
            <p:cNvPr id="27" name="横巻き 26"/>
            <p:cNvSpPr/>
            <p:nvPr/>
          </p:nvSpPr>
          <p:spPr>
            <a:xfrm>
              <a:off x="416744" y="4794701"/>
              <a:ext cx="8208912" cy="1916832"/>
            </a:xfrm>
            <a:prstGeom prst="horizont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　　　　・老化</a:t>
              </a:r>
              <a:r>
                <a:rPr lang="ja-JP" altLang="en-US" sz="3200" dirty="0">
                  <a:solidFill>
                    <a:schemeClr val="tx1"/>
                  </a:solidFill>
                </a:rPr>
                <a:t>→個人差</a:t>
              </a:r>
              <a:r>
                <a:rPr lang="ja-JP" altLang="en-US" sz="4800" dirty="0">
                  <a:solidFill>
                    <a:srgbClr val="FF0000"/>
                  </a:solidFill>
                </a:rPr>
                <a:t>大</a:t>
              </a:r>
              <a:r>
                <a:rPr lang="en-US" altLang="ja-JP" sz="3600" dirty="0">
                  <a:solidFill>
                    <a:srgbClr val="FF0000"/>
                  </a:solidFill>
                </a:rPr>
                <a:t/>
              </a:r>
              <a:br>
                <a:rPr lang="en-US" altLang="ja-JP" sz="3600" dirty="0">
                  <a:solidFill>
                    <a:srgbClr val="FF0000"/>
                  </a:solidFill>
                </a:rPr>
              </a:br>
              <a:r>
                <a:rPr lang="ja-JP" altLang="en-US" sz="3600" dirty="0" smtClean="0">
                  <a:solidFill>
                    <a:srgbClr val="FF0000"/>
                  </a:solidFill>
                </a:rPr>
                <a:t>　　　</a:t>
              </a:r>
              <a:r>
                <a:rPr lang="ja-JP" altLang="en-US" sz="3600" dirty="0" smtClean="0">
                  <a:solidFill>
                    <a:schemeClr val="tx1"/>
                  </a:solidFill>
                </a:rPr>
                <a:t>・</a:t>
              </a:r>
              <a:r>
                <a:rPr lang="ja-JP" altLang="en-US" sz="3200" dirty="0" smtClean="0">
                  <a:solidFill>
                    <a:schemeClr val="tx1"/>
                  </a:solidFill>
                </a:rPr>
                <a:t>心理的</a:t>
              </a:r>
              <a:r>
                <a:rPr lang="ja-JP" altLang="en-US" sz="3200" dirty="0">
                  <a:solidFill>
                    <a:schemeClr val="tx1"/>
                  </a:solidFill>
                </a:rPr>
                <a:t>→成熟期</a:t>
              </a:r>
              <a:endParaRPr kumimoji="1" lang="ja-JP" altLang="en-US" sz="3200" dirty="0">
                <a:solidFill>
                  <a:schemeClr val="tx1"/>
                </a:solidFill>
              </a:endParaRPr>
            </a:p>
          </p:txBody>
        </p:sp>
        <p:sp>
          <p:nvSpPr>
            <p:cNvPr id="29" name="テキスト ボックス 28"/>
            <p:cNvSpPr txBox="1"/>
            <p:nvPr/>
          </p:nvSpPr>
          <p:spPr>
            <a:xfrm>
              <a:off x="827584" y="5291452"/>
              <a:ext cx="2808312" cy="923330"/>
            </a:xfrm>
            <a:prstGeom prst="rect">
              <a:avLst/>
            </a:prstGeom>
            <a:noFill/>
          </p:spPr>
          <p:txBody>
            <a:bodyPr wrap="square" rtlCol="0">
              <a:spAutoFit/>
            </a:bodyPr>
            <a:lstStyle/>
            <a:p>
              <a:r>
                <a:rPr kumimoji="1" lang="ja-JP" altLang="en-US" sz="5400" dirty="0" smtClean="0"/>
                <a:t>高齢期</a:t>
              </a:r>
              <a:endParaRPr kumimoji="1" lang="ja-JP" altLang="en-US" sz="5400" dirty="0"/>
            </a:p>
          </p:txBody>
        </p:sp>
      </p:grpSp>
    </p:spTree>
    <p:extLst>
      <p:ext uri="{BB962C8B-B14F-4D97-AF65-F5344CB8AC3E}">
        <p14:creationId xmlns:p14="http://schemas.microsoft.com/office/powerpoint/2010/main" val="26201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fade">
                                      <p:cBhvr>
                                        <p:cTn id="22" dur="500"/>
                                        <p:tgtEl>
                                          <p:spTgt spid="1024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jij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9" y="989650"/>
            <a:ext cx="2615396" cy="20486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I:\bab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341" y="4323432"/>
            <a:ext cx="2430700" cy="228625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6856" y="0"/>
            <a:ext cx="8229600" cy="1143000"/>
          </a:xfrm>
        </p:spPr>
        <p:txBody>
          <a:bodyPr/>
          <a:lstStyle/>
          <a:p>
            <a:r>
              <a:rPr kumimoji="1" lang="en-US" altLang="ja-JP" dirty="0" smtClean="0"/>
              <a:t>Q3</a:t>
            </a:r>
            <a:r>
              <a:rPr kumimoji="1" lang="ja-JP" altLang="en-US" dirty="0" smtClean="0"/>
              <a:t>　高齢化社会とは？</a:t>
            </a:r>
            <a:endParaRPr kumimoji="1" lang="ja-JP" altLang="en-US" dirty="0"/>
          </a:p>
        </p:txBody>
      </p:sp>
      <p:sp>
        <p:nvSpPr>
          <p:cNvPr id="3" name="タイトル 1"/>
          <p:cNvSpPr txBox="1">
            <a:spLocks/>
          </p:cNvSpPr>
          <p:nvPr/>
        </p:nvSpPr>
        <p:spPr>
          <a:xfrm>
            <a:off x="-46856" y="32129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Q</a:t>
            </a:r>
            <a:r>
              <a:rPr lang="ja-JP" altLang="en-US" dirty="0" smtClean="0"/>
              <a:t>４　高齢社会とは？</a:t>
            </a:r>
            <a:endParaRPr lang="ja-JP" altLang="en-US" dirty="0"/>
          </a:p>
        </p:txBody>
      </p:sp>
      <p:sp>
        <p:nvSpPr>
          <p:cNvPr id="4" name="テキスト ボックス 3"/>
          <p:cNvSpPr txBox="1"/>
          <p:nvPr/>
        </p:nvSpPr>
        <p:spPr>
          <a:xfrm>
            <a:off x="3004179" y="974538"/>
            <a:ext cx="4608512" cy="523220"/>
          </a:xfrm>
          <a:prstGeom prst="rect">
            <a:avLst/>
          </a:prstGeom>
          <a:solidFill>
            <a:schemeClr val="bg1"/>
          </a:solidFill>
        </p:spPr>
        <p:txBody>
          <a:bodyPr wrap="square" rtlCol="0">
            <a:spAutoFit/>
          </a:bodyPr>
          <a:lstStyle/>
          <a:p>
            <a:r>
              <a:rPr kumimoji="1" lang="ja-JP" altLang="en-US" sz="2800" b="1" dirty="0" smtClean="0"/>
              <a:t>１　総人口の７％が高齢者</a:t>
            </a:r>
            <a:endParaRPr kumimoji="1" lang="ja-JP" altLang="en-US" sz="2800" b="1" dirty="0"/>
          </a:p>
        </p:txBody>
      </p:sp>
      <p:sp>
        <p:nvSpPr>
          <p:cNvPr id="5" name="テキスト ボックス 4"/>
          <p:cNvSpPr txBox="1"/>
          <p:nvPr/>
        </p:nvSpPr>
        <p:spPr>
          <a:xfrm>
            <a:off x="3004179" y="1706306"/>
            <a:ext cx="4608512" cy="523220"/>
          </a:xfrm>
          <a:prstGeom prst="rect">
            <a:avLst/>
          </a:prstGeom>
          <a:noFill/>
        </p:spPr>
        <p:txBody>
          <a:bodyPr wrap="square" rtlCol="0">
            <a:spAutoFit/>
          </a:bodyPr>
          <a:lstStyle/>
          <a:p>
            <a:r>
              <a:rPr lang="ja-JP" altLang="en-US" sz="2800" b="1" dirty="0"/>
              <a:t>２</a:t>
            </a:r>
            <a:r>
              <a:rPr kumimoji="1" lang="ja-JP" altLang="en-US" sz="2800" b="1" dirty="0" smtClean="0"/>
              <a:t>　総人口の１０％が高齢者</a:t>
            </a:r>
            <a:endParaRPr kumimoji="1" lang="ja-JP" altLang="en-US" sz="2800" b="1" dirty="0"/>
          </a:p>
        </p:txBody>
      </p:sp>
      <p:sp>
        <p:nvSpPr>
          <p:cNvPr id="6" name="テキスト ボックス 5"/>
          <p:cNvSpPr txBox="1"/>
          <p:nvPr/>
        </p:nvSpPr>
        <p:spPr>
          <a:xfrm>
            <a:off x="3004179" y="2414698"/>
            <a:ext cx="4608512" cy="523220"/>
          </a:xfrm>
          <a:prstGeom prst="rect">
            <a:avLst/>
          </a:prstGeom>
          <a:noFill/>
        </p:spPr>
        <p:txBody>
          <a:bodyPr wrap="square" rtlCol="0">
            <a:spAutoFit/>
          </a:bodyPr>
          <a:lstStyle/>
          <a:p>
            <a:r>
              <a:rPr lang="ja-JP" altLang="en-US" sz="2800" b="1" dirty="0"/>
              <a:t>３</a:t>
            </a:r>
            <a:r>
              <a:rPr kumimoji="1" lang="ja-JP" altLang="en-US" sz="2800" b="1" dirty="0" smtClean="0"/>
              <a:t>　総人口の１２％が高齢者</a:t>
            </a:r>
            <a:endParaRPr kumimoji="1" lang="ja-JP" altLang="en-US" sz="2800" b="1" dirty="0"/>
          </a:p>
        </p:txBody>
      </p:sp>
      <p:sp>
        <p:nvSpPr>
          <p:cNvPr id="7" name="テキスト ボックス 6"/>
          <p:cNvSpPr txBox="1"/>
          <p:nvPr/>
        </p:nvSpPr>
        <p:spPr>
          <a:xfrm>
            <a:off x="1763688" y="4349786"/>
            <a:ext cx="4608512" cy="523220"/>
          </a:xfrm>
          <a:prstGeom prst="rect">
            <a:avLst/>
          </a:prstGeom>
          <a:noFill/>
        </p:spPr>
        <p:txBody>
          <a:bodyPr wrap="square" rtlCol="0">
            <a:spAutoFit/>
          </a:bodyPr>
          <a:lstStyle/>
          <a:p>
            <a:r>
              <a:rPr kumimoji="1" lang="ja-JP" altLang="en-US" sz="2800" b="1" dirty="0" smtClean="0"/>
              <a:t>１　総人口の１２％が高齢者</a:t>
            </a:r>
            <a:endParaRPr kumimoji="1" lang="ja-JP" altLang="en-US" sz="2800" b="1" dirty="0"/>
          </a:p>
        </p:txBody>
      </p:sp>
      <p:sp>
        <p:nvSpPr>
          <p:cNvPr id="8" name="テキスト ボックス 7"/>
          <p:cNvSpPr txBox="1"/>
          <p:nvPr/>
        </p:nvSpPr>
        <p:spPr>
          <a:xfrm>
            <a:off x="1763688" y="5151002"/>
            <a:ext cx="4608512" cy="523220"/>
          </a:xfrm>
          <a:prstGeom prst="rect">
            <a:avLst/>
          </a:prstGeom>
          <a:solidFill>
            <a:schemeClr val="bg1"/>
          </a:solidFill>
        </p:spPr>
        <p:txBody>
          <a:bodyPr wrap="square" rtlCol="0">
            <a:spAutoFit/>
          </a:bodyPr>
          <a:lstStyle/>
          <a:p>
            <a:r>
              <a:rPr kumimoji="1" lang="ja-JP" altLang="en-US" sz="2800" b="1" dirty="0" smtClean="0"/>
              <a:t>１　総人口の１４％が高齢者</a:t>
            </a:r>
            <a:endParaRPr kumimoji="1" lang="ja-JP" altLang="en-US" sz="2800" b="1" dirty="0"/>
          </a:p>
        </p:txBody>
      </p:sp>
      <p:sp>
        <p:nvSpPr>
          <p:cNvPr id="9" name="テキスト ボックス 8"/>
          <p:cNvSpPr txBox="1"/>
          <p:nvPr/>
        </p:nvSpPr>
        <p:spPr>
          <a:xfrm>
            <a:off x="1763688" y="5943090"/>
            <a:ext cx="4608512" cy="523220"/>
          </a:xfrm>
          <a:prstGeom prst="rect">
            <a:avLst/>
          </a:prstGeom>
          <a:noFill/>
        </p:spPr>
        <p:txBody>
          <a:bodyPr wrap="square" rtlCol="0">
            <a:spAutoFit/>
          </a:bodyPr>
          <a:lstStyle/>
          <a:p>
            <a:r>
              <a:rPr kumimoji="1" lang="ja-JP" altLang="en-US" sz="2800" b="1" dirty="0" smtClean="0"/>
              <a:t>１　総人口の１８％が高齢者</a:t>
            </a:r>
            <a:endParaRPr kumimoji="1" lang="ja-JP" altLang="en-US" sz="2800" b="1" dirty="0"/>
          </a:p>
        </p:txBody>
      </p:sp>
      <p:sp>
        <p:nvSpPr>
          <p:cNvPr id="10" name="正方形/長方形 9"/>
          <p:cNvSpPr/>
          <p:nvPr/>
        </p:nvSpPr>
        <p:spPr>
          <a:xfrm>
            <a:off x="683568" y="1801431"/>
            <a:ext cx="7920880" cy="3170099"/>
          </a:xfrm>
          <a:prstGeom prst="rect">
            <a:avLst/>
          </a:prstGeom>
          <a:solidFill>
            <a:srgbClr val="FFFF99"/>
          </a:solidFill>
        </p:spPr>
        <p:txBody>
          <a:bodyPr wrap="square">
            <a:spAutoFit/>
          </a:bodyPr>
          <a:lstStyle/>
          <a:p>
            <a:endParaRPr lang="en-US" altLang="ja-JP" sz="4000" b="1" dirty="0" smtClean="0"/>
          </a:p>
          <a:p>
            <a:pPr>
              <a:lnSpc>
                <a:spcPct val="150000"/>
              </a:lnSpc>
            </a:pPr>
            <a:r>
              <a:rPr lang="ja-JP" altLang="ja-JP" sz="4000" b="1" dirty="0" smtClean="0"/>
              <a:t>総人口</a:t>
            </a:r>
            <a:r>
              <a:rPr lang="ja-JP" altLang="ja-JP" sz="4000" b="1" dirty="0"/>
              <a:t>に占める高齢者の人口割合を示した数値を（　</a:t>
            </a:r>
            <a:r>
              <a:rPr lang="ja-JP" altLang="en-US" sz="4000" b="1" dirty="0"/>
              <a:t>　　　　　</a:t>
            </a:r>
            <a:r>
              <a:rPr lang="ja-JP" altLang="ja-JP" sz="4000" b="1" dirty="0"/>
              <a:t>　）という</a:t>
            </a:r>
            <a:r>
              <a:rPr lang="ja-JP" altLang="ja-JP" sz="4000" b="1" dirty="0" smtClean="0"/>
              <a:t>。</a:t>
            </a:r>
            <a:endParaRPr lang="en-US" altLang="ja-JP" sz="4000" b="1" dirty="0" smtClean="0"/>
          </a:p>
          <a:p>
            <a:endParaRPr lang="ja-JP" altLang="en-US" sz="4000" b="1" dirty="0"/>
          </a:p>
        </p:txBody>
      </p:sp>
      <p:sp>
        <p:nvSpPr>
          <p:cNvPr id="11" name="テキスト ボックス 10"/>
          <p:cNvSpPr txBox="1"/>
          <p:nvPr/>
        </p:nvSpPr>
        <p:spPr>
          <a:xfrm>
            <a:off x="4355976" y="3276644"/>
            <a:ext cx="2284752" cy="1015663"/>
          </a:xfrm>
          <a:prstGeom prst="rect">
            <a:avLst/>
          </a:prstGeom>
          <a:noFill/>
        </p:spPr>
        <p:txBody>
          <a:bodyPr wrap="square" rtlCol="0">
            <a:spAutoFit/>
          </a:bodyPr>
          <a:lstStyle/>
          <a:p>
            <a:pPr>
              <a:lnSpc>
                <a:spcPct val="150000"/>
              </a:lnSpc>
            </a:pPr>
            <a:r>
              <a:rPr kumimoji="1" lang="ja-JP" altLang="en-US" sz="4000" b="1" dirty="0" smtClean="0">
                <a:solidFill>
                  <a:srgbClr val="FF0000"/>
                </a:solidFill>
              </a:rPr>
              <a:t>高齢化率</a:t>
            </a:r>
            <a:endParaRPr kumimoji="1" lang="ja-JP" altLang="en-US" sz="4000" b="1" dirty="0">
              <a:solidFill>
                <a:srgbClr val="FF0000"/>
              </a:solidFill>
            </a:endParaRPr>
          </a:p>
        </p:txBody>
      </p:sp>
    </p:spTree>
    <p:extLst>
      <p:ext uri="{BB962C8B-B14F-4D97-AF65-F5344CB8AC3E}">
        <p14:creationId xmlns:p14="http://schemas.microsoft.com/office/powerpoint/2010/main" val="9113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4"/>
                                        </p:tgtEl>
                                      </p:cBhvr>
                                      <p:by x="150000" y="150000"/>
                                    </p:animScale>
                                  </p:childTnLst>
                                </p:cTn>
                              </p:par>
                              <p:par>
                                <p:cTn id="7" presetID="3" presetClass="emph" presetSubtype="2" fill="hold" grpId="1" nodeType="withEffect">
                                  <p:stCondLst>
                                    <p:cond delay="0"/>
                                  </p:stCondLst>
                                  <p:childTnLst>
                                    <p:animClr clrSpc="rgb" dir="cw">
                                      <p:cBhvr override="childStyle">
                                        <p:cTn id="8" dur="500" fill="hold"/>
                                        <p:tgtEl>
                                          <p:spTgt spid="4"/>
                                        </p:tgtEl>
                                        <p:attrNameLst>
                                          <p:attrName>style.color</p:attrName>
                                        </p:attrNameLst>
                                      </p:cBhvr>
                                      <p:to>
                                        <a:srgbClr val="FF0000"/>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500" fill="hold"/>
                                        <p:tgtEl>
                                          <p:spTgt spid="8"/>
                                        </p:tgtEl>
                                      </p:cBhvr>
                                      <p:by x="150000" y="150000"/>
                                    </p:animScale>
                                  </p:childTnLst>
                                </p:cTn>
                              </p:par>
                              <p:par>
                                <p:cTn id="23" presetID="3" presetClass="emph" presetSubtype="2" fill="hold" grpId="1" nodeType="withEffect">
                                  <p:stCondLst>
                                    <p:cond delay="0"/>
                                  </p:stCondLst>
                                  <p:childTnLst>
                                    <p:animClr clrSpc="rgb" dir="cw">
                                      <p:cBhvr override="childStyle">
                                        <p:cTn id="24" dur="500" fill="hold"/>
                                        <p:tgtEl>
                                          <p:spTgt spid="8"/>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7" grpId="0"/>
      <p:bldP spid="8" grpId="0" animBg="1"/>
      <p:bldP spid="8" grpId="1" animBg="1"/>
      <p:bldP spid="8" grpId="2" animBg="1"/>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3941142907"/>
              </p:ext>
            </p:extLst>
          </p:nvPr>
        </p:nvGraphicFramePr>
        <p:xfrm>
          <a:off x="107504" y="260648"/>
          <a:ext cx="8712968" cy="5887196"/>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2915816" y="6147844"/>
            <a:ext cx="6228184" cy="707886"/>
          </a:xfrm>
          <a:prstGeom prst="rect">
            <a:avLst/>
          </a:prstGeom>
          <a:noFill/>
        </p:spPr>
        <p:txBody>
          <a:bodyPr wrap="square" rtlCol="0">
            <a:spAutoFit/>
          </a:bodyPr>
          <a:lstStyle/>
          <a:p>
            <a:pPr fontAlgn="b"/>
            <a:r>
              <a:rPr lang="ja-JP" altLang="en-US" sz="2000" u="none" strike="noStrike" dirty="0" smtClean="0">
                <a:effectLst/>
              </a:rPr>
              <a:t>探してみよう統計データ｜なるほど統計学園より作成</a:t>
            </a:r>
            <a:endParaRPr lang="en-US" altLang="ja-JP" sz="2000" u="none" strike="noStrike" dirty="0" smtClean="0">
              <a:effectLst/>
            </a:endParaRPr>
          </a:p>
          <a:p>
            <a:pPr fontAlgn="b"/>
            <a:r>
              <a:rPr lang="en-US" altLang="ja-JP" sz="2000" dirty="0" smtClean="0">
                <a:hlinkClick r:id="rId4"/>
              </a:rPr>
              <a:t>http://www.stat.go.jp/naruhodo/c1data/02_20_stt.htm</a:t>
            </a:r>
            <a:endParaRPr lang="ja-JP" altLang="en-US" sz="2000" b="0" i="0" u="none" strike="noStrike" dirty="0">
              <a:effectLst/>
              <a:latin typeface="ＭＳ 明朝"/>
            </a:endParaRPr>
          </a:p>
        </p:txBody>
      </p:sp>
      <p:sp>
        <p:nvSpPr>
          <p:cNvPr id="2" name="テキスト ボックス 1"/>
          <p:cNvSpPr txBox="1"/>
          <p:nvPr/>
        </p:nvSpPr>
        <p:spPr>
          <a:xfrm>
            <a:off x="1619672" y="1866980"/>
            <a:ext cx="2136204" cy="1815882"/>
          </a:xfrm>
          <a:prstGeom prst="rect">
            <a:avLst/>
          </a:prstGeom>
          <a:noFill/>
        </p:spPr>
        <p:txBody>
          <a:bodyPr wrap="square" rtlCol="0">
            <a:spAutoFit/>
          </a:bodyPr>
          <a:lstStyle/>
          <a:p>
            <a:r>
              <a:rPr kumimoji="1" lang="ja-JP" altLang="en-US" sz="2800" dirty="0" smtClean="0"/>
              <a:t>ア　女</a:t>
            </a:r>
            <a:endParaRPr kumimoji="1" lang="en-US" altLang="ja-JP" sz="2800" dirty="0" smtClean="0"/>
          </a:p>
          <a:p>
            <a:endParaRPr lang="en-US" altLang="ja-JP" sz="2800" dirty="0"/>
          </a:p>
          <a:p>
            <a:endParaRPr kumimoji="1" lang="en-US" altLang="ja-JP" sz="2800" dirty="0" smtClean="0"/>
          </a:p>
          <a:p>
            <a:r>
              <a:rPr lang="ja-JP" altLang="en-US" sz="2800" dirty="0"/>
              <a:t>　</a:t>
            </a:r>
            <a:r>
              <a:rPr lang="ja-JP" altLang="en-US" sz="2800" dirty="0" smtClean="0"/>
              <a:t>　イ　男</a:t>
            </a:r>
            <a:endParaRPr kumimoji="1" lang="ja-JP" altLang="en-US" sz="2800" dirty="0"/>
          </a:p>
        </p:txBody>
      </p:sp>
      <p:sp>
        <p:nvSpPr>
          <p:cNvPr id="3" name="テキスト ボックス 2"/>
          <p:cNvSpPr txBox="1"/>
          <p:nvPr/>
        </p:nvSpPr>
        <p:spPr>
          <a:xfrm>
            <a:off x="2658802" y="1409056"/>
            <a:ext cx="4505486" cy="954107"/>
          </a:xfrm>
          <a:prstGeom prst="rect">
            <a:avLst/>
          </a:prstGeom>
          <a:solidFill>
            <a:srgbClr val="FFFF00">
              <a:alpha val="50000"/>
            </a:srgbClr>
          </a:solidFill>
        </p:spPr>
        <p:txBody>
          <a:bodyPr wrap="square" rtlCol="0">
            <a:spAutoFit/>
          </a:bodyPr>
          <a:lstStyle/>
          <a:p>
            <a:r>
              <a:rPr kumimoji="1" lang="ja-JP" altLang="en-US" sz="2800" b="1" dirty="0" smtClean="0"/>
              <a:t>男女とも平均寿命が延びている　</a:t>
            </a:r>
            <a:endParaRPr kumimoji="1" lang="ja-JP" altLang="en-US" sz="2800" b="1" dirty="0">
              <a:solidFill>
                <a:srgbClr val="0070C0"/>
              </a:solidFill>
            </a:endParaRPr>
          </a:p>
        </p:txBody>
      </p:sp>
      <p:sp>
        <p:nvSpPr>
          <p:cNvPr id="5" name="横巻き 4"/>
          <p:cNvSpPr/>
          <p:nvPr/>
        </p:nvSpPr>
        <p:spPr>
          <a:xfrm>
            <a:off x="1619672" y="3861048"/>
            <a:ext cx="6552727" cy="1411089"/>
          </a:xfrm>
          <a:prstGeom prst="horizontalScroll">
            <a:avLst/>
          </a:prstGeom>
          <a:ln/>
        </p:spPr>
        <p:style>
          <a:lnRef idx="0">
            <a:schemeClr val="accent2"/>
          </a:lnRef>
          <a:fillRef idx="3">
            <a:schemeClr val="accent2"/>
          </a:fillRef>
          <a:effectRef idx="3">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3200" dirty="0" smtClean="0"/>
              <a:t>ちなみに、現在の平均寿命は</a:t>
            </a:r>
            <a:endParaRPr lang="en-US" altLang="ja-JP" sz="3200" dirty="0" smtClean="0"/>
          </a:p>
          <a:p>
            <a:pPr algn="ctr"/>
            <a:r>
              <a:rPr lang="ja-JP" altLang="en-US" sz="3200" dirty="0" smtClean="0"/>
              <a:t>男女あわせて世界第</a:t>
            </a:r>
            <a:r>
              <a:rPr lang="en-US" altLang="ja-JP" sz="3200" dirty="0" smtClean="0"/>
              <a:t>1</a:t>
            </a:r>
            <a:r>
              <a:rPr lang="ja-JP" altLang="en-US" sz="3200" dirty="0" smtClean="0"/>
              <a:t>位</a:t>
            </a:r>
            <a:r>
              <a:rPr lang="en-US" altLang="ja-JP" sz="3200" dirty="0" smtClean="0"/>
              <a:t>!!</a:t>
            </a:r>
            <a:endParaRPr lang="ja-JP" sz="3200" dirty="0"/>
          </a:p>
        </p:txBody>
      </p:sp>
      <p:sp>
        <p:nvSpPr>
          <p:cNvPr id="6" name="テキスト ボックス 5"/>
          <p:cNvSpPr txBox="1"/>
          <p:nvPr/>
        </p:nvSpPr>
        <p:spPr>
          <a:xfrm>
            <a:off x="2866163" y="2830901"/>
            <a:ext cx="4231518" cy="1077218"/>
          </a:xfrm>
          <a:prstGeom prst="rect">
            <a:avLst/>
          </a:prstGeom>
          <a:solidFill>
            <a:srgbClr val="FFFF00">
              <a:alpha val="50000"/>
            </a:srgbClr>
          </a:solidFill>
        </p:spPr>
        <p:txBody>
          <a:bodyPr wrap="square" rtlCol="0">
            <a:spAutoFit/>
          </a:bodyPr>
          <a:lstStyle/>
          <a:p>
            <a:r>
              <a:rPr lang="ja-JP" altLang="en-US" sz="3200" b="1" dirty="0"/>
              <a:t>男性より</a:t>
            </a:r>
            <a:r>
              <a:rPr lang="ja-JP" altLang="en-US" sz="3200" dirty="0">
                <a:solidFill>
                  <a:srgbClr val="FF0000"/>
                </a:solidFill>
                <a:ea typeface="ＤＦ特太ゴシック体" pitchFamily="1" charset="-128"/>
              </a:rPr>
              <a:t>女性</a:t>
            </a:r>
            <a:r>
              <a:rPr lang="ja-JP" altLang="en-US" sz="3200" b="1" dirty="0"/>
              <a:t>が長生き</a:t>
            </a:r>
            <a:endParaRPr lang="en-US" altLang="ja-JP" sz="3200" b="1" dirty="0"/>
          </a:p>
          <a:p>
            <a:r>
              <a:rPr lang="ja-JP" altLang="en-US" sz="3200" b="1" dirty="0"/>
              <a:t>（平均寿命が長い</a:t>
            </a:r>
            <a:r>
              <a:rPr lang="ja-JP" altLang="en-US" sz="3200" b="1" dirty="0" smtClean="0"/>
              <a:t>）</a:t>
            </a:r>
            <a:endParaRPr kumimoji="1" lang="ja-JP" altLang="en-US" sz="3200" dirty="0"/>
          </a:p>
        </p:txBody>
      </p:sp>
      <p:sp>
        <p:nvSpPr>
          <p:cNvPr id="7" name="テキスト ボックス 6"/>
          <p:cNvSpPr txBox="1"/>
          <p:nvPr/>
        </p:nvSpPr>
        <p:spPr>
          <a:xfrm>
            <a:off x="3755876" y="1886109"/>
            <a:ext cx="3408412" cy="523220"/>
          </a:xfrm>
          <a:prstGeom prst="rect">
            <a:avLst/>
          </a:prstGeom>
          <a:noFill/>
        </p:spPr>
        <p:txBody>
          <a:bodyPr wrap="square" rtlCol="0">
            <a:spAutoFit/>
          </a:bodyPr>
          <a:lstStyle/>
          <a:p>
            <a:r>
              <a:rPr kumimoji="1" lang="ja-JP" altLang="en-US" sz="2800" dirty="0" smtClean="0">
                <a:solidFill>
                  <a:srgbClr val="0070C0"/>
                </a:solidFill>
              </a:rPr>
              <a:t>→医療技術の発達</a:t>
            </a:r>
            <a:endParaRPr kumimoji="1" lang="ja-JP" altLang="en-US" sz="2800" dirty="0">
              <a:solidFill>
                <a:srgbClr val="0070C0"/>
              </a:solidFill>
            </a:endParaRPr>
          </a:p>
        </p:txBody>
      </p:sp>
    </p:spTree>
    <p:extLst>
      <p:ext uri="{BB962C8B-B14F-4D97-AF65-F5344CB8AC3E}">
        <p14:creationId xmlns:p14="http://schemas.microsoft.com/office/powerpoint/2010/main" val="281230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 grpId="0"/>
      <p:bldP spid="3" grpId="0" animBg="1"/>
      <p:bldP spid="3" grpId="1" animBg="1"/>
      <p:bldP spid="5" grpId="0" animBg="1"/>
      <p:bldP spid="5" grpId="1" animBg="1"/>
      <p:bldP spid="6" grpId="0" animBg="1"/>
      <p:bldP spid="6" grpId="1"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302385066"/>
              </p:ext>
            </p:extLst>
          </p:nvPr>
        </p:nvGraphicFramePr>
        <p:xfrm>
          <a:off x="107503" y="116632"/>
          <a:ext cx="9012047" cy="619268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2915816" y="6463784"/>
            <a:ext cx="6203735" cy="369332"/>
          </a:xfrm>
          <a:prstGeom prst="rect">
            <a:avLst/>
          </a:prstGeom>
          <a:noFill/>
        </p:spPr>
        <p:txBody>
          <a:bodyPr wrap="square" rtlCol="0">
            <a:spAutoFit/>
          </a:bodyPr>
          <a:lstStyle/>
          <a:p>
            <a:r>
              <a:rPr lang="ja-JP" altLang="en-US" u="none" strike="noStrike" dirty="0" smtClean="0">
                <a:effectLst/>
              </a:rPr>
              <a:t>グラフは金融広報中央委員会</a:t>
            </a:r>
            <a:r>
              <a:rPr lang="en-US" altLang="ja-JP" u="none" strike="noStrike" dirty="0" smtClean="0">
                <a:effectLst/>
              </a:rPr>
              <a:t>『</a:t>
            </a:r>
            <a:r>
              <a:rPr lang="ja-JP" altLang="en-US" u="none" strike="noStrike" dirty="0" smtClean="0">
                <a:effectLst/>
              </a:rPr>
              <a:t>平均寿命の推移</a:t>
            </a:r>
            <a:r>
              <a:rPr lang="en-US" altLang="ja-JP" u="none" strike="noStrike" dirty="0" smtClean="0">
                <a:effectLst/>
              </a:rPr>
              <a:t>』</a:t>
            </a:r>
            <a:r>
              <a:rPr lang="ja-JP" altLang="en-US" u="none" strike="noStrike" dirty="0" smtClean="0">
                <a:effectLst/>
              </a:rPr>
              <a:t>より作成した</a:t>
            </a:r>
            <a:endParaRPr kumimoji="1" lang="ja-JP" altLang="en-US" dirty="0"/>
          </a:p>
        </p:txBody>
      </p:sp>
      <p:cxnSp>
        <p:nvCxnSpPr>
          <p:cNvPr id="3" name="直線コネクタ 2"/>
          <p:cNvCxnSpPr/>
          <p:nvPr/>
        </p:nvCxnSpPr>
        <p:spPr>
          <a:xfrm>
            <a:off x="636960" y="4979268"/>
            <a:ext cx="66967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角丸四角形吹き出し 5"/>
          <p:cNvSpPr/>
          <p:nvPr/>
        </p:nvSpPr>
        <p:spPr>
          <a:xfrm>
            <a:off x="5796136" y="4293096"/>
            <a:ext cx="1584176" cy="504056"/>
          </a:xfrm>
          <a:prstGeom prst="wedgeRoundRectCallout">
            <a:avLst>
              <a:gd name="adj1" fmla="val -34259"/>
              <a:gd name="adj2" fmla="val -62470"/>
              <a:gd name="adj3" fmla="val 16667"/>
            </a:avLst>
          </a:prstGeom>
          <a:solidFill>
            <a:srgbClr val="9751CB"/>
          </a:solidFill>
          <a:ln>
            <a:solidFill>
              <a:srgbClr val="9751CB"/>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t>高齢社会</a:t>
            </a:r>
            <a:endParaRPr lang="ja-JP" sz="2000" b="1" dirty="0"/>
          </a:p>
        </p:txBody>
      </p:sp>
    </p:spTree>
    <p:extLst>
      <p:ext uri="{BB962C8B-B14F-4D97-AF65-F5344CB8AC3E}">
        <p14:creationId xmlns:p14="http://schemas.microsoft.com/office/powerpoint/2010/main" val="38419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1618164564"/>
              </p:ext>
            </p:extLst>
          </p:nvPr>
        </p:nvGraphicFramePr>
        <p:xfrm>
          <a:off x="107503" y="116632"/>
          <a:ext cx="9012047" cy="619268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2915816" y="6463784"/>
            <a:ext cx="6203735" cy="369332"/>
          </a:xfrm>
          <a:prstGeom prst="rect">
            <a:avLst/>
          </a:prstGeom>
          <a:noFill/>
        </p:spPr>
        <p:txBody>
          <a:bodyPr wrap="square" rtlCol="0">
            <a:spAutoFit/>
          </a:bodyPr>
          <a:lstStyle/>
          <a:p>
            <a:r>
              <a:rPr lang="ja-JP" altLang="en-US" u="none" strike="noStrike" dirty="0" smtClean="0">
                <a:effectLst/>
              </a:rPr>
              <a:t>グラフは金融広報中央委員会</a:t>
            </a:r>
            <a:r>
              <a:rPr lang="en-US" altLang="ja-JP" u="none" strike="noStrike" dirty="0" smtClean="0">
                <a:effectLst/>
              </a:rPr>
              <a:t>『</a:t>
            </a:r>
            <a:r>
              <a:rPr lang="ja-JP" altLang="en-US" u="none" strike="noStrike" dirty="0" smtClean="0">
                <a:effectLst/>
              </a:rPr>
              <a:t>平均寿命の推移</a:t>
            </a:r>
            <a:r>
              <a:rPr lang="en-US" altLang="ja-JP" u="none" strike="noStrike" dirty="0" smtClean="0">
                <a:effectLst/>
              </a:rPr>
              <a:t>』</a:t>
            </a:r>
            <a:r>
              <a:rPr lang="ja-JP" altLang="en-US" u="none" strike="noStrike" dirty="0" smtClean="0">
                <a:effectLst/>
              </a:rPr>
              <a:t>より作成した</a:t>
            </a:r>
            <a:endParaRPr kumimoji="1" lang="ja-JP" altLang="en-US" dirty="0"/>
          </a:p>
        </p:txBody>
      </p:sp>
      <p:sp>
        <p:nvSpPr>
          <p:cNvPr id="7" name="角丸四角形吹き出し 6"/>
          <p:cNvSpPr/>
          <p:nvPr/>
        </p:nvSpPr>
        <p:spPr>
          <a:xfrm>
            <a:off x="5796136" y="4293096"/>
            <a:ext cx="1584176" cy="504056"/>
          </a:xfrm>
          <a:prstGeom prst="wedgeRoundRectCallout">
            <a:avLst>
              <a:gd name="adj1" fmla="val -34259"/>
              <a:gd name="adj2" fmla="val -62470"/>
              <a:gd name="adj3" fmla="val 16667"/>
            </a:avLst>
          </a:prstGeom>
          <a:solidFill>
            <a:srgbClr val="9751CB"/>
          </a:solidFill>
          <a:ln>
            <a:solidFill>
              <a:srgbClr val="9751CB"/>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t>高齢社会</a:t>
            </a:r>
            <a:endParaRPr lang="ja-JP" sz="2000" b="1" dirty="0"/>
          </a:p>
        </p:txBody>
      </p:sp>
    </p:spTree>
    <p:extLst>
      <p:ext uri="{BB962C8B-B14F-4D97-AF65-F5344CB8AC3E}">
        <p14:creationId xmlns:p14="http://schemas.microsoft.com/office/powerpoint/2010/main" val="91581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425846133"/>
              </p:ext>
            </p:extLst>
          </p:nvPr>
        </p:nvGraphicFramePr>
        <p:xfrm>
          <a:off x="107503" y="116632"/>
          <a:ext cx="9012047" cy="619268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2915816" y="6463784"/>
            <a:ext cx="6203735" cy="369332"/>
          </a:xfrm>
          <a:prstGeom prst="rect">
            <a:avLst/>
          </a:prstGeom>
          <a:noFill/>
        </p:spPr>
        <p:txBody>
          <a:bodyPr wrap="square" rtlCol="0">
            <a:spAutoFit/>
          </a:bodyPr>
          <a:lstStyle/>
          <a:p>
            <a:r>
              <a:rPr lang="ja-JP" altLang="en-US" u="none" strike="noStrike" dirty="0" smtClean="0">
                <a:effectLst/>
              </a:rPr>
              <a:t>グラフは金融広報中央委員会</a:t>
            </a:r>
            <a:r>
              <a:rPr lang="en-US" altLang="ja-JP" u="none" strike="noStrike" dirty="0" smtClean="0">
                <a:effectLst/>
              </a:rPr>
              <a:t>『</a:t>
            </a:r>
            <a:r>
              <a:rPr lang="ja-JP" altLang="en-US" u="none" strike="noStrike" dirty="0" smtClean="0">
                <a:effectLst/>
              </a:rPr>
              <a:t>平均寿命の推移</a:t>
            </a:r>
            <a:r>
              <a:rPr lang="en-US" altLang="ja-JP" u="none" strike="noStrike" dirty="0" smtClean="0">
                <a:effectLst/>
              </a:rPr>
              <a:t>』</a:t>
            </a:r>
            <a:r>
              <a:rPr lang="ja-JP" altLang="en-US" u="none" strike="noStrike" dirty="0" smtClean="0">
                <a:effectLst/>
              </a:rPr>
              <a:t>より作成した</a:t>
            </a:r>
            <a:endParaRPr kumimoji="1" lang="ja-JP" altLang="en-US" dirty="0"/>
          </a:p>
        </p:txBody>
      </p:sp>
      <p:cxnSp>
        <p:nvCxnSpPr>
          <p:cNvPr id="5" name="直線コネクタ 4"/>
          <p:cNvCxnSpPr/>
          <p:nvPr/>
        </p:nvCxnSpPr>
        <p:spPr>
          <a:xfrm>
            <a:off x="636960" y="4979268"/>
            <a:ext cx="66967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角丸四角形吹き出し 5"/>
          <p:cNvSpPr/>
          <p:nvPr/>
        </p:nvSpPr>
        <p:spPr>
          <a:xfrm>
            <a:off x="5796136" y="4293096"/>
            <a:ext cx="1584176" cy="504056"/>
          </a:xfrm>
          <a:prstGeom prst="wedgeRoundRectCallout">
            <a:avLst>
              <a:gd name="adj1" fmla="val -34259"/>
              <a:gd name="adj2" fmla="val -62470"/>
              <a:gd name="adj3" fmla="val 16667"/>
            </a:avLst>
          </a:prstGeom>
          <a:solidFill>
            <a:srgbClr val="9751CB"/>
          </a:solidFill>
          <a:ln>
            <a:solidFill>
              <a:srgbClr val="9751CB"/>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t>高齢社会</a:t>
            </a:r>
            <a:endParaRPr lang="ja-JP" sz="2000" b="1" dirty="0"/>
          </a:p>
        </p:txBody>
      </p:sp>
    </p:spTree>
    <p:extLst>
      <p:ext uri="{BB962C8B-B14F-4D97-AF65-F5344CB8AC3E}">
        <p14:creationId xmlns:p14="http://schemas.microsoft.com/office/powerpoint/2010/main" val="163148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284780706"/>
              </p:ext>
            </p:extLst>
          </p:nvPr>
        </p:nvGraphicFramePr>
        <p:xfrm>
          <a:off x="107503" y="116632"/>
          <a:ext cx="9012047" cy="6192688"/>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2915816" y="6463784"/>
            <a:ext cx="6203735" cy="369332"/>
          </a:xfrm>
          <a:prstGeom prst="rect">
            <a:avLst/>
          </a:prstGeom>
          <a:noFill/>
        </p:spPr>
        <p:txBody>
          <a:bodyPr wrap="square" rtlCol="0">
            <a:spAutoFit/>
          </a:bodyPr>
          <a:lstStyle/>
          <a:p>
            <a:r>
              <a:rPr lang="ja-JP" altLang="en-US" u="none" strike="noStrike" dirty="0" smtClean="0">
                <a:effectLst/>
              </a:rPr>
              <a:t>グラフは金融広報中央委員会</a:t>
            </a:r>
            <a:r>
              <a:rPr lang="en-US" altLang="ja-JP" u="none" strike="noStrike" dirty="0" smtClean="0">
                <a:effectLst/>
              </a:rPr>
              <a:t>『</a:t>
            </a:r>
            <a:r>
              <a:rPr lang="ja-JP" altLang="en-US" u="none" strike="noStrike" dirty="0" smtClean="0">
                <a:effectLst/>
              </a:rPr>
              <a:t>平均寿命の推移</a:t>
            </a:r>
            <a:r>
              <a:rPr lang="en-US" altLang="ja-JP" u="none" strike="noStrike" dirty="0" smtClean="0">
                <a:effectLst/>
              </a:rPr>
              <a:t>』</a:t>
            </a:r>
            <a:r>
              <a:rPr lang="ja-JP" altLang="en-US" u="none" strike="noStrike" dirty="0" smtClean="0">
                <a:effectLst/>
              </a:rPr>
              <a:t>より作成した</a:t>
            </a:r>
            <a:endParaRPr kumimoji="1" lang="ja-JP" altLang="en-US" dirty="0"/>
          </a:p>
        </p:txBody>
      </p:sp>
      <p:sp>
        <p:nvSpPr>
          <p:cNvPr id="2" name="テキスト ボックス 1"/>
          <p:cNvSpPr txBox="1"/>
          <p:nvPr/>
        </p:nvSpPr>
        <p:spPr>
          <a:xfrm>
            <a:off x="3059832" y="2991852"/>
            <a:ext cx="1368152" cy="461665"/>
          </a:xfrm>
          <a:prstGeom prst="rect">
            <a:avLst/>
          </a:prstGeom>
          <a:noFill/>
        </p:spPr>
        <p:txBody>
          <a:bodyPr wrap="square" rtlCol="0">
            <a:spAutoFit/>
          </a:bodyPr>
          <a:lstStyle/>
          <a:p>
            <a:r>
              <a:rPr kumimoji="1" lang="ja-JP" altLang="en-US" sz="2400" b="1" dirty="0" smtClean="0"/>
              <a:t>２３．１％</a:t>
            </a:r>
            <a:endParaRPr kumimoji="1" lang="ja-JP" altLang="en-US" sz="2400" b="1" dirty="0"/>
          </a:p>
        </p:txBody>
      </p:sp>
      <p:cxnSp>
        <p:nvCxnSpPr>
          <p:cNvPr id="6" name="直線コネクタ 5"/>
          <p:cNvCxnSpPr/>
          <p:nvPr/>
        </p:nvCxnSpPr>
        <p:spPr>
          <a:xfrm>
            <a:off x="636960" y="4979268"/>
            <a:ext cx="66967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899592" y="908720"/>
            <a:ext cx="3528392" cy="813792"/>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smtClean="0"/>
              <a:t>日本は他国と比べ、高齢化が急速に進んでいる</a:t>
            </a:r>
            <a:endParaRPr kumimoji="1" lang="ja-JP" altLang="en-US" sz="2400" dirty="0"/>
          </a:p>
        </p:txBody>
      </p:sp>
      <p:sp>
        <p:nvSpPr>
          <p:cNvPr id="4" name="角丸四角形 3"/>
          <p:cNvSpPr/>
          <p:nvPr/>
        </p:nvSpPr>
        <p:spPr>
          <a:xfrm>
            <a:off x="899592" y="1844824"/>
            <a:ext cx="3528392" cy="842392"/>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日本は今後も高齢化が急速に</a:t>
            </a:r>
            <a:r>
              <a:rPr lang="ja-JP" altLang="en-US" sz="2400" dirty="0" smtClean="0"/>
              <a:t>進む</a:t>
            </a:r>
            <a:endParaRPr lang="ja-JP" altLang="en-US" sz="2400" dirty="0"/>
          </a:p>
        </p:txBody>
      </p:sp>
    </p:spTree>
    <p:extLst>
      <p:ext uri="{BB962C8B-B14F-4D97-AF65-F5344CB8AC3E}">
        <p14:creationId xmlns:p14="http://schemas.microsoft.com/office/powerpoint/2010/main" val="20343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1843</Words>
  <Application>Microsoft Office PowerPoint</Application>
  <PresentationFormat>画面に合わせる (4:3)</PresentationFormat>
  <Paragraphs>482</Paragraphs>
  <Slides>34</Slides>
  <Notes>22</Notes>
  <HiddenSlides>1</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Office ​​テーマ</vt:lpstr>
      <vt:lpstr>高齢者の生活と社会のしくみ</vt:lpstr>
      <vt:lpstr>Q1.「高齢者」とは、何歳以上の人？</vt:lpstr>
      <vt:lpstr>Q２.高齢者を年齢で分けると65歳から</vt:lpstr>
      <vt:lpstr>Q3　高齢化社会とは？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高齢者の世帯構成割合の推移</vt:lpstr>
      <vt:lpstr>PowerPoint プレゼンテーション</vt:lpstr>
      <vt:lpstr>まとめ</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高齢者理解を深める学習指導の工夫 －ディジタルコンテンツの教材開発を通して－</dc:title>
  <dc:creator>tyouken</dc:creator>
  <cp:lastModifiedBy>tyouken</cp:lastModifiedBy>
  <cp:revision>95</cp:revision>
  <cp:lastPrinted>2011-12-05T10:53:22Z</cp:lastPrinted>
  <dcterms:created xsi:type="dcterms:W3CDTF">2011-10-17T00:39:27Z</dcterms:created>
  <dcterms:modified xsi:type="dcterms:W3CDTF">2012-03-13T11:49:24Z</dcterms:modified>
</cp:coreProperties>
</file>