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93132" y="80669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ja-JP" altLang="en-US" sz="7400" b="1" dirty="0"/>
              <a:t>「</a:t>
            </a:r>
            <a:r>
              <a:rPr lang="ja-JP" sz="7400" b="1" dirty="0"/>
              <a:t>体のつくりと運動</a:t>
            </a:r>
            <a:r>
              <a:rPr lang="ja-JP" altLang="en-US" sz="7400" b="1" dirty="0"/>
              <a:t>」</a:t>
            </a:r>
            <a:endParaRPr sz="74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ja-JP" sz="7400" b="1" dirty="0"/>
              <a:t>単元プロセスシート</a:t>
            </a:r>
            <a:endParaRPr sz="7400" b="1" dirty="0"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2025" y="1235525"/>
            <a:ext cx="2576675" cy="50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84;p13">
            <a:extLst>
              <a:ext uri="{FF2B5EF4-FFF2-40B4-BE49-F238E27FC236}">
                <a16:creationId xmlns:a16="http://schemas.microsoft.com/office/drawing/2014/main" id="{68B23472-BF14-4D8E-BCEB-F0FA28A5C4C2}"/>
              </a:ext>
            </a:extLst>
          </p:cNvPr>
          <p:cNvSpPr txBox="1">
            <a:spLocks/>
          </p:cNvSpPr>
          <p:nvPr/>
        </p:nvSpPr>
        <p:spPr>
          <a:xfrm>
            <a:off x="-127330" y="239697"/>
            <a:ext cx="3154616" cy="497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7200"/>
            </a:pPr>
            <a:r>
              <a:rPr lang="ja-JP" altLang="en-US" sz="2800" b="1" dirty="0"/>
              <a:t>小学校理科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年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73193F-50A9-4C47-AEB1-8BE0A4891403}"/>
              </a:ext>
            </a:extLst>
          </p:cNvPr>
          <p:cNvSpPr/>
          <p:nvPr/>
        </p:nvSpPr>
        <p:spPr>
          <a:xfrm>
            <a:off x="2317072" y="4899485"/>
            <a:ext cx="6364953" cy="1148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000" dirty="0"/>
              <a:t>名前　　　　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164982" y="107296"/>
            <a:ext cx="11126599" cy="949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ja-JP" sz="5400">
                <a:latin typeface="Arial"/>
                <a:ea typeface="Arial"/>
                <a:cs typeface="Arial"/>
                <a:sym typeface="Arial"/>
              </a:rPr>
              <a:t>「体のつくりと運動」学習計画表</a:t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8225186" y="1718666"/>
            <a:ext cx="1795079" cy="283667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2" name="Google Shape;92;p14"/>
          <p:cNvGrpSpPr/>
          <p:nvPr/>
        </p:nvGrpSpPr>
        <p:grpSpPr>
          <a:xfrm>
            <a:off x="334861" y="1710276"/>
            <a:ext cx="1661020" cy="2870113"/>
            <a:chOff x="293615" y="1115736"/>
            <a:chExt cx="1661020" cy="2696992"/>
          </a:xfrm>
        </p:grpSpPr>
        <p:sp>
          <p:nvSpPr>
            <p:cNvPr id="93" name="Google Shape;93;p14"/>
            <p:cNvSpPr/>
            <p:nvPr/>
          </p:nvSpPr>
          <p:spPr>
            <a:xfrm>
              <a:off x="293615" y="1115736"/>
              <a:ext cx="1661020" cy="2696992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293615" y="1245358"/>
              <a:ext cx="1661020" cy="448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 fontScale="70000" lnSpcReduction="20000"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①動物の体の中は？</a:t>
              </a:r>
              <a:endParaRPr/>
            </a:p>
          </p:txBody>
        </p:sp>
      </p:grpSp>
      <p:grpSp>
        <p:nvGrpSpPr>
          <p:cNvPr id="95" name="Google Shape;95;p14"/>
          <p:cNvGrpSpPr/>
          <p:nvPr/>
        </p:nvGrpSpPr>
        <p:grpSpPr>
          <a:xfrm>
            <a:off x="2073481" y="1710277"/>
            <a:ext cx="2032293" cy="2870112"/>
            <a:chOff x="2165758" y="1115736"/>
            <a:chExt cx="1661020" cy="2702332"/>
          </a:xfrm>
        </p:grpSpPr>
        <p:sp>
          <p:nvSpPr>
            <p:cNvPr id="96" name="Google Shape;96;p14"/>
            <p:cNvSpPr/>
            <p:nvPr/>
          </p:nvSpPr>
          <p:spPr>
            <a:xfrm>
              <a:off x="2165758" y="1115736"/>
              <a:ext cx="1661020" cy="2702332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2165758" y="1245358"/>
              <a:ext cx="1661020" cy="448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②学習の計画</a:t>
              </a:r>
              <a:endParaRPr/>
            </a:p>
          </p:txBody>
        </p:sp>
      </p:grpSp>
      <p:grpSp>
        <p:nvGrpSpPr>
          <p:cNvPr id="98" name="Google Shape;98;p14"/>
          <p:cNvGrpSpPr/>
          <p:nvPr/>
        </p:nvGrpSpPr>
        <p:grpSpPr>
          <a:xfrm>
            <a:off x="4195739" y="1695668"/>
            <a:ext cx="2146338" cy="2870111"/>
            <a:chOff x="3986168" y="1086521"/>
            <a:chExt cx="1809218" cy="2716940"/>
          </a:xfrm>
        </p:grpSpPr>
        <p:sp>
          <p:nvSpPr>
            <p:cNvPr id="99" name="Google Shape;99;p14"/>
            <p:cNvSpPr/>
            <p:nvPr/>
          </p:nvSpPr>
          <p:spPr>
            <a:xfrm>
              <a:off x="3986168" y="1115736"/>
              <a:ext cx="1661020" cy="2687725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4016926" y="1086521"/>
              <a:ext cx="1778460" cy="691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 fontScale="62500" lnSpcReduction="20000"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③どうやって</a:t>
              </a: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　体が動くのか？</a:t>
              </a: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　　【パート１】</a:t>
              </a: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1" name="Google Shape;101;p14"/>
          <p:cNvGrpSpPr/>
          <p:nvPr/>
        </p:nvGrpSpPr>
        <p:grpSpPr>
          <a:xfrm>
            <a:off x="6250754" y="1695670"/>
            <a:ext cx="1968608" cy="2884720"/>
            <a:chOff x="5795386" y="1086521"/>
            <a:chExt cx="1778460" cy="2731547"/>
          </a:xfrm>
        </p:grpSpPr>
        <p:sp>
          <p:nvSpPr>
            <p:cNvPr id="102" name="Google Shape;102;p14"/>
            <p:cNvSpPr/>
            <p:nvPr/>
          </p:nvSpPr>
          <p:spPr>
            <a:xfrm>
              <a:off x="5806578" y="1115736"/>
              <a:ext cx="1661020" cy="2702332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5795386" y="1086521"/>
              <a:ext cx="1778460" cy="691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 fontScale="62500" lnSpcReduction="20000"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④どうやって</a:t>
              </a: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　体が動くのか？</a:t>
              </a: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　　【パート２】</a:t>
              </a: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14"/>
          <p:cNvSpPr txBox="1"/>
          <p:nvPr/>
        </p:nvSpPr>
        <p:spPr>
          <a:xfrm>
            <a:off x="8219362" y="1611538"/>
            <a:ext cx="1778460" cy="6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ja-JP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⑤人と鳥の同じところや違うところは？</a:t>
            </a:r>
            <a:endParaRPr/>
          </a:p>
        </p:txBody>
      </p:sp>
      <p:grpSp>
        <p:nvGrpSpPr>
          <p:cNvPr id="105" name="Google Shape;105;p14"/>
          <p:cNvGrpSpPr/>
          <p:nvPr/>
        </p:nvGrpSpPr>
        <p:grpSpPr>
          <a:xfrm>
            <a:off x="10109437" y="1559570"/>
            <a:ext cx="1778460" cy="2995768"/>
            <a:chOff x="9418962" y="965029"/>
            <a:chExt cx="1778460" cy="2861428"/>
          </a:xfrm>
        </p:grpSpPr>
        <p:sp>
          <p:nvSpPr>
            <p:cNvPr id="106" name="Google Shape;106;p14"/>
            <p:cNvSpPr/>
            <p:nvPr/>
          </p:nvSpPr>
          <p:spPr>
            <a:xfrm>
              <a:off x="9447398" y="1115736"/>
              <a:ext cx="1661020" cy="2710721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9418962" y="965029"/>
              <a:ext cx="1778460" cy="6911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None/>
              </a:pPr>
              <a:r>
                <a:rPr lang="ja-JP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⑥「体のつくりと運動図鑑」を作ろう</a:t>
              </a:r>
              <a:endParaRPr/>
            </a:p>
          </p:txBody>
        </p:sp>
      </p:grpSp>
      <p:sp>
        <p:nvSpPr>
          <p:cNvPr id="108" name="Google Shape;108;p14"/>
          <p:cNvSpPr/>
          <p:nvPr/>
        </p:nvSpPr>
        <p:spPr>
          <a:xfrm>
            <a:off x="2171735" y="2358500"/>
            <a:ext cx="1842672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単元のゴールをたしかめる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2171734" y="3067731"/>
            <a:ext cx="1842671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学習計画表を作成する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4256037" y="2386792"/>
            <a:ext cx="1856844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体の曲がるところについて調べる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6323326" y="2385167"/>
            <a:ext cx="1704938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骨と筋肉の関係についてしらべる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8279545" y="2373316"/>
            <a:ext cx="1704938" cy="105568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人と鳥の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同じところ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ちがうところ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を話し合</a:t>
            </a:r>
            <a:r>
              <a:rPr lang="ja-JP" sz="1200">
                <a:solidFill>
                  <a:schemeClr val="dk1"/>
                </a:solidFill>
              </a:rPr>
              <a:t>う</a:t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10211563" y="2385167"/>
            <a:ext cx="1516246" cy="1055684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人と他の動物の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同じところ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ちがうところ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を考えて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</a:rPr>
              <a:t>ポスター</a:t>
            </a: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にまとめる</a:t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900425" y="908222"/>
            <a:ext cx="10092600" cy="7341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【単元ミッション】</a:t>
            </a:r>
            <a:r>
              <a:rPr lang="ja-JP" sz="1800" b="1">
                <a:solidFill>
                  <a:schemeClr val="lt1"/>
                </a:solidFill>
              </a:rPr>
              <a:t>あなたは発明者です。世の中の困っている人達へ、動物の体のつくりを生かした「おたすけスーツ」を開発してください。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5" name="Google Shape;115;p14"/>
          <p:cNvGrpSpPr/>
          <p:nvPr/>
        </p:nvGrpSpPr>
        <p:grpSpPr>
          <a:xfrm>
            <a:off x="334861" y="4681056"/>
            <a:ext cx="11553036" cy="1937973"/>
            <a:chOff x="2165758" y="1115736"/>
            <a:chExt cx="1661020" cy="2702332"/>
          </a:xfrm>
        </p:grpSpPr>
        <p:sp>
          <p:nvSpPr>
            <p:cNvPr id="116" name="Google Shape;116;p14"/>
            <p:cNvSpPr/>
            <p:nvPr/>
          </p:nvSpPr>
          <p:spPr>
            <a:xfrm>
              <a:off x="2165758" y="1115736"/>
              <a:ext cx="1661020" cy="2702332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 txBox="1"/>
            <p:nvPr/>
          </p:nvSpPr>
          <p:spPr>
            <a:xfrm>
              <a:off x="2165758" y="1245358"/>
              <a:ext cx="1661020" cy="448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normAutofit fontScale="85000" lnSpcReduction="20000"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r>
                <a:rPr lang="ja-JP" sz="240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人と動物の</a:t>
              </a:r>
              <a:r>
                <a:rPr lang="ja-JP" sz="2400">
                  <a:solidFill>
                    <a:schemeClr val="dk1"/>
                  </a:solidFill>
                </a:rPr>
                <a:t>おなじところ</a:t>
              </a:r>
              <a:r>
                <a:rPr lang="ja-JP" sz="240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・</a:t>
              </a:r>
              <a:r>
                <a:rPr lang="ja-JP" sz="2400">
                  <a:solidFill>
                    <a:schemeClr val="dk1"/>
                  </a:solidFill>
                </a:rPr>
                <a:t>ちがいって</a:t>
              </a:r>
              <a:r>
                <a:rPr lang="ja-JP" sz="240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何だろう？</a:t>
              </a:r>
              <a:endParaRPr/>
            </a:p>
          </p:txBody>
        </p:sp>
      </p:grpSp>
      <p:sp>
        <p:nvSpPr>
          <p:cNvPr id="118" name="Google Shape;118;p14"/>
          <p:cNvSpPr/>
          <p:nvPr/>
        </p:nvSpPr>
        <p:spPr>
          <a:xfrm>
            <a:off x="422470" y="2339533"/>
            <a:ext cx="1524557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手羽先の中身を開いて見てみる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431316" y="2973128"/>
            <a:ext cx="1524557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さわって気付いたことをまとめる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431316" y="3606723"/>
            <a:ext cx="1524557" cy="55450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体のつくりと運動にかかわることは？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125136" y="184557"/>
            <a:ext cx="11762064" cy="207338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①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125136" y="2324599"/>
            <a:ext cx="11762064" cy="207338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②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125136" y="4464641"/>
            <a:ext cx="11762064" cy="220880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③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5"/>
          <p:cNvSpPr>
            <a:spLocks noGrp="1"/>
          </p:cNvSpPr>
          <p:nvPr>
            <p:ph type="pic" idx="2"/>
          </p:nvPr>
        </p:nvSpPr>
        <p:spPr>
          <a:xfrm>
            <a:off x="532850" y="228100"/>
            <a:ext cx="11180100" cy="198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5"/>
          <p:cNvSpPr>
            <a:spLocks noGrp="1"/>
          </p:cNvSpPr>
          <p:nvPr>
            <p:ph type="pic" idx="3"/>
          </p:nvPr>
        </p:nvSpPr>
        <p:spPr>
          <a:xfrm>
            <a:off x="532775" y="2368150"/>
            <a:ext cx="11180100" cy="198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15"/>
          <p:cNvSpPr>
            <a:spLocks noGrp="1"/>
          </p:cNvSpPr>
          <p:nvPr>
            <p:ph type="pic" idx="4"/>
          </p:nvPr>
        </p:nvSpPr>
        <p:spPr>
          <a:xfrm>
            <a:off x="532775" y="4575900"/>
            <a:ext cx="11180100" cy="1986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ctrTitle"/>
          </p:nvPr>
        </p:nvSpPr>
        <p:spPr>
          <a:xfrm>
            <a:off x="2033350" y="118808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159810" y="115419"/>
            <a:ext cx="11762100" cy="20733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④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159788" y="2283134"/>
            <a:ext cx="11762100" cy="2249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⑤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6"/>
          <p:cNvSpPr>
            <a:spLocks noGrp="1"/>
          </p:cNvSpPr>
          <p:nvPr>
            <p:ph type="pic" idx="2"/>
          </p:nvPr>
        </p:nvSpPr>
        <p:spPr>
          <a:xfrm>
            <a:off x="532700" y="158022"/>
            <a:ext cx="11022300" cy="1986300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16"/>
          <p:cNvSpPr>
            <a:spLocks noGrp="1"/>
          </p:cNvSpPr>
          <p:nvPr>
            <p:ph type="pic" idx="3"/>
          </p:nvPr>
        </p:nvSpPr>
        <p:spPr>
          <a:xfrm>
            <a:off x="532850" y="2414684"/>
            <a:ext cx="11022300" cy="1986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ワイド画面</PresentationFormat>
  <Paragraphs>38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Office テーマ</vt:lpstr>
      <vt:lpstr>「体のつくりと運動」 単元プロセスシート</vt:lpstr>
      <vt:lpstr>「体のつくりと運動」学習計画表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「体のつくりと運動」 単元プロセスシート</dc:title>
  <cp:lastModifiedBy>上窪亮一</cp:lastModifiedBy>
  <cp:revision>1</cp:revision>
  <dcterms:modified xsi:type="dcterms:W3CDTF">2022-09-13T02:15:37Z</dcterms:modified>
</cp:coreProperties>
</file>