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08" r:id="rId2"/>
    <p:sldId id="31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51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0E029-C877-4478-BCF9-F7D0EB2501B1}" type="datetimeFigureOut">
              <a:rPr kumimoji="1" lang="ja-JP" altLang="en-US" smtClean="0"/>
              <a:t>2022/9/13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2C930-5F6B-4EF6-864B-DDB9360D5C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910302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0E029-C877-4478-BCF9-F7D0EB2501B1}" type="datetimeFigureOut">
              <a:rPr kumimoji="1" lang="ja-JP" altLang="en-US" smtClean="0"/>
              <a:t>2022/9/13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2C930-5F6B-4EF6-864B-DDB9360D5C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01601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0E029-C877-4478-BCF9-F7D0EB2501B1}" type="datetimeFigureOut">
              <a:rPr kumimoji="1" lang="ja-JP" altLang="en-US" smtClean="0"/>
              <a:t>2022/9/13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2C930-5F6B-4EF6-864B-DDB9360D5C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18385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0E029-C877-4478-BCF9-F7D0EB2501B1}" type="datetimeFigureOut">
              <a:rPr kumimoji="1" lang="ja-JP" altLang="en-US" smtClean="0"/>
              <a:t>2022/9/13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2C930-5F6B-4EF6-864B-DDB9360D5C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28459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0E029-C877-4478-BCF9-F7D0EB2501B1}" type="datetimeFigureOut">
              <a:rPr kumimoji="1" lang="ja-JP" altLang="en-US" smtClean="0"/>
              <a:t>2022/9/13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2C930-5F6B-4EF6-864B-DDB9360D5C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8187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0E029-C877-4478-BCF9-F7D0EB2501B1}" type="datetimeFigureOut">
              <a:rPr kumimoji="1" lang="ja-JP" altLang="en-US" smtClean="0"/>
              <a:t>2022/9/13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2C930-5F6B-4EF6-864B-DDB9360D5C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24757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0E029-C877-4478-BCF9-F7D0EB2501B1}" type="datetimeFigureOut">
              <a:rPr kumimoji="1" lang="ja-JP" altLang="en-US" smtClean="0"/>
              <a:t>2022/9/13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2C930-5F6B-4EF6-864B-DDB9360D5C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74789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0E029-C877-4478-BCF9-F7D0EB2501B1}" type="datetimeFigureOut">
              <a:rPr kumimoji="1" lang="ja-JP" altLang="en-US" smtClean="0"/>
              <a:t>2022/9/13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2C930-5F6B-4EF6-864B-DDB9360D5C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3061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0E029-C877-4478-BCF9-F7D0EB2501B1}" type="datetimeFigureOut">
              <a:rPr kumimoji="1" lang="ja-JP" altLang="en-US" smtClean="0"/>
              <a:t>2022/9/13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2C930-5F6B-4EF6-864B-DDB9360D5C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27530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0E029-C877-4478-BCF9-F7D0EB2501B1}" type="datetimeFigureOut">
              <a:rPr kumimoji="1" lang="ja-JP" altLang="en-US" smtClean="0"/>
              <a:t>2022/9/13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2C930-5F6B-4EF6-864B-DDB9360D5C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24501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0E029-C877-4478-BCF9-F7D0EB2501B1}" type="datetimeFigureOut">
              <a:rPr kumimoji="1" lang="ja-JP" altLang="en-US" smtClean="0"/>
              <a:t>2022/9/13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2C930-5F6B-4EF6-864B-DDB9360D5C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08483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80E029-C877-4478-BCF9-F7D0EB2501B1}" type="datetimeFigureOut">
              <a:rPr kumimoji="1" lang="ja-JP" altLang="en-US" smtClean="0"/>
              <a:t>2022/9/13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52C930-5F6B-4EF6-864B-DDB9360D5C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97924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 2">
            <a:extLst>
              <a:ext uri="{FF2B5EF4-FFF2-40B4-BE49-F238E27FC236}">
                <a16:creationId xmlns:a16="http://schemas.microsoft.com/office/drawing/2014/main" id="{93B97E0D-91EC-5AF3-88B5-FBB7C8C0FC92}"/>
              </a:ext>
            </a:extLst>
          </p:cNvPr>
          <p:cNvGraphicFramePr>
            <a:graphicFrameLocks noGrp="1"/>
          </p:cNvGraphicFramePr>
          <p:nvPr/>
        </p:nvGraphicFramePr>
        <p:xfrm>
          <a:off x="441434" y="112934"/>
          <a:ext cx="6851244" cy="6651604"/>
        </p:xfrm>
        <a:graphic>
          <a:graphicData uri="http://schemas.openxmlformats.org/drawingml/2006/table">
            <a:tbl>
              <a:tblPr firstRow="1" bandRow="1"/>
              <a:tblGrid>
                <a:gridCol w="7350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66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19445">
                  <a:extLst>
                    <a:ext uri="{9D8B030D-6E8A-4147-A177-3AD203B41FA5}">
                      <a16:colId xmlns:a16="http://schemas.microsoft.com/office/drawing/2014/main" val="3679822123"/>
                    </a:ext>
                  </a:extLst>
                </a:gridCol>
                <a:gridCol w="64901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4901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1709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3837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7654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89420">
                  <a:extLst>
                    <a:ext uri="{9D8B030D-6E8A-4147-A177-3AD203B41FA5}">
                      <a16:colId xmlns:a16="http://schemas.microsoft.com/office/drawing/2014/main" val="2687054113"/>
                    </a:ext>
                  </a:extLst>
                </a:gridCol>
                <a:gridCol w="636986">
                  <a:extLst>
                    <a:ext uri="{9D8B030D-6E8A-4147-A177-3AD203B41FA5}">
                      <a16:colId xmlns:a16="http://schemas.microsoft.com/office/drawing/2014/main" val="3175624748"/>
                    </a:ext>
                  </a:extLst>
                </a:gridCol>
                <a:gridCol w="393661">
                  <a:extLst>
                    <a:ext uri="{9D8B030D-6E8A-4147-A177-3AD203B41FA5}">
                      <a16:colId xmlns:a16="http://schemas.microsoft.com/office/drawing/2014/main" val="3969994484"/>
                    </a:ext>
                  </a:extLst>
                </a:gridCol>
              </a:tblGrid>
              <a:tr h="36373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１０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９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８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７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６</a:t>
                      </a:r>
                      <a:endParaRPr kumimoji="1" lang="en-US" altLang="ja-JP" sz="1600" dirty="0"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５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４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３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２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１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ja-JP" altLang="en-US" sz="1600" dirty="0"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5968249"/>
                  </a:ext>
                </a:extLst>
              </a:tr>
              <a:tr h="5303075">
                <a:tc>
                  <a:txBody>
                    <a:bodyPr/>
                    <a:lstStyle/>
                    <a:p>
                      <a:r>
                        <a:rPr kumimoji="1" lang="ja-JP" altLang="en-US" sz="1600" kern="1200" dirty="0">
                          <a:solidFill>
                            <a:schemeClr val="tx1"/>
                          </a:solidFill>
                          <a:effectLst/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  <a:cs typeface="+mn-cs"/>
                        </a:rPr>
                        <a:t>・</a:t>
                      </a:r>
                      <a:r>
                        <a:rPr kumimoji="1" lang="en-US" altLang="ja-JP" sz="1600" kern="1200" dirty="0" err="1">
                          <a:solidFill>
                            <a:schemeClr val="tx1"/>
                          </a:solidFill>
                          <a:effectLst/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  <a:cs typeface="+mn-cs"/>
                        </a:rPr>
                        <a:t>opp</a:t>
                      </a:r>
                      <a:r>
                        <a:rPr kumimoji="1" lang="ja-JP" altLang="ja-JP" sz="1600" kern="1200" dirty="0">
                          <a:solidFill>
                            <a:schemeClr val="tx1"/>
                          </a:solidFill>
                          <a:effectLst/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  <a:cs typeface="+mn-cs"/>
                        </a:rPr>
                        <a:t>シート</a:t>
                      </a:r>
                      <a:r>
                        <a:rPr kumimoji="1" lang="ja-JP" altLang="en-US" sz="1600" kern="1200" dirty="0">
                          <a:solidFill>
                            <a:schemeClr val="tx1"/>
                          </a:solidFill>
                          <a:effectLst/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  <a:cs typeface="+mn-cs"/>
                        </a:rPr>
                        <a:t>へ学習後の筆者の主張を書く。</a:t>
                      </a:r>
                      <a:endParaRPr kumimoji="1" lang="en-US" altLang="ja-JP" sz="1600" kern="1200" dirty="0">
                        <a:solidFill>
                          <a:schemeClr val="tx1"/>
                        </a:solidFill>
                        <a:effectLst/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  <a:cs typeface="+mn-cs"/>
                      </a:endParaRPr>
                    </a:p>
                    <a:p>
                      <a:r>
                        <a:rPr kumimoji="1" lang="ja-JP" altLang="en-US" sz="1600" kern="1200" dirty="0">
                          <a:solidFill>
                            <a:schemeClr val="tx1"/>
                          </a:solidFill>
                          <a:effectLst/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  <a:cs typeface="+mn-cs"/>
                        </a:rPr>
                        <a:t>・単元全体の振り返り。</a:t>
                      </a:r>
                      <a:endParaRPr kumimoji="1" lang="ja-JP" altLang="en-US" sz="1600" dirty="0"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</a:txBody>
                  <a:tcPr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文章を読んでまとめた考えを共有し、自分の考えを広げる。</a:t>
                      </a:r>
                    </a:p>
                  </a:txBody>
                  <a:tcPr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600" dirty="0"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文章を読んで理解したことに基づいて自分の考えをまとめる。</a:t>
                      </a:r>
                    </a:p>
                    <a:p>
                      <a:endParaRPr kumimoji="1" lang="ja-JP" altLang="en-US" sz="1600" dirty="0"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</a:txBody>
                  <a:tcPr marL="0" marR="0" vert="eaVert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「言葉の意味が分かること」の要旨をまとめる。</a:t>
                      </a:r>
                    </a:p>
                  </a:txBody>
                  <a:tcPr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要約する。</a:t>
                      </a:r>
                    </a:p>
                  </a:txBody>
                  <a:tcPr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kern="1200" dirty="0">
                          <a:solidFill>
                            <a:schemeClr val="tx1"/>
                          </a:solidFill>
                          <a:effectLst/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  <a:cs typeface="+mn-cs"/>
                        </a:rPr>
                        <a:t>細部（本論）のまとまりを読む。</a:t>
                      </a:r>
                      <a:endParaRPr kumimoji="1" lang="ja-JP" altLang="en-US" sz="1600" dirty="0"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</a:txBody>
                  <a:tcPr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序論と結論の比較から筆者の主張を読む。</a:t>
                      </a:r>
                    </a:p>
                  </a:txBody>
                  <a:tcPr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文章構成を考える。</a:t>
                      </a:r>
                    </a:p>
                  </a:txBody>
                  <a:tcPr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2">
                  <a:txBody>
                    <a:bodyPr/>
                    <a:lstStyle/>
                    <a:p>
                      <a:r>
                        <a:rPr kumimoji="1" lang="ja-JP" altLang="en-US" sz="1600" kern="1200" dirty="0">
                          <a:solidFill>
                            <a:schemeClr val="tx1"/>
                          </a:solidFill>
                          <a:effectLst/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  <a:cs typeface="+mn-cs"/>
                        </a:rPr>
                        <a:t>・</a:t>
                      </a:r>
                      <a:r>
                        <a:rPr kumimoji="1" lang="ja-JP" altLang="ja-JP" sz="1600" kern="1200" dirty="0">
                          <a:solidFill>
                            <a:schemeClr val="tx1"/>
                          </a:solidFill>
                          <a:effectLst/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  <a:cs typeface="+mn-cs"/>
                        </a:rPr>
                        <a:t>単元のゴールを確認し、学習の見通しを持つ。</a:t>
                      </a:r>
                      <a:endParaRPr kumimoji="1" lang="en-US" altLang="ja-JP" sz="1600" kern="1200" dirty="0">
                        <a:solidFill>
                          <a:schemeClr val="tx1"/>
                        </a:solidFill>
                        <a:effectLst/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  <a:cs typeface="+mn-cs"/>
                      </a:endParaRPr>
                    </a:p>
                    <a:p>
                      <a:r>
                        <a:rPr kumimoji="1" lang="ja-JP" altLang="en-US" sz="1600" kern="1200" dirty="0">
                          <a:solidFill>
                            <a:schemeClr val="tx1"/>
                          </a:solidFill>
                          <a:effectLst/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  <a:cs typeface="+mn-cs"/>
                        </a:rPr>
                        <a:t>・教材文を読み感想を持つ。</a:t>
                      </a:r>
                      <a:endParaRPr kumimoji="1" lang="ja-JP" altLang="ja-JP" sz="1600" kern="1200" dirty="0">
                        <a:solidFill>
                          <a:schemeClr val="tx1"/>
                        </a:solidFill>
                        <a:effectLst/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  <a:cs typeface="+mn-cs"/>
                      </a:endParaRPr>
                    </a:p>
                    <a:p>
                      <a:r>
                        <a:rPr kumimoji="1" lang="ja-JP" altLang="ja-JP" sz="1600" kern="1200" dirty="0">
                          <a:solidFill>
                            <a:schemeClr val="tx1"/>
                          </a:solidFill>
                          <a:effectLst/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  <a:cs typeface="+mn-cs"/>
                        </a:rPr>
                        <a:t>・学習課題を設定し学習計画を立て、</a:t>
                      </a:r>
                      <a:r>
                        <a:rPr kumimoji="1" lang="en-US" altLang="ja-JP" sz="1600" kern="1200" dirty="0" err="1">
                          <a:solidFill>
                            <a:schemeClr val="tx1"/>
                          </a:solidFill>
                          <a:effectLst/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  <a:cs typeface="+mn-cs"/>
                        </a:rPr>
                        <a:t>opp</a:t>
                      </a:r>
                      <a:r>
                        <a:rPr kumimoji="1" lang="ja-JP" altLang="ja-JP" sz="1600" kern="1200" dirty="0">
                          <a:solidFill>
                            <a:schemeClr val="tx1"/>
                          </a:solidFill>
                          <a:effectLst/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  <a:cs typeface="+mn-cs"/>
                        </a:rPr>
                        <a:t>シートへ学習前</a:t>
                      </a:r>
                      <a:endParaRPr kumimoji="1" lang="en-US" altLang="ja-JP" sz="1600" kern="1200" dirty="0">
                        <a:solidFill>
                          <a:schemeClr val="tx1"/>
                        </a:solidFill>
                        <a:effectLst/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  <a:cs typeface="+mn-cs"/>
                      </a:endParaRPr>
                    </a:p>
                    <a:p>
                      <a:r>
                        <a:rPr kumimoji="1" lang="ja-JP" altLang="en-US" sz="1600" kern="1200" dirty="0">
                          <a:solidFill>
                            <a:schemeClr val="tx1"/>
                          </a:solidFill>
                          <a:effectLst/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  <a:cs typeface="+mn-cs"/>
                        </a:rPr>
                        <a:t>　</a:t>
                      </a:r>
                      <a:r>
                        <a:rPr kumimoji="1" lang="ja-JP" altLang="ja-JP" sz="1600" kern="1200" dirty="0">
                          <a:solidFill>
                            <a:schemeClr val="tx1"/>
                          </a:solidFill>
                          <a:effectLst/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  <a:cs typeface="+mn-cs"/>
                        </a:rPr>
                        <a:t>の筆者の主張を書く。</a:t>
                      </a:r>
                      <a:endParaRPr kumimoji="1" lang="en-US" altLang="ja-JP" sz="1600" dirty="0"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</a:txBody>
                  <a:tcPr vert="eaVert"/>
                </a:tc>
                <a:tc hMerge="1">
                  <a:txBody>
                    <a:bodyPr/>
                    <a:lstStyle/>
                    <a:p>
                      <a:endParaRPr kumimoji="1" lang="en-US" altLang="ja-JP" sz="1400" dirty="0"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</a:txBody>
                  <a:tcPr vert="eaVert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600" dirty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学び</a:t>
                      </a:r>
                    </a:p>
                  </a:txBody>
                  <a:tcPr vert="eaVert" anchor="ctr"/>
                </a:tc>
                <a:extLst>
                  <a:ext uri="{0D108BD9-81ED-4DB2-BD59-A6C34878D82A}">
                    <a16:rowId xmlns:a16="http://schemas.microsoft.com/office/drawing/2014/main" val="971406387"/>
                  </a:ext>
                </a:extLst>
              </a:tr>
              <a:tr h="40567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①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⑥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①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④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④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dirty="0"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⑥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①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2">
                  <a:txBody>
                    <a:bodyPr/>
                    <a:lstStyle/>
                    <a:p>
                      <a:endParaRPr kumimoji="1" lang="ja-JP" altLang="en-US" sz="1600" dirty="0"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>
                        <a:latin typeface="AR P教科書体M" panose="020B0600010101010101" pitchFamily="50" charset="-128"/>
                        <a:ea typeface="AR P教科書体M" panose="020B0600010101010101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600" dirty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技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65715926"/>
                  </a:ext>
                </a:extLst>
              </a:tr>
              <a:tr h="43957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◎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〇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◎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◎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◎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dirty="0"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△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□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2">
                  <a:txBody>
                    <a:bodyPr/>
                    <a:lstStyle/>
                    <a:p>
                      <a:endParaRPr kumimoji="1" lang="ja-JP" altLang="en-US" sz="1600" dirty="0"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>
                        <a:latin typeface="AR P教科書体M" panose="020B0600010101010101" pitchFamily="50" charset="-128"/>
                        <a:ea typeface="AR P教科書体M" panose="020B0600010101010101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600" dirty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評価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62645142"/>
                  </a:ext>
                </a:extLst>
              </a:tr>
            </a:tbl>
          </a:graphicData>
        </a:graphic>
      </p:graphicFrame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73BAEB34-7715-EE56-AF48-1B291BF0FFE0}"/>
              </a:ext>
            </a:extLst>
          </p:cNvPr>
          <p:cNvSpPr txBox="1"/>
          <p:nvPr/>
        </p:nvSpPr>
        <p:spPr>
          <a:xfrm>
            <a:off x="8523329" y="112934"/>
            <a:ext cx="461665" cy="652042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単元計画表　　　　　　　　　　名前（　　　　　　　　　）</a:t>
            </a:r>
          </a:p>
        </p:txBody>
      </p:sp>
      <p:sp>
        <p:nvSpPr>
          <p:cNvPr id="4" name="角丸四角形吹き出し 3"/>
          <p:cNvSpPr/>
          <p:nvPr/>
        </p:nvSpPr>
        <p:spPr>
          <a:xfrm>
            <a:off x="7336223" y="599090"/>
            <a:ext cx="1133048" cy="6097704"/>
          </a:xfrm>
          <a:custGeom>
            <a:avLst/>
            <a:gdLst>
              <a:gd name="connsiteX0" fmla="*/ 0 w 1369313"/>
              <a:gd name="connsiteY0" fmla="*/ 228223 h 6364683"/>
              <a:gd name="connsiteX1" fmla="*/ 228223 w 1369313"/>
              <a:gd name="connsiteY1" fmla="*/ 0 h 6364683"/>
              <a:gd name="connsiteX2" fmla="*/ 228219 w 1369313"/>
              <a:gd name="connsiteY2" fmla="*/ 0 h 6364683"/>
              <a:gd name="connsiteX3" fmla="*/ 228219 w 1369313"/>
              <a:gd name="connsiteY3" fmla="*/ 0 h 6364683"/>
              <a:gd name="connsiteX4" fmla="*/ 570547 w 1369313"/>
              <a:gd name="connsiteY4" fmla="*/ 0 h 6364683"/>
              <a:gd name="connsiteX5" fmla="*/ 1141090 w 1369313"/>
              <a:gd name="connsiteY5" fmla="*/ 0 h 6364683"/>
              <a:gd name="connsiteX6" fmla="*/ 1369313 w 1369313"/>
              <a:gd name="connsiteY6" fmla="*/ 228223 h 6364683"/>
              <a:gd name="connsiteX7" fmla="*/ 1369313 w 1369313"/>
              <a:gd name="connsiteY7" fmla="*/ 3712732 h 6364683"/>
              <a:gd name="connsiteX8" fmla="*/ 1369313 w 1369313"/>
              <a:gd name="connsiteY8" fmla="*/ 3712732 h 6364683"/>
              <a:gd name="connsiteX9" fmla="*/ 1369313 w 1369313"/>
              <a:gd name="connsiteY9" fmla="*/ 5303903 h 6364683"/>
              <a:gd name="connsiteX10" fmla="*/ 1369313 w 1369313"/>
              <a:gd name="connsiteY10" fmla="*/ 6136460 h 6364683"/>
              <a:gd name="connsiteX11" fmla="*/ 1141090 w 1369313"/>
              <a:gd name="connsiteY11" fmla="*/ 6364683 h 6364683"/>
              <a:gd name="connsiteX12" fmla="*/ 570547 w 1369313"/>
              <a:gd name="connsiteY12" fmla="*/ 6364683 h 6364683"/>
              <a:gd name="connsiteX13" fmla="*/ 228219 w 1369313"/>
              <a:gd name="connsiteY13" fmla="*/ 6364683 h 6364683"/>
              <a:gd name="connsiteX14" fmla="*/ 228219 w 1369313"/>
              <a:gd name="connsiteY14" fmla="*/ 6364683 h 6364683"/>
              <a:gd name="connsiteX15" fmla="*/ 228223 w 1369313"/>
              <a:gd name="connsiteY15" fmla="*/ 6364683 h 6364683"/>
              <a:gd name="connsiteX16" fmla="*/ 0 w 1369313"/>
              <a:gd name="connsiteY16" fmla="*/ 6136460 h 6364683"/>
              <a:gd name="connsiteX17" fmla="*/ 0 w 1369313"/>
              <a:gd name="connsiteY17" fmla="*/ 5303903 h 6364683"/>
              <a:gd name="connsiteX18" fmla="*/ -672182 w 1369313"/>
              <a:gd name="connsiteY18" fmla="*/ 6108250 h 6364683"/>
              <a:gd name="connsiteX19" fmla="*/ 0 w 1369313"/>
              <a:gd name="connsiteY19" fmla="*/ 3712732 h 6364683"/>
              <a:gd name="connsiteX20" fmla="*/ 0 w 1369313"/>
              <a:gd name="connsiteY20" fmla="*/ 228223 h 6364683"/>
              <a:gd name="connsiteX0" fmla="*/ 672182 w 2041495"/>
              <a:gd name="connsiteY0" fmla="*/ 228223 h 6364683"/>
              <a:gd name="connsiteX1" fmla="*/ 900405 w 2041495"/>
              <a:gd name="connsiteY1" fmla="*/ 0 h 6364683"/>
              <a:gd name="connsiteX2" fmla="*/ 900401 w 2041495"/>
              <a:gd name="connsiteY2" fmla="*/ 0 h 6364683"/>
              <a:gd name="connsiteX3" fmla="*/ 900401 w 2041495"/>
              <a:gd name="connsiteY3" fmla="*/ 0 h 6364683"/>
              <a:gd name="connsiteX4" fmla="*/ 1242729 w 2041495"/>
              <a:gd name="connsiteY4" fmla="*/ 0 h 6364683"/>
              <a:gd name="connsiteX5" fmla="*/ 1813272 w 2041495"/>
              <a:gd name="connsiteY5" fmla="*/ 0 h 6364683"/>
              <a:gd name="connsiteX6" fmla="*/ 2041495 w 2041495"/>
              <a:gd name="connsiteY6" fmla="*/ 228223 h 6364683"/>
              <a:gd name="connsiteX7" fmla="*/ 2041495 w 2041495"/>
              <a:gd name="connsiteY7" fmla="*/ 3712732 h 6364683"/>
              <a:gd name="connsiteX8" fmla="*/ 2041495 w 2041495"/>
              <a:gd name="connsiteY8" fmla="*/ 3712732 h 6364683"/>
              <a:gd name="connsiteX9" fmla="*/ 2041495 w 2041495"/>
              <a:gd name="connsiteY9" fmla="*/ 5303903 h 6364683"/>
              <a:gd name="connsiteX10" fmla="*/ 2041495 w 2041495"/>
              <a:gd name="connsiteY10" fmla="*/ 6136460 h 6364683"/>
              <a:gd name="connsiteX11" fmla="*/ 1813272 w 2041495"/>
              <a:gd name="connsiteY11" fmla="*/ 6364683 h 6364683"/>
              <a:gd name="connsiteX12" fmla="*/ 1242729 w 2041495"/>
              <a:gd name="connsiteY12" fmla="*/ 6364683 h 6364683"/>
              <a:gd name="connsiteX13" fmla="*/ 900401 w 2041495"/>
              <a:gd name="connsiteY13" fmla="*/ 6364683 h 6364683"/>
              <a:gd name="connsiteX14" fmla="*/ 900401 w 2041495"/>
              <a:gd name="connsiteY14" fmla="*/ 6364683 h 6364683"/>
              <a:gd name="connsiteX15" fmla="*/ 900405 w 2041495"/>
              <a:gd name="connsiteY15" fmla="*/ 6364683 h 6364683"/>
              <a:gd name="connsiteX16" fmla="*/ 672182 w 2041495"/>
              <a:gd name="connsiteY16" fmla="*/ 6136460 h 6364683"/>
              <a:gd name="connsiteX17" fmla="*/ 657894 w 2041495"/>
              <a:gd name="connsiteY17" fmla="*/ 6003990 h 6364683"/>
              <a:gd name="connsiteX18" fmla="*/ 0 w 2041495"/>
              <a:gd name="connsiteY18" fmla="*/ 6108250 h 6364683"/>
              <a:gd name="connsiteX19" fmla="*/ 672182 w 2041495"/>
              <a:gd name="connsiteY19" fmla="*/ 3712732 h 6364683"/>
              <a:gd name="connsiteX20" fmla="*/ 672182 w 2041495"/>
              <a:gd name="connsiteY20" fmla="*/ 228223 h 6364683"/>
              <a:gd name="connsiteX0" fmla="*/ 672182 w 2041495"/>
              <a:gd name="connsiteY0" fmla="*/ 228223 h 6364683"/>
              <a:gd name="connsiteX1" fmla="*/ 900405 w 2041495"/>
              <a:gd name="connsiteY1" fmla="*/ 0 h 6364683"/>
              <a:gd name="connsiteX2" fmla="*/ 900401 w 2041495"/>
              <a:gd name="connsiteY2" fmla="*/ 0 h 6364683"/>
              <a:gd name="connsiteX3" fmla="*/ 900401 w 2041495"/>
              <a:gd name="connsiteY3" fmla="*/ 0 h 6364683"/>
              <a:gd name="connsiteX4" fmla="*/ 1242729 w 2041495"/>
              <a:gd name="connsiteY4" fmla="*/ 0 h 6364683"/>
              <a:gd name="connsiteX5" fmla="*/ 1813272 w 2041495"/>
              <a:gd name="connsiteY5" fmla="*/ 0 h 6364683"/>
              <a:gd name="connsiteX6" fmla="*/ 2041495 w 2041495"/>
              <a:gd name="connsiteY6" fmla="*/ 228223 h 6364683"/>
              <a:gd name="connsiteX7" fmla="*/ 2041495 w 2041495"/>
              <a:gd name="connsiteY7" fmla="*/ 3712732 h 6364683"/>
              <a:gd name="connsiteX8" fmla="*/ 2041495 w 2041495"/>
              <a:gd name="connsiteY8" fmla="*/ 3712732 h 6364683"/>
              <a:gd name="connsiteX9" fmla="*/ 2041495 w 2041495"/>
              <a:gd name="connsiteY9" fmla="*/ 5303903 h 6364683"/>
              <a:gd name="connsiteX10" fmla="*/ 2041495 w 2041495"/>
              <a:gd name="connsiteY10" fmla="*/ 6136460 h 6364683"/>
              <a:gd name="connsiteX11" fmla="*/ 1813272 w 2041495"/>
              <a:gd name="connsiteY11" fmla="*/ 6364683 h 6364683"/>
              <a:gd name="connsiteX12" fmla="*/ 1242729 w 2041495"/>
              <a:gd name="connsiteY12" fmla="*/ 6364683 h 6364683"/>
              <a:gd name="connsiteX13" fmla="*/ 900401 w 2041495"/>
              <a:gd name="connsiteY13" fmla="*/ 6364683 h 6364683"/>
              <a:gd name="connsiteX14" fmla="*/ 900401 w 2041495"/>
              <a:gd name="connsiteY14" fmla="*/ 6364683 h 6364683"/>
              <a:gd name="connsiteX15" fmla="*/ 900405 w 2041495"/>
              <a:gd name="connsiteY15" fmla="*/ 6364683 h 6364683"/>
              <a:gd name="connsiteX16" fmla="*/ 672182 w 2041495"/>
              <a:gd name="connsiteY16" fmla="*/ 6136460 h 6364683"/>
              <a:gd name="connsiteX17" fmla="*/ 657894 w 2041495"/>
              <a:gd name="connsiteY17" fmla="*/ 6003990 h 6364683"/>
              <a:gd name="connsiteX18" fmla="*/ 0 w 2041495"/>
              <a:gd name="connsiteY18" fmla="*/ 6108250 h 6364683"/>
              <a:gd name="connsiteX19" fmla="*/ 615032 w 2041495"/>
              <a:gd name="connsiteY19" fmla="*/ 5612969 h 6364683"/>
              <a:gd name="connsiteX20" fmla="*/ 672182 w 2041495"/>
              <a:gd name="connsiteY20" fmla="*/ 228223 h 6364683"/>
              <a:gd name="connsiteX0" fmla="*/ 229269 w 1598582"/>
              <a:gd name="connsiteY0" fmla="*/ 228223 h 6364683"/>
              <a:gd name="connsiteX1" fmla="*/ 457492 w 1598582"/>
              <a:gd name="connsiteY1" fmla="*/ 0 h 6364683"/>
              <a:gd name="connsiteX2" fmla="*/ 457488 w 1598582"/>
              <a:gd name="connsiteY2" fmla="*/ 0 h 6364683"/>
              <a:gd name="connsiteX3" fmla="*/ 457488 w 1598582"/>
              <a:gd name="connsiteY3" fmla="*/ 0 h 6364683"/>
              <a:gd name="connsiteX4" fmla="*/ 799816 w 1598582"/>
              <a:gd name="connsiteY4" fmla="*/ 0 h 6364683"/>
              <a:gd name="connsiteX5" fmla="*/ 1370359 w 1598582"/>
              <a:gd name="connsiteY5" fmla="*/ 0 h 6364683"/>
              <a:gd name="connsiteX6" fmla="*/ 1598582 w 1598582"/>
              <a:gd name="connsiteY6" fmla="*/ 228223 h 6364683"/>
              <a:gd name="connsiteX7" fmla="*/ 1598582 w 1598582"/>
              <a:gd name="connsiteY7" fmla="*/ 3712732 h 6364683"/>
              <a:gd name="connsiteX8" fmla="*/ 1598582 w 1598582"/>
              <a:gd name="connsiteY8" fmla="*/ 3712732 h 6364683"/>
              <a:gd name="connsiteX9" fmla="*/ 1598582 w 1598582"/>
              <a:gd name="connsiteY9" fmla="*/ 5303903 h 6364683"/>
              <a:gd name="connsiteX10" fmla="*/ 1598582 w 1598582"/>
              <a:gd name="connsiteY10" fmla="*/ 6136460 h 6364683"/>
              <a:gd name="connsiteX11" fmla="*/ 1370359 w 1598582"/>
              <a:gd name="connsiteY11" fmla="*/ 6364683 h 6364683"/>
              <a:gd name="connsiteX12" fmla="*/ 799816 w 1598582"/>
              <a:gd name="connsiteY12" fmla="*/ 6364683 h 6364683"/>
              <a:gd name="connsiteX13" fmla="*/ 457488 w 1598582"/>
              <a:gd name="connsiteY13" fmla="*/ 6364683 h 6364683"/>
              <a:gd name="connsiteX14" fmla="*/ 457488 w 1598582"/>
              <a:gd name="connsiteY14" fmla="*/ 6364683 h 6364683"/>
              <a:gd name="connsiteX15" fmla="*/ 457492 w 1598582"/>
              <a:gd name="connsiteY15" fmla="*/ 6364683 h 6364683"/>
              <a:gd name="connsiteX16" fmla="*/ 229269 w 1598582"/>
              <a:gd name="connsiteY16" fmla="*/ 6136460 h 6364683"/>
              <a:gd name="connsiteX17" fmla="*/ 214981 w 1598582"/>
              <a:gd name="connsiteY17" fmla="*/ 6003990 h 6364683"/>
              <a:gd name="connsiteX18" fmla="*/ 0 w 1598582"/>
              <a:gd name="connsiteY18" fmla="*/ 5947730 h 6364683"/>
              <a:gd name="connsiteX19" fmla="*/ 172119 w 1598582"/>
              <a:gd name="connsiteY19" fmla="*/ 5612969 h 6364683"/>
              <a:gd name="connsiteX20" fmla="*/ 229269 w 1598582"/>
              <a:gd name="connsiteY20" fmla="*/ 228223 h 63646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598582" h="6364683">
                <a:moveTo>
                  <a:pt x="229269" y="228223"/>
                </a:moveTo>
                <a:cubicBezTo>
                  <a:pt x="229269" y="102179"/>
                  <a:pt x="331448" y="0"/>
                  <a:pt x="457492" y="0"/>
                </a:cubicBezTo>
                <a:lnTo>
                  <a:pt x="457488" y="0"/>
                </a:lnTo>
                <a:lnTo>
                  <a:pt x="457488" y="0"/>
                </a:lnTo>
                <a:lnTo>
                  <a:pt x="799816" y="0"/>
                </a:lnTo>
                <a:lnTo>
                  <a:pt x="1370359" y="0"/>
                </a:lnTo>
                <a:cubicBezTo>
                  <a:pt x="1496403" y="0"/>
                  <a:pt x="1598582" y="102179"/>
                  <a:pt x="1598582" y="228223"/>
                </a:cubicBezTo>
                <a:lnTo>
                  <a:pt x="1598582" y="3712732"/>
                </a:lnTo>
                <a:lnTo>
                  <a:pt x="1598582" y="3712732"/>
                </a:lnTo>
                <a:lnTo>
                  <a:pt x="1598582" y="5303903"/>
                </a:lnTo>
                <a:lnTo>
                  <a:pt x="1598582" y="6136460"/>
                </a:lnTo>
                <a:cubicBezTo>
                  <a:pt x="1598582" y="6262504"/>
                  <a:pt x="1496403" y="6364683"/>
                  <a:pt x="1370359" y="6364683"/>
                </a:cubicBezTo>
                <a:lnTo>
                  <a:pt x="799816" y="6364683"/>
                </a:lnTo>
                <a:lnTo>
                  <a:pt x="457488" y="6364683"/>
                </a:lnTo>
                <a:lnTo>
                  <a:pt x="457488" y="6364683"/>
                </a:lnTo>
                <a:lnTo>
                  <a:pt x="457492" y="6364683"/>
                </a:lnTo>
                <a:cubicBezTo>
                  <a:pt x="331448" y="6364683"/>
                  <a:pt x="229269" y="6262504"/>
                  <a:pt x="229269" y="6136460"/>
                </a:cubicBezTo>
                <a:lnTo>
                  <a:pt x="214981" y="6003990"/>
                </a:lnTo>
                <a:lnTo>
                  <a:pt x="0" y="5947730"/>
                </a:lnTo>
                <a:lnTo>
                  <a:pt x="172119" y="5612969"/>
                </a:lnTo>
                <a:lnTo>
                  <a:pt x="229269" y="228223"/>
                </a:lnTo>
                <a:close/>
              </a:path>
            </a:pathLst>
          </a:cu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eaVert" rtlCol="0" anchor="t" anchorCtr="0"/>
          <a:lstStyle/>
          <a:p>
            <a:r>
              <a:rPr lang="ja-JP" altLang="en-US" sz="16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交流の技を使って、</a:t>
            </a:r>
            <a:endParaRPr lang="en-US" altLang="ja-JP" sz="16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r>
              <a:rPr lang="ja-JP" altLang="en-US" sz="16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　　　　　　自分の考えが・・・</a:t>
            </a:r>
            <a:endParaRPr lang="en-US" altLang="ja-JP" sz="16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r>
              <a:rPr lang="ja-JP" altLang="en-US" sz="16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　（一つ選んで評価に書きます）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7464121" y="4040131"/>
            <a:ext cx="1015663" cy="470695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◎気づいた　〇かわった</a:t>
            </a:r>
            <a:endParaRPr lang="en-US" altLang="ja-JP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r>
              <a:rPr lang="ja-JP" altLang="en-US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□つけ加え　△けずった</a:t>
            </a:r>
            <a:endParaRPr lang="en-US" altLang="ja-JP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r>
              <a:rPr lang="ja-JP" altLang="en-US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☆確信</a:t>
            </a:r>
          </a:p>
        </p:txBody>
      </p:sp>
    </p:spTree>
    <p:extLst>
      <p:ext uri="{BB962C8B-B14F-4D97-AF65-F5344CB8AC3E}">
        <p14:creationId xmlns:p14="http://schemas.microsoft.com/office/powerpoint/2010/main" val="40985978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5605947" y="113350"/>
            <a:ext cx="1424615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spAutoFit/>
          </a:bodyPr>
          <a:lstStyle/>
          <a:p>
            <a:r>
              <a:rPr lang="ja-JP" altLang="en-US" sz="1600" dirty="0"/>
              <a:t>　　　　　さん</a:t>
            </a: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411451" y="104923"/>
            <a:ext cx="1343674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1600" dirty="0"/>
              <a:t>　　自分</a:t>
            </a:r>
          </a:p>
        </p:txBody>
      </p:sp>
      <p:pic>
        <p:nvPicPr>
          <p:cNvPr id="31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862" t="24546" r="26016" b="44773"/>
          <a:stretch/>
        </p:blipFill>
        <p:spPr bwMode="auto">
          <a:xfrm>
            <a:off x="179569" y="466160"/>
            <a:ext cx="1807443" cy="18209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6" name="直線コネクタ 35"/>
          <p:cNvCxnSpPr/>
          <p:nvPr/>
        </p:nvCxnSpPr>
        <p:spPr>
          <a:xfrm>
            <a:off x="2113440" y="282629"/>
            <a:ext cx="0" cy="6483927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7" name="テキスト ボックス 36"/>
          <p:cNvSpPr txBox="1"/>
          <p:nvPr/>
        </p:nvSpPr>
        <p:spPr>
          <a:xfrm>
            <a:off x="3051016" y="113350"/>
            <a:ext cx="1488999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spAutoFit/>
          </a:bodyPr>
          <a:lstStyle/>
          <a:p>
            <a:r>
              <a:rPr lang="ja-JP" altLang="en-US" sz="1600" dirty="0"/>
              <a:t>　　　　　さん</a:t>
            </a:r>
          </a:p>
        </p:txBody>
      </p:sp>
      <p:cxnSp>
        <p:nvCxnSpPr>
          <p:cNvPr id="27" name="直線コネクタ 26"/>
          <p:cNvCxnSpPr/>
          <p:nvPr/>
        </p:nvCxnSpPr>
        <p:spPr>
          <a:xfrm>
            <a:off x="4800733" y="282629"/>
            <a:ext cx="0" cy="6483927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2053" name="Picture 5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662" t="3590" r="62646" b="56648"/>
          <a:stretch/>
        </p:blipFill>
        <p:spPr bwMode="auto">
          <a:xfrm>
            <a:off x="5430683" y="466162"/>
            <a:ext cx="1912535" cy="1903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" name="Picture 5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662" t="3590" r="62646" b="56648"/>
          <a:stretch/>
        </p:blipFill>
        <p:spPr bwMode="auto">
          <a:xfrm>
            <a:off x="2800060" y="466162"/>
            <a:ext cx="1932504" cy="1903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テキスト ボックス 3"/>
          <p:cNvSpPr txBox="1"/>
          <p:nvPr/>
        </p:nvSpPr>
        <p:spPr>
          <a:xfrm>
            <a:off x="4892021" y="4891472"/>
            <a:ext cx="461665" cy="187508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vert="eaVert" wrap="square" rtlCol="0">
            <a:spAutoFit/>
          </a:bodyPr>
          <a:lstStyle/>
          <a:p>
            <a:r>
              <a:rPr lang="ja-JP" altLang="en-US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　　　　　　　　　　より</a:t>
            </a:r>
          </a:p>
        </p:txBody>
      </p:sp>
      <p:pic>
        <p:nvPicPr>
          <p:cNvPr id="23" name="図 22"/>
          <p:cNvPicPr>
            <a:picLocks noChangeAspect="1"/>
          </p:cNvPicPr>
          <p:nvPr/>
        </p:nvPicPr>
        <p:blipFill rotWithShape="1">
          <a:blip r:embed="rId4"/>
          <a:srcRect l="24363" t="7801" r="44903" b="7938"/>
          <a:stretch/>
        </p:blipFill>
        <p:spPr>
          <a:xfrm>
            <a:off x="2753569" y="2370059"/>
            <a:ext cx="2047164" cy="4474292"/>
          </a:xfrm>
          <a:prstGeom prst="rect">
            <a:avLst/>
          </a:prstGeom>
        </p:spPr>
      </p:pic>
      <p:sp>
        <p:nvSpPr>
          <p:cNvPr id="24" name="テキスト ボックス 23"/>
          <p:cNvSpPr txBox="1"/>
          <p:nvPr/>
        </p:nvSpPr>
        <p:spPr>
          <a:xfrm>
            <a:off x="2269511" y="4891472"/>
            <a:ext cx="461665" cy="187508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vert="eaVert" wrap="square" rtlCol="0">
            <a:spAutoFit/>
          </a:bodyPr>
          <a:lstStyle/>
          <a:p>
            <a:r>
              <a:rPr lang="ja-JP" altLang="en-US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　　　　　　　　　　より</a:t>
            </a:r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 rotWithShape="1">
          <a:blip r:embed="rId5"/>
          <a:srcRect l="45858" t="8267" r="24701" b="8197"/>
          <a:stretch/>
        </p:blipFill>
        <p:spPr>
          <a:xfrm>
            <a:off x="153070" y="2210937"/>
            <a:ext cx="1925169" cy="4647062"/>
          </a:xfrm>
          <a:prstGeom prst="rect">
            <a:avLst/>
          </a:prstGeom>
        </p:spPr>
      </p:pic>
      <p:pic>
        <p:nvPicPr>
          <p:cNvPr id="9" name="図 8"/>
          <p:cNvPicPr>
            <a:picLocks noChangeAspect="1"/>
          </p:cNvPicPr>
          <p:nvPr/>
        </p:nvPicPr>
        <p:blipFill rotWithShape="1">
          <a:blip r:embed="rId6"/>
          <a:srcRect l="2762" t="8267" r="67239" b="8197"/>
          <a:stretch/>
        </p:blipFill>
        <p:spPr>
          <a:xfrm>
            <a:off x="5379397" y="2406705"/>
            <a:ext cx="1992109" cy="4437646"/>
          </a:xfrm>
          <a:prstGeom prst="rect">
            <a:avLst/>
          </a:prstGeom>
        </p:spPr>
      </p:pic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92F69CDD-41E6-4FED-A461-0ACEE192528B}"/>
              </a:ext>
            </a:extLst>
          </p:cNvPr>
          <p:cNvSpPr txBox="1"/>
          <p:nvPr/>
        </p:nvSpPr>
        <p:spPr>
          <a:xfrm>
            <a:off x="8484632" y="257695"/>
            <a:ext cx="492443" cy="634261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交流カード　　　　　　　　名前（　　　　　　　）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D0BD3114-0B45-4C57-94B2-679C1147FC1C}"/>
              </a:ext>
            </a:extLst>
          </p:cNvPr>
          <p:cNvSpPr txBox="1"/>
          <p:nvPr/>
        </p:nvSpPr>
        <p:spPr>
          <a:xfrm>
            <a:off x="7576275" y="13649"/>
            <a:ext cx="923330" cy="683070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友達の考えはどうでしたか。あてはまる言葉を一つ選び〇をつけて、その言葉と接続詞（なぜなら、それは、）を使って書きましょう。</a:t>
            </a:r>
            <a:endParaRPr lang="en-US" altLang="ja-JP" sz="1600" dirty="0"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r>
              <a:rPr lang="en-US" altLang="ja-JP" sz="160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※</a:t>
            </a:r>
            <a:r>
              <a:rPr lang="ja-JP" altLang="en-US" sz="160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そのほかの言葉がある場合は、真ん中の□の中に自分で記入して下さい。</a:t>
            </a:r>
          </a:p>
        </p:txBody>
      </p:sp>
      <p:cxnSp>
        <p:nvCxnSpPr>
          <p:cNvPr id="17" name="直線コネクタ 16">
            <a:extLst>
              <a:ext uri="{FF2B5EF4-FFF2-40B4-BE49-F238E27FC236}">
                <a16:creationId xmlns:a16="http://schemas.microsoft.com/office/drawing/2014/main" id="{1C94B238-FB9F-42B4-AB74-FD6053BAC04C}"/>
              </a:ext>
            </a:extLst>
          </p:cNvPr>
          <p:cNvCxnSpPr/>
          <p:nvPr/>
        </p:nvCxnSpPr>
        <p:spPr>
          <a:xfrm>
            <a:off x="7462451" y="282629"/>
            <a:ext cx="0" cy="6483927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48411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229</TotalTime>
  <Words>342</Words>
  <Application>Microsoft Office PowerPoint</Application>
  <PresentationFormat>画面に合わせる (4:3)</PresentationFormat>
  <Paragraphs>56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2" baseType="lpstr">
      <vt:lpstr>UD デジタル 教科書体 N-B</vt:lpstr>
      <vt:lpstr>UD デジタル 教科書体 NK-R</vt:lpstr>
      <vt:lpstr>UD デジタル 教科書体 NP-B</vt:lpstr>
      <vt:lpstr>UD デジタル 教科書体 NP-R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上里芳乃</dc:creator>
  <cp:lastModifiedBy>上里芳乃</cp:lastModifiedBy>
  <cp:revision>3</cp:revision>
  <dcterms:created xsi:type="dcterms:W3CDTF">2022-09-13T01:40:31Z</dcterms:created>
  <dcterms:modified xsi:type="dcterms:W3CDTF">2022-09-13T05:49:30Z</dcterms:modified>
</cp:coreProperties>
</file>