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26" r:id="rId1"/>
  </p:sldMasterIdLst>
  <p:notesMasterIdLst>
    <p:notesMasterId r:id="rId6"/>
  </p:notesMasterIdLst>
  <p:handoutMasterIdLst>
    <p:handoutMasterId r:id="rId7"/>
  </p:handoutMasterIdLst>
  <p:sldIdLst>
    <p:sldId id="312" r:id="rId2"/>
    <p:sldId id="314" r:id="rId3"/>
    <p:sldId id="313" r:id="rId4"/>
    <p:sldId id="315" r:id="rId5"/>
  </p:sldIdLst>
  <p:sldSz cx="6858000" cy="9144000" type="screen4x3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2880">
          <p15:clr>
            <a:srgbClr val="A4A3A4"/>
          </p15:clr>
        </p15:guide>
        <p15:guide id="4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CC"/>
    <a:srgbClr val="F0F5E9"/>
    <a:srgbClr val="FF99FF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6D9F66E-5EB9-4882-86FB-DCBF35E3C3E4}" styleName="中間スタイル 4 - アクセント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352" autoAdjust="0"/>
    <p:restoredTop sz="99770" autoAdjust="0"/>
  </p:normalViewPr>
  <p:slideViewPr>
    <p:cSldViewPr snapToGrid="0">
      <p:cViewPr varScale="1">
        <p:scale>
          <a:sx n="81" d="100"/>
          <a:sy n="81" d="100"/>
        </p:scale>
        <p:origin x="1338" y="102"/>
      </p:cViewPr>
      <p:guideLst>
        <p:guide orient="horz" pos="2160"/>
        <p:guide pos="2880"/>
        <p:guide orient="horz" pos="2880"/>
        <p:guide pos="216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0052" cy="498714"/>
          </a:xfrm>
          <a:prstGeom prst="rect">
            <a:avLst/>
          </a:prstGeom>
        </p:spPr>
        <p:txBody>
          <a:bodyPr vert="horz" lIns="91486" tIns="45743" rIns="91486" bIns="45743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5561" y="0"/>
            <a:ext cx="2950051" cy="498714"/>
          </a:xfrm>
          <a:prstGeom prst="rect">
            <a:avLst/>
          </a:prstGeom>
        </p:spPr>
        <p:txBody>
          <a:bodyPr vert="horz" lIns="91486" tIns="45743" rIns="91486" bIns="45743" rtlCol="0"/>
          <a:lstStyle>
            <a:lvl1pPr algn="r">
              <a:defRPr sz="1200"/>
            </a:lvl1pPr>
          </a:lstStyle>
          <a:p>
            <a:fld id="{61D0A94D-5AB7-4FC7-97E3-DD1037FC1A41}" type="datetimeFigureOut">
              <a:rPr kumimoji="1" lang="ja-JP" altLang="en-US" smtClean="0"/>
              <a:t>2018/3/19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440625"/>
            <a:ext cx="2950052" cy="498714"/>
          </a:xfrm>
          <a:prstGeom prst="rect">
            <a:avLst/>
          </a:prstGeom>
        </p:spPr>
        <p:txBody>
          <a:bodyPr vert="horz" lIns="91486" tIns="45743" rIns="91486" bIns="45743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5561" y="9440625"/>
            <a:ext cx="2950051" cy="498714"/>
          </a:xfrm>
          <a:prstGeom prst="rect">
            <a:avLst/>
          </a:prstGeom>
        </p:spPr>
        <p:txBody>
          <a:bodyPr vert="horz" lIns="91486" tIns="45743" rIns="91486" bIns="45743" rtlCol="0" anchor="b"/>
          <a:lstStyle>
            <a:lvl1pPr algn="r">
              <a:defRPr sz="1200"/>
            </a:lvl1pPr>
          </a:lstStyle>
          <a:p>
            <a:fld id="{B7C52C67-2A3A-48A1-BA03-3FC55723D8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595955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86" tIns="45743" rIns="91486" bIns="45743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9" y="0"/>
            <a:ext cx="2949787" cy="498693"/>
          </a:xfrm>
          <a:prstGeom prst="rect">
            <a:avLst/>
          </a:prstGeom>
        </p:spPr>
        <p:txBody>
          <a:bodyPr vert="horz" lIns="91486" tIns="45743" rIns="91486" bIns="45743" rtlCol="0"/>
          <a:lstStyle>
            <a:lvl1pPr algn="r">
              <a:defRPr sz="1200"/>
            </a:lvl1pPr>
          </a:lstStyle>
          <a:p>
            <a:fld id="{1AC534E3-99E0-4DFE-8863-0EE8D1B5A5EA}" type="datetimeFigureOut">
              <a:rPr kumimoji="1" lang="ja-JP" altLang="en-US" smtClean="0"/>
              <a:pPr/>
              <a:t>2018/3/19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46300" y="1241425"/>
            <a:ext cx="2514600" cy="33543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86" tIns="45743" rIns="91486" bIns="45743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83307"/>
            <a:ext cx="5445760" cy="3913614"/>
          </a:xfrm>
          <a:prstGeom prst="rect">
            <a:avLst/>
          </a:prstGeom>
        </p:spPr>
        <p:txBody>
          <a:bodyPr vert="horz" lIns="91486" tIns="45743" rIns="91486" bIns="45743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8"/>
            <a:ext cx="2949787" cy="498692"/>
          </a:xfrm>
          <a:prstGeom prst="rect">
            <a:avLst/>
          </a:prstGeom>
        </p:spPr>
        <p:txBody>
          <a:bodyPr vert="horz" lIns="91486" tIns="45743" rIns="91486" bIns="45743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9" y="9440648"/>
            <a:ext cx="2949787" cy="498692"/>
          </a:xfrm>
          <a:prstGeom prst="rect">
            <a:avLst/>
          </a:prstGeom>
        </p:spPr>
        <p:txBody>
          <a:bodyPr vert="horz" lIns="91486" tIns="45743" rIns="91486" bIns="45743" rtlCol="0" anchor="b"/>
          <a:lstStyle>
            <a:lvl1pPr algn="r">
              <a:defRPr sz="1200"/>
            </a:lvl1pPr>
          </a:lstStyle>
          <a:p>
            <a:fld id="{E8F484A0-E6CC-41AA-9A96-6571CB16888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29678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2146300" y="1241425"/>
            <a:ext cx="2514600" cy="3354388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ja-JP" dirty="0" smtClean="0">
                <a:solidFill>
                  <a:srgbClr val="FFFF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シンキングツール</a:t>
            </a:r>
            <a:r>
              <a:rPr lang="en-US" altLang="ja-JP" dirty="0" smtClean="0">
                <a:solidFill>
                  <a:srgbClr val="FFFF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lang="ja-JP" altLang="ja-JP" dirty="0" smtClean="0">
                <a:solidFill>
                  <a:srgbClr val="FFFF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「キャンディーャート」</a:t>
            </a:r>
            <a:r>
              <a:rPr lang="ja-JP" altLang="en-US" dirty="0" smtClean="0">
                <a:solidFill>
                  <a:srgbClr val="FFFF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で明確になった児童の多様な考えを生かし、児童が発想した実験方法別のグループを編成し、その方法で実験を行っていきます。各グループには、実験記録用タブレットを配布し、実験の様子を記録に残し、実験後に結果の共有を図ります。</a:t>
            </a:r>
            <a:endParaRPr lang="ja-JP" altLang="ja-JP" dirty="0" smtClean="0">
              <a:solidFill>
                <a:srgbClr val="FFFF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F484A0-E6CC-41AA-9A96-6571CB16888C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589694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2146300" y="1241425"/>
            <a:ext cx="2514600" cy="3354388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ja-JP" dirty="0" smtClean="0">
                <a:solidFill>
                  <a:srgbClr val="FFFF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シンキングツール</a:t>
            </a:r>
            <a:r>
              <a:rPr lang="en-US" altLang="ja-JP" dirty="0" smtClean="0">
                <a:solidFill>
                  <a:srgbClr val="FFFF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lang="ja-JP" altLang="ja-JP" dirty="0" smtClean="0">
                <a:solidFill>
                  <a:srgbClr val="FFFF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「キャンディーャート」</a:t>
            </a:r>
            <a:r>
              <a:rPr lang="ja-JP" altLang="en-US" dirty="0" smtClean="0">
                <a:solidFill>
                  <a:srgbClr val="FFFF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で明確になった児童の多様な考えを生かし、児童が発想した実験方法別のグループを編成し、その方法で実験を行っていきます。各グループには、実験記録用タブレットを配布し、実験の様子を記録に残し、実験後に結果の共有を図ります。</a:t>
            </a:r>
            <a:endParaRPr lang="ja-JP" altLang="ja-JP" dirty="0" smtClean="0">
              <a:solidFill>
                <a:srgbClr val="FFFF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F484A0-E6CC-41AA-9A96-6571CB16888C}" type="slidenum">
              <a:rPr kumimoji="1" lang="ja-JP" altLang="en-US" smtClean="0"/>
              <a:pPr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589694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010" y="1496484"/>
            <a:ext cx="5829981" cy="3183467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4010" y="4802717"/>
            <a:ext cx="5829981" cy="220768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340E3-EFB5-4A95-8EC7-67B679E889A4}" type="datetimeFigureOut">
              <a:rPr kumimoji="1" lang="ja-JP" altLang="en-US" smtClean="0"/>
              <a:pPr/>
              <a:t>2018/3/19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FEB23-679D-41C2-82F2-1B964F6537A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38373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パノラマ写真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017" y="5719165"/>
            <a:ext cx="5831755" cy="1092473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4017" y="828430"/>
            <a:ext cx="5831755" cy="4506313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010" y="6811637"/>
            <a:ext cx="5830874" cy="909963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340E3-EFB5-4A95-8EC7-67B679E889A4}" type="datetimeFigureOut">
              <a:rPr kumimoji="1" lang="ja-JP" altLang="en-US" smtClean="0"/>
              <a:pPr/>
              <a:t>2018/3/19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FEB23-679D-41C2-82F2-1B964F6537A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90694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とキャプ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009" y="812802"/>
            <a:ext cx="5823992" cy="456647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011" y="5606427"/>
            <a:ext cx="5823991" cy="2122915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340E3-EFB5-4A95-8EC7-67B679E889A4}" type="datetimeFigureOut">
              <a:rPr kumimoji="1" lang="ja-JP" altLang="en-US" smtClean="0"/>
              <a:pPr/>
              <a:t>2018/3/19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FEB23-679D-41C2-82F2-1B964F6537A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97008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494" y="812800"/>
            <a:ext cx="5232798" cy="399053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67863" y="4813376"/>
            <a:ext cx="4923168" cy="569083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009" y="5606428"/>
            <a:ext cx="5823992" cy="211517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340E3-EFB5-4A95-8EC7-67B679E889A4}" type="datetimeFigureOut">
              <a:rPr kumimoji="1" lang="ja-JP" altLang="en-US" smtClean="0"/>
              <a:pPr/>
              <a:t>2018/3/19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FEB23-679D-41C2-82F2-1B964F6537A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sp>
        <p:nvSpPr>
          <p:cNvPr id="10" name="TextBox 9"/>
          <p:cNvSpPr txBox="1"/>
          <p:nvPr/>
        </p:nvSpPr>
        <p:spPr>
          <a:xfrm>
            <a:off x="378934" y="855666"/>
            <a:ext cx="342900" cy="779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960041" y="4097835"/>
            <a:ext cx="342900" cy="779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604110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017" y="2835925"/>
            <a:ext cx="5824871" cy="3349113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009" y="6200741"/>
            <a:ext cx="5823992" cy="1520859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340E3-EFB5-4A95-8EC7-67B679E889A4}" type="datetimeFigureOut">
              <a:rPr kumimoji="1" lang="ja-JP" altLang="en-US" smtClean="0"/>
              <a:pPr/>
              <a:t>2018/3/19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FEB23-679D-41C2-82F2-1B964F6537A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5347374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514009" y="812802"/>
            <a:ext cx="5823992" cy="1767417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14010" y="2784427"/>
            <a:ext cx="1855663" cy="1097740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14010" y="3882165"/>
            <a:ext cx="1855663" cy="383943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500244" y="2784427"/>
            <a:ext cx="1855439" cy="1097739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2500244" y="3882165"/>
            <a:ext cx="1856150" cy="383943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484981" y="2784427"/>
            <a:ext cx="1851306" cy="1097739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4486695" y="3882165"/>
            <a:ext cx="1851306" cy="383943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340E3-EFB5-4A95-8EC7-67B679E889A4}" type="datetimeFigureOut">
              <a:rPr kumimoji="1" lang="ja-JP" altLang="en-US" smtClean="0"/>
              <a:pPr/>
              <a:t>2018/3/19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FEB23-679D-41C2-82F2-1B964F6537A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138824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つの画像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514009" y="812802"/>
            <a:ext cx="5823992" cy="1767417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14010" y="5318863"/>
            <a:ext cx="1855662" cy="768349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14261" y="2789647"/>
            <a:ext cx="1653779" cy="2032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14010" y="6087212"/>
            <a:ext cx="1855662" cy="163438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499020" y="5318863"/>
            <a:ext cx="1855678" cy="768349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570060" y="2789647"/>
            <a:ext cx="1648421" cy="2032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2498258" y="6087211"/>
            <a:ext cx="1856439" cy="163438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485051" y="5318863"/>
            <a:ext cx="1850569" cy="768349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4585953" y="2789647"/>
            <a:ext cx="1649314" cy="2032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4484980" y="6087213"/>
            <a:ext cx="1853021" cy="1634387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340E3-EFB5-4A95-8EC7-67B679E889A4}" type="datetimeFigureOut">
              <a:rPr kumimoji="1" lang="ja-JP" altLang="en-US" smtClean="0"/>
              <a:pPr/>
              <a:t>2018/3/19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FEB23-679D-41C2-82F2-1B964F6537A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71478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340E3-EFB5-4A95-8EC7-67B679E889A4}" type="datetimeFigureOut">
              <a:rPr kumimoji="1" lang="ja-JP" altLang="en-US" smtClean="0"/>
              <a:pPr/>
              <a:t>2018/3/19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FEB23-679D-41C2-82F2-1B964F6537A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850005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812801"/>
            <a:ext cx="1430245" cy="69088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4010" y="812801"/>
            <a:ext cx="4308022" cy="6908801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340E3-EFB5-4A95-8EC7-67B679E889A4}" type="datetimeFigureOut">
              <a:rPr kumimoji="1" lang="ja-JP" altLang="en-US" smtClean="0"/>
              <a:pPr/>
              <a:t>2018/3/19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FEB23-679D-41C2-82F2-1B964F6537A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891129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340E3-EFB5-4A95-8EC7-67B679E889A4}" type="datetimeFigureOut">
              <a:rPr kumimoji="1" lang="ja-JP" altLang="en-US" smtClean="0"/>
              <a:pPr/>
              <a:t>2018/3/19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FEB23-679D-41C2-82F2-1B964F6537A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062730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1450" y="876304"/>
            <a:ext cx="5475101" cy="3803649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1450" y="4802720"/>
            <a:ext cx="5475101" cy="2000249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340E3-EFB5-4A95-8EC7-67B679E889A4}" type="datetimeFigureOut">
              <a:rPr kumimoji="1" lang="ja-JP" altLang="en-US" smtClean="0"/>
              <a:pPr/>
              <a:t>2018/3/19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FEB23-679D-41C2-82F2-1B964F6537A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27607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011" y="812802"/>
            <a:ext cx="5823991" cy="1768428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010" y="2784427"/>
            <a:ext cx="2872127" cy="493717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2539" y="2784427"/>
            <a:ext cx="2865462" cy="493717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340E3-EFB5-4A95-8EC7-67B679E889A4}" type="datetimeFigureOut">
              <a:rPr kumimoji="1" lang="ja-JP" altLang="en-US" smtClean="0"/>
              <a:pPr/>
              <a:t>2018/3/19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FEB23-679D-41C2-82F2-1B964F6537A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29001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011" y="812802"/>
            <a:ext cx="5823991" cy="1767417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6570" y="2784427"/>
            <a:ext cx="2700245" cy="1098549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009" y="3882976"/>
            <a:ext cx="2872805" cy="383862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644423" y="2784427"/>
            <a:ext cx="2693578" cy="1098549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2" y="3882976"/>
            <a:ext cx="2866139" cy="383862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340E3-EFB5-4A95-8EC7-67B679E889A4}" type="datetimeFigureOut">
              <a:rPr kumimoji="1" lang="ja-JP" altLang="en-US" smtClean="0"/>
              <a:pPr/>
              <a:t>2018/3/19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FEB23-679D-41C2-82F2-1B964F6537A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67491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340E3-EFB5-4A95-8EC7-67B679E889A4}" type="datetimeFigureOut">
              <a:rPr kumimoji="1" lang="ja-JP" altLang="en-US" smtClean="0"/>
              <a:pPr/>
              <a:t>2018/3/19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FEB23-679D-41C2-82F2-1B964F6537A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16719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340E3-EFB5-4A95-8EC7-67B679E889A4}" type="datetimeFigureOut">
              <a:rPr kumimoji="1" lang="ja-JP" altLang="en-US" smtClean="0"/>
              <a:pPr/>
              <a:t>2018/3/19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FEB23-679D-41C2-82F2-1B964F6537A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08767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941" y="812800"/>
            <a:ext cx="2211884" cy="31496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6412" y="812800"/>
            <a:ext cx="3481589" cy="6908800"/>
          </a:xfrm>
        </p:spPr>
        <p:txBody>
          <a:bodyPr anchor="ctr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5941" y="3962402"/>
            <a:ext cx="2211884" cy="37591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340E3-EFB5-4A95-8EC7-67B679E889A4}" type="datetimeFigureOut">
              <a:rPr kumimoji="1" lang="ja-JP" altLang="en-US" smtClean="0"/>
              <a:pPr/>
              <a:t>2018/3/19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FEB23-679D-41C2-82F2-1B964F6537A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05820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941" y="812800"/>
            <a:ext cx="3125702" cy="31496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937449" y="1011842"/>
            <a:ext cx="2225204" cy="6510717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009" y="3962400"/>
            <a:ext cx="3128432" cy="37592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340E3-EFB5-4A95-8EC7-67B679E889A4}" type="datetimeFigureOut">
              <a:rPr kumimoji="1" lang="ja-JP" altLang="en-US" smtClean="0"/>
              <a:pPr/>
              <a:t>2018/3/19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FEB23-679D-41C2-82F2-1B964F6537A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70196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4011" y="812802"/>
            <a:ext cx="5823991" cy="17684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4009" y="2794752"/>
            <a:ext cx="5823992" cy="49268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319289" y="7844369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9340E3-EFB5-4A95-8EC7-67B679E889A4}" type="datetimeFigureOut">
              <a:rPr kumimoji="1" lang="ja-JP" altLang="en-US" smtClean="0"/>
              <a:pPr/>
              <a:t>2018/3/19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14010" y="7844369"/>
            <a:ext cx="3753487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914132" y="7844369"/>
            <a:ext cx="423869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4FEB23-679D-41C2-82F2-1B964F6537A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2613460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027" r:id="rId1"/>
    <p:sldLayoutId id="2147484028" r:id="rId2"/>
    <p:sldLayoutId id="2147484029" r:id="rId3"/>
    <p:sldLayoutId id="2147484030" r:id="rId4"/>
    <p:sldLayoutId id="2147484031" r:id="rId5"/>
    <p:sldLayoutId id="2147484032" r:id="rId6"/>
    <p:sldLayoutId id="2147484033" r:id="rId7"/>
    <p:sldLayoutId id="2147484034" r:id="rId8"/>
    <p:sldLayoutId id="2147484035" r:id="rId9"/>
    <p:sldLayoutId id="2147484036" r:id="rId10"/>
    <p:sldLayoutId id="2147484037" r:id="rId11"/>
    <p:sldLayoutId id="2147484038" r:id="rId12"/>
    <p:sldLayoutId id="2147484039" r:id="rId13"/>
    <p:sldLayoutId id="2147484040" r:id="rId14"/>
    <p:sldLayoutId id="2147484041" r:id="rId15"/>
    <p:sldLayoutId id="2147484042" r:id="rId16"/>
    <p:sldLayoutId id="2147484043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kumimoji="1"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kumimoji="1"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kumimoji="1"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kumimoji="1"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kumimoji="1"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kumimoji="1"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kumimoji="1"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kumimoji="1"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721895" y="242122"/>
            <a:ext cx="5427247" cy="648695"/>
          </a:xfrm>
        </p:spPr>
        <p:txBody>
          <a:bodyPr>
            <a:normAutofit/>
          </a:bodyPr>
          <a:lstStyle/>
          <a:p>
            <a:r>
              <a:rPr lang="en-US" altLang="ja-JP" sz="18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12/7</a:t>
            </a:r>
            <a:r>
              <a:rPr lang="ja-JP" altLang="en-US" sz="18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（木）</a:t>
            </a:r>
            <a:r>
              <a:rPr lang="ja-JP" altLang="en-US" sz="2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32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実験グループ</a:t>
            </a:r>
            <a:r>
              <a:rPr lang="ja-JP" altLang="en-US" sz="2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endParaRPr kumimoji="1" lang="ja-JP" altLang="en-US" sz="24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9" name="正方形/長方形 18"/>
          <p:cNvSpPr/>
          <p:nvPr/>
        </p:nvSpPr>
        <p:spPr>
          <a:xfrm>
            <a:off x="3458697" y="1130653"/>
            <a:ext cx="2576557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114300" indent="-114300"/>
            <a:r>
              <a:rPr lang="ja-JP" altLang="en-US" kern="100" dirty="0" smtClean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Ａ　土地のかたむき</a:t>
            </a:r>
            <a:endParaRPr lang="ja-JP" altLang="ja-JP" kern="100" dirty="0">
              <a:solidFill>
                <a:schemeClr val="bg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3" name="正方形/長方形 22"/>
          <p:cNvSpPr/>
          <p:nvPr/>
        </p:nvSpPr>
        <p:spPr>
          <a:xfrm>
            <a:off x="611814" y="1130653"/>
            <a:ext cx="1507465" cy="369332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114300" indent="-114300"/>
            <a:r>
              <a:rPr lang="ja-JP" altLang="en-US" kern="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Ｂ　水の量</a:t>
            </a:r>
            <a:endParaRPr lang="ja-JP" altLang="ja-JP" kern="1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9" name="フローチャート: 処理 28"/>
          <p:cNvSpPr/>
          <p:nvPr/>
        </p:nvSpPr>
        <p:spPr>
          <a:xfrm>
            <a:off x="5261533" y="1875736"/>
            <a:ext cx="658352" cy="1800000"/>
          </a:xfrm>
          <a:prstGeom prst="flowChartProcess">
            <a:avLst/>
          </a:prstGeom>
          <a:solidFill>
            <a:srgbClr val="FFFF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kumimoji="1" lang="ja-JP" altLang="en-US" dirty="0" smtClean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①運</a:t>
            </a:r>
            <a:r>
              <a:rPr kumimoji="1" lang="ja-JP" altLang="en-US" dirty="0" err="1" smtClean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ぱん</a:t>
            </a:r>
            <a:endParaRPr kumimoji="1" lang="ja-JP" altLang="en-US" dirty="0">
              <a:solidFill>
                <a:schemeClr val="bg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3" name="フローチャート: 処理 32"/>
          <p:cNvSpPr/>
          <p:nvPr/>
        </p:nvSpPr>
        <p:spPr>
          <a:xfrm>
            <a:off x="3114191" y="6765612"/>
            <a:ext cx="649047" cy="1800000"/>
          </a:xfrm>
          <a:prstGeom prst="flowChartProcess">
            <a:avLst/>
          </a:prstGeom>
          <a:solidFill>
            <a:schemeClr val="tx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kumimoji="1"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①しん食</a:t>
            </a:r>
            <a:endParaRPr kumimoji="1" lang="ja-JP" altLang="en-US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5" name="フローチャート: 結合子 34"/>
          <p:cNvSpPr/>
          <p:nvPr/>
        </p:nvSpPr>
        <p:spPr>
          <a:xfrm>
            <a:off x="5919885" y="1740715"/>
            <a:ext cx="513278" cy="953762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7" name="フローチャート: 結合子 36"/>
          <p:cNvSpPr/>
          <p:nvPr/>
        </p:nvSpPr>
        <p:spPr>
          <a:xfrm>
            <a:off x="5919885" y="2842854"/>
            <a:ext cx="513278" cy="997888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41" name="フローチャート: 処理 40"/>
          <p:cNvSpPr/>
          <p:nvPr/>
        </p:nvSpPr>
        <p:spPr>
          <a:xfrm>
            <a:off x="5255673" y="4231584"/>
            <a:ext cx="658352" cy="1800000"/>
          </a:xfrm>
          <a:prstGeom prst="flowChartProcess">
            <a:avLst/>
          </a:prstGeom>
          <a:solidFill>
            <a:srgbClr val="FFFF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kumimoji="1" lang="ja-JP" altLang="en-US" dirty="0" smtClean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②しん食</a:t>
            </a:r>
            <a:endParaRPr kumimoji="1" lang="ja-JP" altLang="en-US" dirty="0">
              <a:solidFill>
                <a:schemeClr val="bg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42" name="フローチャート: 処理 41"/>
          <p:cNvSpPr/>
          <p:nvPr/>
        </p:nvSpPr>
        <p:spPr>
          <a:xfrm>
            <a:off x="5281519" y="6700106"/>
            <a:ext cx="658352" cy="1800000"/>
          </a:xfrm>
          <a:prstGeom prst="flowChartProcess">
            <a:avLst/>
          </a:prstGeom>
          <a:solidFill>
            <a:srgbClr val="FFFF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kumimoji="1" lang="ja-JP" altLang="en-US" dirty="0" smtClean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③しん食</a:t>
            </a:r>
            <a:endParaRPr kumimoji="1" lang="ja-JP" altLang="en-US" dirty="0">
              <a:solidFill>
                <a:schemeClr val="bg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43" name="フローチャート: 結合子 34"/>
          <p:cNvSpPr/>
          <p:nvPr/>
        </p:nvSpPr>
        <p:spPr>
          <a:xfrm>
            <a:off x="5919885" y="4199703"/>
            <a:ext cx="513278" cy="953762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44" name="フローチャート: 結合子 34"/>
          <p:cNvSpPr/>
          <p:nvPr/>
        </p:nvSpPr>
        <p:spPr>
          <a:xfrm>
            <a:off x="5934338" y="5313386"/>
            <a:ext cx="513278" cy="953762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45" name="フローチャート: 結合子 34"/>
          <p:cNvSpPr/>
          <p:nvPr/>
        </p:nvSpPr>
        <p:spPr>
          <a:xfrm>
            <a:off x="5934338" y="6537113"/>
            <a:ext cx="513278" cy="953762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46" name="フローチャート: 結合子 34"/>
          <p:cNvSpPr/>
          <p:nvPr/>
        </p:nvSpPr>
        <p:spPr>
          <a:xfrm>
            <a:off x="3763238" y="4233860"/>
            <a:ext cx="513278" cy="953762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47" name="フローチャート: 結合子 34"/>
          <p:cNvSpPr/>
          <p:nvPr/>
        </p:nvSpPr>
        <p:spPr>
          <a:xfrm>
            <a:off x="6272034" y="7236476"/>
            <a:ext cx="513278" cy="953762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48" name="フローチャート: 結合子 34"/>
          <p:cNvSpPr/>
          <p:nvPr/>
        </p:nvSpPr>
        <p:spPr>
          <a:xfrm>
            <a:off x="4713859" y="1751940"/>
            <a:ext cx="513278" cy="953762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50" name="フローチャート: 結合子 34"/>
          <p:cNvSpPr/>
          <p:nvPr/>
        </p:nvSpPr>
        <p:spPr>
          <a:xfrm>
            <a:off x="4742395" y="4177822"/>
            <a:ext cx="513278" cy="953762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51" name="フローチャート: 結合子 34"/>
          <p:cNvSpPr/>
          <p:nvPr/>
        </p:nvSpPr>
        <p:spPr>
          <a:xfrm>
            <a:off x="4739852" y="5313386"/>
            <a:ext cx="513278" cy="953762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53" name="フローチャート: 結合子 34"/>
          <p:cNvSpPr/>
          <p:nvPr/>
        </p:nvSpPr>
        <p:spPr>
          <a:xfrm>
            <a:off x="4737494" y="6537113"/>
            <a:ext cx="513278" cy="953762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54" name="フローチャート: 結合子 34"/>
          <p:cNvSpPr/>
          <p:nvPr/>
        </p:nvSpPr>
        <p:spPr>
          <a:xfrm>
            <a:off x="4457461" y="7308884"/>
            <a:ext cx="513278" cy="953762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55" name="フローチャート: 結合子 34"/>
          <p:cNvSpPr/>
          <p:nvPr/>
        </p:nvSpPr>
        <p:spPr>
          <a:xfrm>
            <a:off x="4864157" y="7995162"/>
            <a:ext cx="513278" cy="953762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56" name="フローチャート: 処理 55"/>
          <p:cNvSpPr/>
          <p:nvPr/>
        </p:nvSpPr>
        <p:spPr>
          <a:xfrm>
            <a:off x="3027925" y="1894700"/>
            <a:ext cx="658352" cy="1800000"/>
          </a:xfrm>
          <a:prstGeom prst="flowChartProcess">
            <a:avLst/>
          </a:prstGeom>
          <a:solidFill>
            <a:srgbClr val="FFFF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kumimoji="1" lang="ja-JP" altLang="en-US" dirty="0" smtClean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④たい積</a:t>
            </a:r>
            <a:endParaRPr kumimoji="1" lang="ja-JP" altLang="en-US" dirty="0">
              <a:solidFill>
                <a:schemeClr val="bg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57" name="フローチャート: 処理 56"/>
          <p:cNvSpPr/>
          <p:nvPr/>
        </p:nvSpPr>
        <p:spPr>
          <a:xfrm>
            <a:off x="3095810" y="4233860"/>
            <a:ext cx="658352" cy="1800000"/>
          </a:xfrm>
          <a:prstGeom prst="flowChartProcess">
            <a:avLst/>
          </a:prstGeom>
          <a:solidFill>
            <a:srgbClr val="FFFF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kumimoji="1" lang="ja-JP" altLang="en-US" dirty="0" smtClean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⑤たい積</a:t>
            </a:r>
            <a:endParaRPr kumimoji="1" lang="ja-JP" altLang="en-US" dirty="0">
              <a:solidFill>
                <a:schemeClr val="bg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58" name="フローチャート: 結合子 34"/>
          <p:cNvSpPr/>
          <p:nvPr/>
        </p:nvSpPr>
        <p:spPr>
          <a:xfrm>
            <a:off x="3763238" y="1750233"/>
            <a:ext cx="513278" cy="953762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61" name="フローチャート: 結合子 34"/>
          <p:cNvSpPr/>
          <p:nvPr/>
        </p:nvSpPr>
        <p:spPr>
          <a:xfrm>
            <a:off x="3761844" y="2909043"/>
            <a:ext cx="513278" cy="953762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62" name="フローチャート: 結合子 34"/>
          <p:cNvSpPr/>
          <p:nvPr/>
        </p:nvSpPr>
        <p:spPr>
          <a:xfrm>
            <a:off x="5992859" y="8023225"/>
            <a:ext cx="513278" cy="953762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63" name="フローチャート: 結合子 34"/>
          <p:cNvSpPr/>
          <p:nvPr/>
        </p:nvSpPr>
        <p:spPr>
          <a:xfrm>
            <a:off x="3761844" y="5302369"/>
            <a:ext cx="513278" cy="953762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64" name="フローチャート: 結合子 34"/>
          <p:cNvSpPr/>
          <p:nvPr/>
        </p:nvSpPr>
        <p:spPr>
          <a:xfrm>
            <a:off x="3763238" y="6630414"/>
            <a:ext cx="513278" cy="953762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65" name="フローチャート: 結合子 34"/>
          <p:cNvSpPr/>
          <p:nvPr/>
        </p:nvSpPr>
        <p:spPr>
          <a:xfrm>
            <a:off x="3772861" y="7725402"/>
            <a:ext cx="513278" cy="953762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66" name="フローチャート: 結合子 34"/>
          <p:cNvSpPr/>
          <p:nvPr/>
        </p:nvSpPr>
        <p:spPr>
          <a:xfrm>
            <a:off x="2509995" y="1740715"/>
            <a:ext cx="513278" cy="953762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68" name="フローチャート: 結合子 34"/>
          <p:cNvSpPr/>
          <p:nvPr/>
        </p:nvSpPr>
        <p:spPr>
          <a:xfrm>
            <a:off x="2529560" y="4233860"/>
            <a:ext cx="513278" cy="953762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69" name="フローチャート: 結合子 34"/>
          <p:cNvSpPr/>
          <p:nvPr/>
        </p:nvSpPr>
        <p:spPr>
          <a:xfrm>
            <a:off x="2529560" y="5302369"/>
            <a:ext cx="513278" cy="953762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70" name="フローチャート: 結合子 34"/>
          <p:cNvSpPr/>
          <p:nvPr/>
        </p:nvSpPr>
        <p:spPr>
          <a:xfrm>
            <a:off x="2529560" y="6657356"/>
            <a:ext cx="513278" cy="953762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71" name="フローチャート: 結合子 34"/>
          <p:cNvSpPr/>
          <p:nvPr/>
        </p:nvSpPr>
        <p:spPr>
          <a:xfrm>
            <a:off x="2103414" y="7248521"/>
            <a:ext cx="513278" cy="953762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72" name="フローチャート: 処理 71"/>
          <p:cNvSpPr/>
          <p:nvPr/>
        </p:nvSpPr>
        <p:spPr>
          <a:xfrm>
            <a:off x="956954" y="1875736"/>
            <a:ext cx="649047" cy="1800000"/>
          </a:xfrm>
          <a:prstGeom prst="flowChartProcess">
            <a:avLst/>
          </a:prstGeom>
          <a:solidFill>
            <a:schemeClr val="tx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kumimoji="1"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②運</a:t>
            </a:r>
            <a:r>
              <a:rPr kumimoji="1" lang="ja-JP" altLang="en-US" dirty="0" err="1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ぱん</a:t>
            </a:r>
            <a:endParaRPr kumimoji="1" lang="ja-JP" altLang="en-US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73" name="フローチャート: 処理 72"/>
          <p:cNvSpPr/>
          <p:nvPr/>
        </p:nvSpPr>
        <p:spPr>
          <a:xfrm>
            <a:off x="940979" y="4199703"/>
            <a:ext cx="649047" cy="1800000"/>
          </a:xfrm>
          <a:prstGeom prst="flowChartProcess">
            <a:avLst/>
          </a:prstGeom>
          <a:solidFill>
            <a:schemeClr val="tx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kumimoji="1"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③たい積</a:t>
            </a:r>
            <a:endParaRPr kumimoji="1" lang="ja-JP" altLang="en-US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74" name="フローチャート: 結合子 34"/>
          <p:cNvSpPr/>
          <p:nvPr/>
        </p:nvSpPr>
        <p:spPr>
          <a:xfrm>
            <a:off x="1636502" y="1727991"/>
            <a:ext cx="513278" cy="953762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75" name="フローチャート: 結合子 34"/>
          <p:cNvSpPr/>
          <p:nvPr/>
        </p:nvSpPr>
        <p:spPr>
          <a:xfrm>
            <a:off x="1606001" y="2886980"/>
            <a:ext cx="513278" cy="953762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76" name="フローチャート: 結合子 34"/>
          <p:cNvSpPr/>
          <p:nvPr/>
        </p:nvSpPr>
        <p:spPr>
          <a:xfrm>
            <a:off x="1606001" y="4226152"/>
            <a:ext cx="513278" cy="953762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77" name="フローチャート: 結合子 34"/>
          <p:cNvSpPr/>
          <p:nvPr/>
        </p:nvSpPr>
        <p:spPr>
          <a:xfrm>
            <a:off x="1593224" y="5313386"/>
            <a:ext cx="513278" cy="953762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78" name="フローチャート: 結合子 34"/>
          <p:cNvSpPr/>
          <p:nvPr/>
        </p:nvSpPr>
        <p:spPr>
          <a:xfrm>
            <a:off x="414266" y="1740715"/>
            <a:ext cx="513278" cy="953762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79" name="フローチャート: 結合子 34"/>
          <p:cNvSpPr/>
          <p:nvPr/>
        </p:nvSpPr>
        <p:spPr>
          <a:xfrm>
            <a:off x="429773" y="2775736"/>
            <a:ext cx="513278" cy="953762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80" name="フローチャート: 結合子 34"/>
          <p:cNvSpPr/>
          <p:nvPr/>
        </p:nvSpPr>
        <p:spPr>
          <a:xfrm>
            <a:off x="355175" y="4177817"/>
            <a:ext cx="513278" cy="953762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81" name="フローチャート: 結合子 34"/>
          <p:cNvSpPr/>
          <p:nvPr/>
        </p:nvSpPr>
        <p:spPr>
          <a:xfrm>
            <a:off x="381216" y="5286747"/>
            <a:ext cx="513278" cy="953762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82" name="フローチャート: 結合子 34"/>
          <p:cNvSpPr/>
          <p:nvPr/>
        </p:nvSpPr>
        <p:spPr>
          <a:xfrm>
            <a:off x="2573407" y="7785765"/>
            <a:ext cx="513278" cy="953762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75596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25884" y="112159"/>
            <a:ext cx="5823991" cy="1768428"/>
          </a:xfrm>
        </p:spPr>
        <p:txBody>
          <a:bodyPr>
            <a:normAutofit/>
          </a:bodyPr>
          <a:lstStyle/>
          <a:p>
            <a:r>
              <a:rPr kumimoji="1" lang="ja-JP" altLang="en-US" sz="3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実験方法が違うグループの</a:t>
            </a:r>
            <a:r>
              <a:rPr kumimoji="1" lang="en-US" altLang="ja-JP" sz="3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/>
            </a:r>
            <a:br>
              <a:rPr kumimoji="1" lang="en-US" altLang="ja-JP" sz="3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</a:br>
            <a:r>
              <a:rPr kumimoji="1" lang="ja-JP" altLang="en-US" sz="3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結果や考察</a:t>
            </a:r>
            <a:r>
              <a:rPr lang="ja-JP" altLang="en-US" sz="3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を聞こう。</a:t>
            </a:r>
            <a:endParaRPr kumimoji="1" lang="ja-JP" altLang="en-US" sz="36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grpSp>
        <p:nvGrpSpPr>
          <p:cNvPr id="11" name="グループ化 10"/>
          <p:cNvGrpSpPr/>
          <p:nvPr/>
        </p:nvGrpSpPr>
        <p:grpSpPr>
          <a:xfrm>
            <a:off x="246813" y="3705102"/>
            <a:ext cx="6254873" cy="2034731"/>
            <a:chOff x="246813" y="3705102"/>
            <a:chExt cx="6254873" cy="2034731"/>
          </a:xfrm>
        </p:grpSpPr>
        <p:sp>
          <p:nvSpPr>
            <p:cNvPr id="5" name="横巻き 4"/>
            <p:cNvSpPr/>
            <p:nvPr/>
          </p:nvSpPr>
          <p:spPr>
            <a:xfrm>
              <a:off x="246813" y="3705102"/>
              <a:ext cx="6254873" cy="2034731"/>
            </a:xfrm>
            <a:prstGeom prst="horizontalScroll">
              <a:avLst/>
            </a:prstGeom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ja-JP" altLang="en-US" sz="2000" dirty="0">
                  <a:solidFill>
                    <a:srgbClr val="FF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③</a:t>
              </a:r>
              <a:r>
                <a:rPr lang="ja-JP" altLang="en-US" sz="20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実験方法が違うグループ</a:t>
              </a:r>
              <a:r>
                <a:rPr lang="ja-JP" altLang="en-US" sz="2000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の「実験結果</a:t>
              </a:r>
              <a:r>
                <a:rPr lang="ja-JP" altLang="en-US" sz="20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や</a:t>
              </a:r>
              <a:r>
                <a:rPr lang="ja-JP" altLang="en-US" sz="2000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考察」の</a:t>
              </a:r>
              <a:r>
                <a:rPr lang="ja-JP" altLang="en-US" sz="20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説明を聞く。</a:t>
              </a:r>
              <a:endParaRPr lang="en-US" altLang="ja-JP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r>
                <a:rPr kumimoji="1" lang="ja-JP" altLang="en-US" sz="2000" dirty="0">
                  <a:solidFill>
                    <a:srgbClr val="FF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④</a:t>
              </a:r>
              <a:r>
                <a:rPr kumimoji="1" lang="ja-JP" altLang="en-US" sz="20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ワークシートに結果を記入する。</a:t>
              </a:r>
              <a:endParaRPr kumimoji="1" lang="en-US" altLang="ja-JP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r>
                <a:rPr lang="ja-JP" altLang="en-US" sz="2000" dirty="0">
                  <a:solidFill>
                    <a:srgbClr val="FF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⑤</a:t>
              </a:r>
              <a:r>
                <a:rPr lang="ja-JP" altLang="en-US" sz="20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質問タイム</a:t>
              </a:r>
              <a:endParaRPr kumimoji="1" lang="ja-JP" altLang="en-US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  <p:sp>
          <p:nvSpPr>
            <p:cNvPr id="7" name="角丸四角形 6"/>
            <p:cNvSpPr/>
            <p:nvPr/>
          </p:nvSpPr>
          <p:spPr>
            <a:xfrm>
              <a:off x="5272644" y="4797631"/>
              <a:ext cx="771896" cy="475013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2000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５分</a:t>
              </a:r>
              <a:endParaRPr kumimoji="1" lang="ja-JP" altLang="en-US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</p:grpSp>
      <p:grpSp>
        <p:nvGrpSpPr>
          <p:cNvPr id="12" name="グループ化 11"/>
          <p:cNvGrpSpPr/>
          <p:nvPr/>
        </p:nvGrpSpPr>
        <p:grpSpPr>
          <a:xfrm>
            <a:off x="310441" y="6250469"/>
            <a:ext cx="6254873" cy="2034731"/>
            <a:chOff x="403761" y="6238594"/>
            <a:chExt cx="6254873" cy="2034731"/>
          </a:xfrm>
        </p:grpSpPr>
        <p:sp>
          <p:nvSpPr>
            <p:cNvPr id="6" name="横巻き 5"/>
            <p:cNvSpPr/>
            <p:nvPr/>
          </p:nvSpPr>
          <p:spPr>
            <a:xfrm>
              <a:off x="403761" y="6238594"/>
              <a:ext cx="6254873" cy="2034731"/>
            </a:xfrm>
            <a:prstGeom prst="horizontalScroll">
              <a:avLst/>
            </a:prstGeom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kumimoji="1" lang="ja-JP" altLang="en-US" sz="2000" dirty="0">
                  <a:solidFill>
                    <a:srgbClr val="FF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⑥</a:t>
              </a:r>
              <a:r>
                <a:rPr kumimoji="1" lang="ja-JP" altLang="en-US" sz="20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自分のグループに戻る。</a:t>
              </a:r>
              <a:endParaRPr kumimoji="1" lang="en-US" altLang="ja-JP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r>
                <a:rPr lang="ja-JP" altLang="en-US" sz="2000" dirty="0">
                  <a:solidFill>
                    <a:srgbClr val="FF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⑦</a:t>
              </a:r>
              <a:r>
                <a:rPr lang="ja-JP" altLang="en-US" sz="20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一人ずつ、聞いてきた「実験結果や考察」を</a:t>
              </a:r>
              <a:r>
                <a:rPr lang="ja-JP" altLang="en-US" sz="2000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グ　ループ</a:t>
              </a:r>
              <a:r>
                <a:rPr lang="ja-JP" altLang="en-US" sz="20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のみんなに伝える。</a:t>
              </a:r>
              <a:endParaRPr lang="en-US" altLang="ja-JP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r>
                <a:rPr kumimoji="1" lang="ja-JP" altLang="en-US" sz="2000" dirty="0">
                  <a:solidFill>
                    <a:srgbClr val="FF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⑧</a:t>
              </a:r>
              <a:r>
                <a:rPr kumimoji="1" lang="ja-JP" altLang="en-US" sz="20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ワークシートに記入する。</a:t>
              </a:r>
            </a:p>
          </p:txBody>
        </p:sp>
        <p:sp>
          <p:nvSpPr>
            <p:cNvPr id="8" name="角丸四角形 7"/>
            <p:cNvSpPr/>
            <p:nvPr/>
          </p:nvSpPr>
          <p:spPr>
            <a:xfrm>
              <a:off x="5272644" y="7420098"/>
              <a:ext cx="771896" cy="475013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2000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５分</a:t>
              </a:r>
              <a:endParaRPr kumimoji="1" lang="ja-JP" altLang="en-US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</p:grpSp>
      <p:grpSp>
        <p:nvGrpSpPr>
          <p:cNvPr id="10" name="グループ化 9"/>
          <p:cNvGrpSpPr/>
          <p:nvPr/>
        </p:nvGrpSpPr>
        <p:grpSpPr>
          <a:xfrm>
            <a:off x="525883" y="1391664"/>
            <a:ext cx="6266748" cy="1947445"/>
            <a:chOff x="525883" y="1391664"/>
            <a:chExt cx="6266748" cy="1947445"/>
          </a:xfrm>
        </p:grpSpPr>
        <p:sp>
          <p:nvSpPr>
            <p:cNvPr id="4" name="フローチャート: 処理 3"/>
            <p:cNvSpPr/>
            <p:nvPr/>
          </p:nvSpPr>
          <p:spPr>
            <a:xfrm>
              <a:off x="525883" y="2373411"/>
              <a:ext cx="5823991" cy="965698"/>
            </a:xfrm>
            <a:prstGeom prst="flowChartProcess">
              <a:avLst/>
            </a:prstGeom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ja-JP" altLang="en-US" sz="2000" dirty="0">
                  <a:solidFill>
                    <a:srgbClr val="FF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①</a:t>
              </a:r>
              <a:r>
                <a:rPr lang="ja-JP" altLang="en-US" sz="20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「自分たち</a:t>
              </a:r>
              <a:r>
                <a:rPr lang="ja-JP" altLang="en-US" sz="2000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の実験結果</a:t>
              </a:r>
              <a:r>
                <a:rPr lang="ja-JP" altLang="en-US" sz="20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」を発表する人を決める。</a:t>
              </a:r>
              <a:endParaRPr lang="en-US" altLang="ja-JP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r>
                <a:rPr kumimoji="1" lang="ja-JP" altLang="en-US" sz="2000" dirty="0" smtClean="0">
                  <a:solidFill>
                    <a:srgbClr val="FF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②</a:t>
              </a:r>
              <a:r>
                <a:rPr kumimoji="1" lang="ja-JP" altLang="en-US" sz="2000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　別</a:t>
              </a:r>
              <a:r>
                <a:rPr kumimoji="1" lang="ja-JP" altLang="en-US" sz="20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のグループへ出かける人を決める。</a:t>
              </a:r>
              <a:endParaRPr kumimoji="1" lang="en-US" altLang="ja-JP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  <p:sp>
          <p:nvSpPr>
            <p:cNvPr id="9" name="円形吹き出し 8"/>
            <p:cNvSpPr/>
            <p:nvPr/>
          </p:nvSpPr>
          <p:spPr>
            <a:xfrm>
              <a:off x="5017270" y="1391664"/>
              <a:ext cx="1775361" cy="1029115"/>
            </a:xfrm>
            <a:prstGeom prst="wedgeEllipseCallou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2000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先生が決めます。</a:t>
              </a:r>
              <a:endParaRPr kumimoji="1" lang="ja-JP" altLang="en-US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281844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721895" y="242122"/>
            <a:ext cx="5427247" cy="648695"/>
          </a:xfrm>
        </p:spPr>
        <p:txBody>
          <a:bodyPr>
            <a:normAutofit/>
          </a:bodyPr>
          <a:lstStyle/>
          <a:p>
            <a:r>
              <a:rPr lang="en-US" altLang="ja-JP" sz="18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12/7</a:t>
            </a:r>
            <a:r>
              <a:rPr lang="ja-JP" altLang="en-US" sz="18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（木）</a:t>
            </a:r>
            <a:r>
              <a:rPr lang="ja-JP" altLang="en-US" sz="2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32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実験グループ②</a:t>
            </a:r>
            <a:r>
              <a:rPr lang="ja-JP" altLang="en-US" sz="2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endParaRPr kumimoji="1" lang="ja-JP" altLang="en-US" sz="24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9" name="正方形/長方形 18"/>
          <p:cNvSpPr/>
          <p:nvPr/>
        </p:nvSpPr>
        <p:spPr>
          <a:xfrm>
            <a:off x="3458697" y="1130653"/>
            <a:ext cx="2576557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114300" indent="-114300"/>
            <a:r>
              <a:rPr lang="ja-JP" altLang="en-US" kern="100" dirty="0" smtClean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Ａ　土地のかたむき</a:t>
            </a:r>
            <a:endParaRPr lang="ja-JP" altLang="ja-JP" kern="100" dirty="0">
              <a:solidFill>
                <a:schemeClr val="bg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3" name="正方形/長方形 22"/>
          <p:cNvSpPr/>
          <p:nvPr/>
        </p:nvSpPr>
        <p:spPr>
          <a:xfrm>
            <a:off x="611814" y="1130653"/>
            <a:ext cx="1507465" cy="369332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114300" indent="-114300"/>
            <a:r>
              <a:rPr lang="ja-JP" altLang="en-US" kern="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Ｂ　水の量</a:t>
            </a:r>
            <a:endParaRPr lang="ja-JP" altLang="ja-JP" kern="1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9" name="フローチャート: 処理 28"/>
          <p:cNvSpPr/>
          <p:nvPr/>
        </p:nvSpPr>
        <p:spPr>
          <a:xfrm>
            <a:off x="5261533" y="1875736"/>
            <a:ext cx="658352" cy="1800000"/>
          </a:xfrm>
          <a:prstGeom prst="flowChartProcess">
            <a:avLst/>
          </a:prstGeom>
          <a:solidFill>
            <a:srgbClr val="FFFF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kumimoji="1" lang="ja-JP" altLang="en-US" dirty="0" smtClean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①運</a:t>
            </a:r>
            <a:r>
              <a:rPr kumimoji="1" lang="ja-JP" altLang="en-US" dirty="0" err="1" smtClean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ぱん</a:t>
            </a:r>
            <a:endParaRPr kumimoji="1" lang="ja-JP" altLang="en-US" dirty="0">
              <a:solidFill>
                <a:schemeClr val="bg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3" name="フローチャート: 処理 32"/>
          <p:cNvSpPr/>
          <p:nvPr/>
        </p:nvSpPr>
        <p:spPr>
          <a:xfrm>
            <a:off x="3114191" y="6765612"/>
            <a:ext cx="649047" cy="1800000"/>
          </a:xfrm>
          <a:prstGeom prst="flowChartProcess">
            <a:avLst/>
          </a:prstGeom>
          <a:solidFill>
            <a:schemeClr val="tx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kumimoji="1"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①しん食</a:t>
            </a:r>
            <a:endParaRPr kumimoji="1" lang="ja-JP" altLang="en-US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5" name="フローチャート: 結合子 34"/>
          <p:cNvSpPr/>
          <p:nvPr/>
        </p:nvSpPr>
        <p:spPr>
          <a:xfrm>
            <a:off x="5919885" y="1740715"/>
            <a:ext cx="513278" cy="953762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7" name="フローチャート: 結合子 36"/>
          <p:cNvSpPr/>
          <p:nvPr/>
        </p:nvSpPr>
        <p:spPr>
          <a:xfrm>
            <a:off x="5919885" y="2842854"/>
            <a:ext cx="513278" cy="997888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41" name="フローチャート: 処理 40"/>
          <p:cNvSpPr/>
          <p:nvPr/>
        </p:nvSpPr>
        <p:spPr>
          <a:xfrm>
            <a:off x="5255673" y="4386747"/>
            <a:ext cx="658352" cy="1800000"/>
          </a:xfrm>
          <a:prstGeom prst="flowChartProcess">
            <a:avLst/>
          </a:prstGeom>
          <a:solidFill>
            <a:srgbClr val="FFFF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kumimoji="1" lang="ja-JP" altLang="en-US" dirty="0" smtClean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②しん食</a:t>
            </a:r>
            <a:endParaRPr kumimoji="1" lang="ja-JP" altLang="en-US" dirty="0">
              <a:solidFill>
                <a:schemeClr val="bg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42" name="フローチャート: 処理 41"/>
          <p:cNvSpPr/>
          <p:nvPr/>
        </p:nvSpPr>
        <p:spPr>
          <a:xfrm>
            <a:off x="5281519" y="6700106"/>
            <a:ext cx="658352" cy="1800000"/>
          </a:xfrm>
          <a:prstGeom prst="flowChartProcess">
            <a:avLst/>
          </a:prstGeom>
          <a:solidFill>
            <a:srgbClr val="FFFF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kumimoji="1" lang="ja-JP" altLang="en-US" dirty="0" smtClean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③しん食</a:t>
            </a:r>
            <a:endParaRPr kumimoji="1" lang="ja-JP" altLang="en-US" dirty="0">
              <a:solidFill>
                <a:schemeClr val="bg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43" name="フローチャート: 結合子 34"/>
          <p:cNvSpPr/>
          <p:nvPr/>
        </p:nvSpPr>
        <p:spPr>
          <a:xfrm>
            <a:off x="5919885" y="4199703"/>
            <a:ext cx="513278" cy="953762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44" name="フローチャート: 結合子 34"/>
          <p:cNvSpPr/>
          <p:nvPr/>
        </p:nvSpPr>
        <p:spPr>
          <a:xfrm>
            <a:off x="5934338" y="5313386"/>
            <a:ext cx="513278" cy="953762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45" name="フローチャート: 結合子 34"/>
          <p:cNvSpPr/>
          <p:nvPr/>
        </p:nvSpPr>
        <p:spPr>
          <a:xfrm>
            <a:off x="5920586" y="8088731"/>
            <a:ext cx="513278" cy="953762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46" name="フローチャート: 結合子 34"/>
          <p:cNvSpPr/>
          <p:nvPr/>
        </p:nvSpPr>
        <p:spPr>
          <a:xfrm>
            <a:off x="3763238" y="4233860"/>
            <a:ext cx="513278" cy="953762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47" name="フローチャート: 結合子 34"/>
          <p:cNvSpPr/>
          <p:nvPr/>
        </p:nvSpPr>
        <p:spPr>
          <a:xfrm>
            <a:off x="6272034" y="7236476"/>
            <a:ext cx="513278" cy="953762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48" name="フローチャート: 結合子 34"/>
          <p:cNvSpPr/>
          <p:nvPr/>
        </p:nvSpPr>
        <p:spPr>
          <a:xfrm>
            <a:off x="4713859" y="1751940"/>
            <a:ext cx="513278" cy="953762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50" name="フローチャート: 結合子 34"/>
          <p:cNvSpPr/>
          <p:nvPr/>
        </p:nvSpPr>
        <p:spPr>
          <a:xfrm>
            <a:off x="4742395" y="4177822"/>
            <a:ext cx="513278" cy="953762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51" name="フローチャート: 結合子 34"/>
          <p:cNvSpPr/>
          <p:nvPr/>
        </p:nvSpPr>
        <p:spPr>
          <a:xfrm>
            <a:off x="4739852" y="5313386"/>
            <a:ext cx="513278" cy="953762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53" name="フローチャート: 結合子 34"/>
          <p:cNvSpPr/>
          <p:nvPr/>
        </p:nvSpPr>
        <p:spPr>
          <a:xfrm>
            <a:off x="4768241" y="6397449"/>
            <a:ext cx="513278" cy="953762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54" name="フローチャート: 結合子 34"/>
          <p:cNvSpPr/>
          <p:nvPr/>
        </p:nvSpPr>
        <p:spPr>
          <a:xfrm>
            <a:off x="4457461" y="7308884"/>
            <a:ext cx="513278" cy="953762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55" name="フローチャート: 結合子 34"/>
          <p:cNvSpPr/>
          <p:nvPr/>
        </p:nvSpPr>
        <p:spPr>
          <a:xfrm>
            <a:off x="4864157" y="7995162"/>
            <a:ext cx="513278" cy="953762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56" name="フローチャート: 処理 55"/>
          <p:cNvSpPr/>
          <p:nvPr/>
        </p:nvSpPr>
        <p:spPr>
          <a:xfrm>
            <a:off x="3027925" y="1894700"/>
            <a:ext cx="658352" cy="1800000"/>
          </a:xfrm>
          <a:prstGeom prst="flowChartProcess">
            <a:avLst/>
          </a:prstGeom>
          <a:solidFill>
            <a:srgbClr val="FFFF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kumimoji="1" lang="ja-JP" altLang="en-US" dirty="0" smtClean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④たい積</a:t>
            </a:r>
            <a:endParaRPr kumimoji="1" lang="ja-JP" altLang="en-US" dirty="0">
              <a:solidFill>
                <a:schemeClr val="bg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57" name="フローチャート: 処理 56"/>
          <p:cNvSpPr/>
          <p:nvPr/>
        </p:nvSpPr>
        <p:spPr>
          <a:xfrm>
            <a:off x="3095810" y="4233860"/>
            <a:ext cx="658352" cy="1800000"/>
          </a:xfrm>
          <a:prstGeom prst="flowChartProcess">
            <a:avLst/>
          </a:prstGeom>
          <a:solidFill>
            <a:srgbClr val="FFFF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kumimoji="1" lang="ja-JP" altLang="en-US" dirty="0" smtClean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⑤たい積</a:t>
            </a:r>
            <a:endParaRPr kumimoji="1" lang="ja-JP" altLang="en-US" dirty="0">
              <a:solidFill>
                <a:schemeClr val="bg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58" name="フローチャート: 結合子 34"/>
          <p:cNvSpPr/>
          <p:nvPr/>
        </p:nvSpPr>
        <p:spPr>
          <a:xfrm>
            <a:off x="3763238" y="1750233"/>
            <a:ext cx="513278" cy="953762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61" name="フローチャート: 結合子 34"/>
          <p:cNvSpPr/>
          <p:nvPr/>
        </p:nvSpPr>
        <p:spPr>
          <a:xfrm>
            <a:off x="3761844" y="2909043"/>
            <a:ext cx="513278" cy="953762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62" name="フローチャート: 結合子 34"/>
          <p:cNvSpPr/>
          <p:nvPr/>
        </p:nvSpPr>
        <p:spPr>
          <a:xfrm>
            <a:off x="5920586" y="6355122"/>
            <a:ext cx="513278" cy="953762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63" name="フローチャート: 結合子 34"/>
          <p:cNvSpPr/>
          <p:nvPr/>
        </p:nvSpPr>
        <p:spPr>
          <a:xfrm>
            <a:off x="3761844" y="5302369"/>
            <a:ext cx="513278" cy="953762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64" name="フローチャート: 結合子 34"/>
          <p:cNvSpPr/>
          <p:nvPr/>
        </p:nvSpPr>
        <p:spPr>
          <a:xfrm>
            <a:off x="3763238" y="6630414"/>
            <a:ext cx="513278" cy="953762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65" name="フローチャート: 結合子 34"/>
          <p:cNvSpPr/>
          <p:nvPr/>
        </p:nvSpPr>
        <p:spPr>
          <a:xfrm>
            <a:off x="3772861" y="7725402"/>
            <a:ext cx="513278" cy="953762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66" name="フローチャート: 結合子 34"/>
          <p:cNvSpPr/>
          <p:nvPr/>
        </p:nvSpPr>
        <p:spPr>
          <a:xfrm>
            <a:off x="2509995" y="1740715"/>
            <a:ext cx="513278" cy="953762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68" name="フローチャート: 結合子 34"/>
          <p:cNvSpPr/>
          <p:nvPr/>
        </p:nvSpPr>
        <p:spPr>
          <a:xfrm>
            <a:off x="2529560" y="4233860"/>
            <a:ext cx="513278" cy="953762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69" name="フローチャート: 結合子 34"/>
          <p:cNvSpPr/>
          <p:nvPr/>
        </p:nvSpPr>
        <p:spPr>
          <a:xfrm>
            <a:off x="2529560" y="5302369"/>
            <a:ext cx="513278" cy="953762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70" name="フローチャート: 結合子 34"/>
          <p:cNvSpPr/>
          <p:nvPr/>
        </p:nvSpPr>
        <p:spPr>
          <a:xfrm>
            <a:off x="2529560" y="6657356"/>
            <a:ext cx="513278" cy="953762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72" name="フローチャート: 処理 71"/>
          <p:cNvSpPr/>
          <p:nvPr/>
        </p:nvSpPr>
        <p:spPr>
          <a:xfrm>
            <a:off x="956954" y="1875736"/>
            <a:ext cx="649047" cy="1800000"/>
          </a:xfrm>
          <a:prstGeom prst="flowChartProcess">
            <a:avLst/>
          </a:prstGeom>
          <a:solidFill>
            <a:schemeClr val="tx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kumimoji="1"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②運</a:t>
            </a:r>
            <a:r>
              <a:rPr kumimoji="1" lang="ja-JP" altLang="en-US" dirty="0" err="1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ぱん</a:t>
            </a:r>
            <a:endParaRPr kumimoji="1" lang="ja-JP" altLang="en-US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73" name="フローチャート: 処理 72"/>
          <p:cNvSpPr/>
          <p:nvPr/>
        </p:nvSpPr>
        <p:spPr>
          <a:xfrm>
            <a:off x="940979" y="4199703"/>
            <a:ext cx="649047" cy="1800000"/>
          </a:xfrm>
          <a:prstGeom prst="flowChartProcess">
            <a:avLst/>
          </a:prstGeom>
          <a:solidFill>
            <a:schemeClr val="tx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kumimoji="1"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③たい積</a:t>
            </a:r>
            <a:endParaRPr kumimoji="1" lang="ja-JP" altLang="en-US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74" name="フローチャート: 結合子 34"/>
          <p:cNvSpPr/>
          <p:nvPr/>
        </p:nvSpPr>
        <p:spPr>
          <a:xfrm>
            <a:off x="1636502" y="1727991"/>
            <a:ext cx="513278" cy="953762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75" name="フローチャート: 結合子 34"/>
          <p:cNvSpPr/>
          <p:nvPr/>
        </p:nvSpPr>
        <p:spPr>
          <a:xfrm>
            <a:off x="1606001" y="2886980"/>
            <a:ext cx="513278" cy="953762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76" name="フローチャート: 結合子 34"/>
          <p:cNvSpPr/>
          <p:nvPr/>
        </p:nvSpPr>
        <p:spPr>
          <a:xfrm>
            <a:off x="1606001" y="4226152"/>
            <a:ext cx="513278" cy="953762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77" name="フローチャート: 結合子 34"/>
          <p:cNvSpPr/>
          <p:nvPr/>
        </p:nvSpPr>
        <p:spPr>
          <a:xfrm>
            <a:off x="1593224" y="5313386"/>
            <a:ext cx="513278" cy="953762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78" name="フローチャート: 結合子 34"/>
          <p:cNvSpPr/>
          <p:nvPr/>
        </p:nvSpPr>
        <p:spPr>
          <a:xfrm>
            <a:off x="414266" y="1740715"/>
            <a:ext cx="513278" cy="953762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79" name="フローチャート: 結合子 34"/>
          <p:cNvSpPr/>
          <p:nvPr/>
        </p:nvSpPr>
        <p:spPr>
          <a:xfrm>
            <a:off x="429773" y="2775736"/>
            <a:ext cx="513278" cy="953762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80" name="フローチャート: 結合子 34"/>
          <p:cNvSpPr/>
          <p:nvPr/>
        </p:nvSpPr>
        <p:spPr>
          <a:xfrm>
            <a:off x="355175" y="4177817"/>
            <a:ext cx="513278" cy="953762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81" name="フローチャート: 結合子 34"/>
          <p:cNvSpPr/>
          <p:nvPr/>
        </p:nvSpPr>
        <p:spPr>
          <a:xfrm>
            <a:off x="381216" y="5286747"/>
            <a:ext cx="513278" cy="953762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82" name="フローチャート: 結合子 34"/>
          <p:cNvSpPr/>
          <p:nvPr/>
        </p:nvSpPr>
        <p:spPr>
          <a:xfrm>
            <a:off x="2573407" y="7785765"/>
            <a:ext cx="513278" cy="953762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71" name="フローチャート: 結合子 34"/>
          <p:cNvSpPr/>
          <p:nvPr/>
        </p:nvSpPr>
        <p:spPr>
          <a:xfrm>
            <a:off x="2103414" y="7248521"/>
            <a:ext cx="513278" cy="953762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" name="スマイル 1"/>
          <p:cNvSpPr/>
          <p:nvPr/>
        </p:nvSpPr>
        <p:spPr>
          <a:xfrm>
            <a:off x="6319296" y="1519790"/>
            <a:ext cx="256639" cy="289782"/>
          </a:xfrm>
          <a:prstGeom prst="smileyFac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スマイル 48"/>
          <p:cNvSpPr/>
          <p:nvPr/>
        </p:nvSpPr>
        <p:spPr>
          <a:xfrm>
            <a:off x="6319296" y="3977087"/>
            <a:ext cx="256639" cy="289782"/>
          </a:xfrm>
          <a:prstGeom prst="smileyFac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スマイル 51"/>
          <p:cNvSpPr/>
          <p:nvPr/>
        </p:nvSpPr>
        <p:spPr>
          <a:xfrm>
            <a:off x="6400353" y="6282178"/>
            <a:ext cx="256639" cy="289782"/>
          </a:xfrm>
          <a:prstGeom prst="smileyFac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" name="スマイル 58"/>
          <p:cNvSpPr/>
          <p:nvPr/>
        </p:nvSpPr>
        <p:spPr>
          <a:xfrm>
            <a:off x="4239166" y="1621752"/>
            <a:ext cx="256639" cy="289782"/>
          </a:xfrm>
          <a:prstGeom prst="smileyFac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" name="スマイル 59"/>
          <p:cNvSpPr/>
          <p:nvPr/>
        </p:nvSpPr>
        <p:spPr>
          <a:xfrm>
            <a:off x="5216094" y="6290702"/>
            <a:ext cx="256639" cy="289782"/>
          </a:xfrm>
          <a:prstGeom prst="smileyFac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7" name="スマイル 66"/>
          <p:cNvSpPr/>
          <p:nvPr/>
        </p:nvSpPr>
        <p:spPr>
          <a:xfrm>
            <a:off x="4213142" y="4067853"/>
            <a:ext cx="256639" cy="289782"/>
          </a:xfrm>
          <a:prstGeom prst="smileyFac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3" name="スマイル 82"/>
          <p:cNvSpPr/>
          <p:nvPr/>
        </p:nvSpPr>
        <p:spPr>
          <a:xfrm>
            <a:off x="4227893" y="6369063"/>
            <a:ext cx="256639" cy="289782"/>
          </a:xfrm>
          <a:prstGeom prst="smileyFac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4" name="スマイル 83"/>
          <p:cNvSpPr/>
          <p:nvPr/>
        </p:nvSpPr>
        <p:spPr>
          <a:xfrm>
            <a:off x="4155646" y="7507118"/>
            <a:ext cx="256639" cy="289782"/>
          </a:xfrm>
          <a:prstGeom prst="smileyFac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5" name="スマイル 84"/>
          <p:cNvSpPr/>
          <p:nvPr/>
        </p:nvSpPr>
        <p:spPr>
          <a:xfrm>
            <a:off x="2065223" y="1586901"/>
            <a:ext cx="256639" cy="289782"/>
          </a:xfrm>
          <a:prstGeom prst="smileyFac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6" name="スマイル 85"/>
          <p:cNvSpPr/>
          <p:nvPr/>
        </p:nvSpPr>
        <p:spPr>
          <a:xfrm>
            <a:off x="2102763" y="2787519"/>
            <a:ext cx="256639" cy="289782"/>
          </a:xfrm>
          <a:prstGeom prst="smileyFac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7" name="スマイル 86"/>
          <p:cNvSpPr/>
          <p:nvPr/>
        </p:nvSpPr>
        <p:spPr>
          <a:xfrm>
            <a:off x="2063496" y="4008814"/>
            <a:ext cx="256639" cy="289782"/>
          </a:xfrm>
          <a:prstGeom prst="smileyFac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8" name="スマイル 87"/>
          <p:cNvSpPr/>
          <p:nvPr/>
        </p:nvSpPr>
        <p:spPr>
          <a:xfrm>
            <a:off x="2066426" y="5131579"/>
            <a:ext cx="256639" cy="289782"/>
          </a:xfrm>
          <a:prstGeom prst="smileyFac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5" name="グループ化 4"/>
          <p:cNvGrpSpPr/>
          <p:nvPr/>
        </p:nvGrpSpPr>
        <p:grpSpPr>
          <a:xfrm>
            <a:off x="226855" y="8222871"/>
            <a:ext cx="1922925" cy="400110"/>
            <a:chOff x="226855" y="8222871"/>
            <a:chExt cx="1922925" cy="400110"/>
          </a:xfrm>
        </p:grpSpPr>
        <p:sp>
          <p:nvSpPr>
            <p:cNvPr id="89" name="スマイル 88"/>
            <p:cNvSpPr/>
            <p:nvPr/>
          </p:nvSpPr>
          <p:spPr>
            <a:xfrm>
              <a:off x="226855" y="8262646"/>
              <a:ext cx="256639" cy="289782"/>
            </a:xfrm>
            <a:prstGeom prst="smileyFac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" name="テキスト ボックス 2"/>
            <p:cNvSpPr txBox="1"/>
            <p:nvPr/>
          </p:nvSpPr>
          <p:spPr>
            <a:xfrm flipH="1">
              <a:off x="488084" y="8222871"/>
              <a:ext cx="166169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2000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説明する人</a:t>
              </a:r>
              <a:endParaRPr kumimoji="1" lang="ja-JP" altLang="en-US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734559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324 0.05781 L 0.00162 0.27292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3" y="10747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367E-6 0 L -0.13648 0.11753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824" y="5868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6787E-6 1.94444E-6 L -0.00162 -0.27413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3" y="-13715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68517E-7 2.22222E-6 L -0.32593 -0.26684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308" y="-13351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102E-6 2.77778E-7 L -0.32871 -0.00226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447" y="-122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0234E-6 -2.77778E-6 L -0.22299 -0.48975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150" y="-24497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7.91117E-7 2.5E-6 L -0.17488 -0.43785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744" y="-21892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4809E-6 -2.22222E-6 L -0.27713 -0.49583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856" y="-24792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84525E-7 1.11111E-6 L -0.15892 -0.29705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957" y="-14861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74046E-6 -4.72222E-6 L 0.13763 -0.12031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870" y="-6024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46 -0.00034 L 0.50636 0.63941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330" y="31979"/>
                                    </p:animMotion>
                                  </p:childTnLst>
                                </p:cTn>
                              </p:par>
                              <p:par>
                                <p:cTn id="27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9702E-6 -2.77778E-7 L 0.22762 -0.21094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381" y="-10556"/>
                                    </p:animMotion>
                                  </p:childTnLst>
                                </p:cTn>
                              </p:par>
                              <p:par>
                                <p:cTn id="29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4064E-7 -3.05556E-6 L 0.32917 0.37379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447" y="18681"/>
                                    </p:animMotion>
                                  </p:childTnLst>
                                </p:cTn>
                              </p:par>
                              <p:par>
                                <p:cTn id="31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671 -0.00105 L 0.30627 -0.00052 " pathEditMode="relative" rAng="0" ptsTypes="AA">
                                      <p:cBhvr>
                                        <p:cTn id="32" dur="2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637" y="1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2228E-6 1.66667E-6 L -0.30951 -0.53733 " pathEditMode="relative" rAng="0" ptsTypes="AA">
                                      <p:cBhvr>
                                        <p:cTn id="36" dur="2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475" y="-26875"/>
                                    </p:animMotion>
                                  </p:childTnLst>
                                </p:cTn>
                              </p:par>
                              <p:par>
                                <p:cTn id="37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74046E-6 -2.22222E-6 L -0.32593 -0.39687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308" y="-19844"/>
                                    </p:animMotion>
                                  </p:childTnLst>
                                </p:cTn>
                              </p:par>
                              <p:par>
                                <p:cTn id="39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08906E-7 5E-6 L -0.16493 -0.12292 " pathEditMode="relative" rAng="0" ptsTypes="AA">
                                      <p:cBhvr>
                                        <p:cTn id="40" dur="2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258" y="-6146"/>
                                    </p:animMotion>
                                  </p:childTnLst>
                                </p:cTn>
                              </p:par>
                              <p:par>
                                <p:cTn id="41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879 0.00122 L 0.30604 0.42465 " pathEditMode="relative" rAng="0" ptsTypes="AA">
                                      <p:cBhvr>
                                        <p:cTn id="42" dur="2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730" y="21163"/>
                                    </p:animMotion>
                                  </p:childTnLst>
                                </p:cTn>
                              </p:par>
                              <p:par>
                                <p:cTn id="43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7.91117E-7 -1.94444E-6 L -0.00786 0.38629 " pathEditMode="relative" rAng="0" ptsTypes="AA">
                                      <p:cBhvr>
                                        <p:cTn id="44" dur="2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93" y="19306"/>
                                    </p:animMotion>
                                  </p:childTnLst>
                                </p:cTn>
                              </p:par>
                              <p:par>
                                <p:cTn id="45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77 -0.00243 L 0.32316 0.39219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285" y="19722"/>
                                    </p:animMotion>
                                  </p:childTnLst>
                                </p:cTn>
                              </p:par>
                              <p:par>
                                <p:cTn id="47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486 0.00191 L -0.00162 -0.27344 " pathEditMode="relative" rAng="0" ptsTypes="AA">
                                      <p:cBhvr>
                                        <p:cTn id="48" dur="2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2" y="-137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000"/>
                            </p:stCondLst>
                            <p:childTnLst>
                              <p:par>
                                <p:cTn id="50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6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2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98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14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30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46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62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7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7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78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8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9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94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0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0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26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3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  <p:bldP spid="44" grpId="0" animBg="1"/>
      <p:bldP spid="45" grpId="0" animBg="1"/>
      <p:bldP spid="47" grpId="0" animBg="1"/>
      <p:bldP spid="48" grpId="0" animBg="1"/>
      <p:bldP spid="50" grpId="0" animBg="1"/>
      <p:bldP spid="51" grpId="0" animBg="1"/>
      <p:bldP spid="54" grpId="0" animBg="1"/>
      <p:bldP spid="55" grpId="0" animBg="1"/>
      <p:bldP spid="61" grpId="0" animBg="1"/>
      <p:bldP spid="63" grpId="0" animBg="1"/>
      <p:bldP spid="66" grpId="0" animBg="1"/>
      <p:bldP spid="68" grpId="0" animBg="1"/>
      <p:bldP spid="69" grpId="0" animBg="1"/>
      <p:bldP spid="70" grpId="0" animBg="1"/>
      <p:bldP spid="78" grpId="0" animBg="1"/>
      <p:bldP spid="79" grpId="0" animBg="1"/>
      <p:bldP spid="80" grpId="0" animBg="1"/>
      <p:bldP spid="81" grpId="0" animBg="1"/>
      <p:bldP spid="82" grpId="0" animBg="1"/>
      <p:bldP spid="71" grpId="0" animBg="1"/>
      <p:bldP spid="2" grpId="0" animBg="1"/>
      <p:bldP spid="49" grpId="0" animBg="1"/>
      <p:bldP spid="52" grpId="0" animBg="1"/>
      <p:bldP spid="59" grpId="0" animBg="1"/>
      <p:bldP spid="60" grpId="0" animBg="1"/>
      <p:bldP spid="67" grpId="0" animBg="1"/>
      <p:bldP spid="83" grpId="0" animBg="1"/>
      <p:bldP spid="84" grpId="0" animBg="1"/>
      <p:bldP spid="85" grpId="0" animBg="1"/>
      <p:bldP spid="86" grpId="0" animBg="1"/>
      <p:bldP spid="87" grpId="0" animBg="1"/>
      <p:bldP spid="8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25884" y="112159"/>
            <a:ext cx="5823991" cy="1768428"/>
          </a:xfrm>
        </p:spPr>
        <p:txBody>
          <a:bodyPr>
            <a:normAutofit/>
          </a:bodyPr>
          <a:lstStyle/>
          <a:p>
            <a:r>
              <a:rPr kumimoji="1" lang="ja-JP" altLang="en-US" sz="3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実験方法が違うグループの</a:t>
            </a:r>
            <a:r>
              <a:rPr kumimoji="1" lang="en-US" altLang="ja-JP" sz="3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/>
            </a:r>
            <a:br>
              <a:rPr kumimoji="1" lang="en-US" altLang="ja-JP" sz="3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</a:br>
            <a:r>
              <a:rPr kumimoji="1" lang="ja-JP" altLang="en-US" sz="3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結果や考察</a:t>
            </a:r>
            <a:r>
              <a:rPr lang="ja-JP" altLang="en-US" sz="3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を聞こう。</a:t>
            </a:r>
            <a:endParaRPr kumimoji="1" lang="ja-JP" altLang="en-US" sz="36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grpSp>
        <p:nvGrpSpPr>
          <p:cNvPr id="11" name="グループ化 10"/>
          <p:cNvGrpSpPr/>
          <p:nvPr/>
        </p:nvGrpSpPr>
        <p:grpSpPr>
          <a:xfrm>
            <a:off x="246813" y="3705102"/>
            <a:ext cx="6254873" cy="2034731"/>
            <a:chOff x="246813" y="3705102"/>
            <a:chExt cx="6254873" cy="2034731"/>
          </a:xfrm>
        </p:grpSpPr>
        <p:sp>
          <p:nvSpPr>
            <p:cNvPr id="5" name="横巻き 4"/>
            <p:cNvSpPr/>
            <p:nvPr/>
          </p:nvSpPr>
          <p:spPr>
            <a:xfrm>
              <a:off x="246813" y="3705102"/>
              <a:ext cx="6254873" cy="2034731"/>
            </a:xfrm>
            <a:prstGeom prst="horizontalScroll">
              <a:avLst/>
            </a:prstGeom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ja-JP" altLang="en-US" sz="2000" dirty="0">
                  <a:solidFill>
                    <a:srgbClr val="FF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③</a:t>
              </a:r>
              <a:r>
                <a:rPr lang="ja-JP" altLang="en-US" sz="20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実験方法が違うグループ</a:t>
              </a:r>
              <a:r>
                <a:rPr lang="ja-JP" altLang="en-US" sz="2000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の「実験結果</a:t>
              </a:r>
              <a:r>
                <a:rPr lang="ja-JP" altLang="en-US" sz="20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や</a:t>
              </a:r>
              <a:r>
                <a:rPr lang="ja-JP" altLang="en-US" sz="2000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考察」の</a:t>
              </a:r>
              <a:r>
                <a:rPr lang="ja-JP" altLang="en-US" sz="20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説明を聞く。</a:t>
              </a:r>
              <a:endParaRPr lang="en-US" altLang="ja-JP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r>
                <a:rPr kumimoji="1" lang="ja-JP" altLang="en-US" sz="2000" dirty="0">
                  <a:solidFill>
                    <a:srgbClr val="FF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④</a:t>
              </a:r>
              <a:r>
                <a:rPr kumimoji="1" lang="ja-JP" altLang="en-US" sz="20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ワークシートに結果を記入する。</a:t>
              </a:r>
              <a:endParaRPr kumimoji="1" lang="en-US" altLang="ja-JP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r>
                <a:rPr lang="ja-JP" altLang="en-US" sz="2000" dirty="0">
                  <a:solidFill>
                    <a:srgbClr val="FF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⑤</a:t>
              </a:r>
              <a:r>
                <a:rPr lang="ja-JP" altLang="en-US" sz="20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質問タイム</a:t>
              </a:r>
              <a:endParaRPr kumimoji="1" lang="ja-JP" altLang="en-US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  <p:sp>
          <p:nvSpPr>
            <p:cNvPr id="7" name="角丸四角形 6"/>
            <p:cNvSpPr/>
            <p:nvPr/>
          </p:nvSpPr>
          <p:spPr>
            <a:xfrm>
              <a:off x="5272644" y="4797631"/>
              <a:ext cx="771896" cy="475013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2000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５分</a:t>
              </a:r>
              <a:endParaRPr kumimoji="1" lang="ja-JP" altLang="en-US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</p:grpSp>
      <p:grpSp>
        <p:nvGrpSpPr>
          <p:cNvPr id="12" name="グループ化 11"/>
          <p:cNvGrpSpPr/>
          <p:nvPr/>
        </p:nvGrpSpPr>
        <p:grpSpPr>
          <a:xfrm>
            <a:off x="310441" y="6250469"/>
            <a:ext cx="6254873" cy="2034731"/>
            <a:chOff x="403761" y="6238594"/>
            <a:chExt cx="6254873" cy="2034731"/>
          </a:xfrm>
        </p:grpSpPr>
        <p:sp>
          <p:nvSpPr>
            <p:cNvPr id="6" name="横巻き 5"/>
            <p:cNvSpPr/>
            <p:nvPr/>
          </p:nvSpPr>
          <p:spPr>
            <a:xfrm>
              <a:off x="403761" y="6238594"/>
              <a:ext cx="6254873" cy="2034731"/>
            </a:xfrm>
            <a:prstGeom prst="horizontalScroll">
              <a:avLst/>
            </a:prstGeom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kumimoji="1" lang="ja-JP" altLang="en-US" sz="2000" dirty="0">
                  <a:solidFill>
                    <a:srgbClr val="FF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⑥</a:t>
              </a:r>
              <a:r>
                <a:rPr kumimoji="1" lang="ja-JP" altLang="en-US" sz="20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自分のグループに戻る。</a:t>
              </a:r>
              <a:endParaRPr kumimoji="1" lang="en-US" altLang="ja-JP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r>
                <a:rPr lang="ja-JP" altLang="en-US" sz="2000" dirty="0">
                  <a:solidFill>
                    <a:srgbClr val="FF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⑦</a:t>
              </a:r>
              <a:r>
                <a:rPr lang="ja-JP" altLang="en-US" sz="20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一人ずつ、聞いてきた「実験結果や考察」を</a:t>
              </a:r>
              <a:r>
                <a:rPr lang="ja-JP" altLang="en-US" sz="2000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グ　ループ</a:t>
              </a:r>
              <a:r>
                <a:rPr lang="ja-JP" altLang="en-US" sz="20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のみんなに伝える。</a:t>
              </a:r>
              <a:endParaRPr lang="en-US" altLang="ja-JP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r>
                <a:rPr kumimoji="1" lang="ja-JP" altLang="en-US" sz="2000" dirty="0">
                  <a:solidFill>
                    <a:srgbClr val="FF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⑧</a:t>
              </a:r>
              <a:r>
                <a:rPr kumimoji="1" lang="ja-JP" altLang="en-US" sz="20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ワークシートに記入する。</a:t>
              </a:r>
            </a:p>
          </p:txBody>
        </p:sp>
        <p:sp>
          <p:nvSpPr>
            <p:cNvPr id="8" name="角丸四角形 7"/>
            <p:cNvSpPr/>
            <p:nvPr/>
          </p:nvSpPr>
          <p:spPr>
            <a:xfrm>
              <a:off x="5272644" y="7420098"/>
              <a:ext cx="771896" cy="475013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2000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５分</a:t>
              </a:r>
              <a:endParaRPr kumimoji="1" lang="ja-JP" altLang="en-US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</p:grpSp>
      <p:grpSp>
        <p:nvGrpSpPr>
          <p:cNvPr id="10" name="グループ化 9"/>
          <p:cNvGrpSpPr/>
          <p:nvPr/>
        </p:nvGrpSpPr>
        <p:grpSpPr>
          <a:xfrm>
            <a:off x="525883" y="1391664"/>
            <a:ext cx="6266748" cy="1947445"/>
            <a:chOff x="525883" y="1391664"/>
            <a:chExt cx="6266748" cy="1947445"/>
          </a:xfrm>
        </p:grpSpPr>
        <p:sp>
          <p:nvSpPr>
            <p:cNvPr id="4" name="フローチャート: 処理 3"/>
            <p:cNvSpPr/>
            <p:nvPr/>
          </p:nvSpPr>
          <p:spPr>
            <a:xfrm>
              <a:off x="525883" y="2373411"/>
              <a:ext cx="5823991" cy="965698"/>
            </a:xfrm>
            <a:prstGeom prst="flowChartProcess">
              <a:avLst/>
            </a:prstGeom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ja-JP" altLang="en-US" sz="2000" dirty="0">
                  <a:solidFill>
                    <a:srgbClr val="FF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①</a:t>
              </a:r>
              <a:r>
                <a:rPr lang="ja-JP" altLang="en-US" sz="20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「自分たち</a:t>
              </a:r>
              <a:r>
                <a:rPr lang="ja-JP" altLang="en-US" sz="2000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の実験結果</a:t>
              </a:r>
              <a:r>
                <a:rPr lang="ja-JP" altLang="en-US" sz="20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」を発表する人を決める。</a:t>
              </a:r>
              <a:endParaRPr lang="en-US" altLang="ja-JP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r>
                <a:rPr kumimoji="1" lang="ja-JP" altLang="en-US" sz="2000" dirty="0" smtClean="0">
                  <a:solidFill>
                    <a:srgbClr val="FF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②</a:t>
              </a:r>
              <a:r>
                <a:rPr kumimoji="1" lang="ja-JP" altLang="en-US" sz="2000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　別</a:t>
              </a:r>
              <a:r>
                <a:rPr kumimoji="1" lang="ja-JP" altLang="en-US" sz="20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のグループへ出かける人を決める。</a:t>
              </a:r>
              <a:endParaRPr kumimoji="1" lang="en-US" altLang="ja-JP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  <p:sp>
          <p:nvSpPr>
            <p:cNvPr id="9" name="円形吹き出し 8"/>
            <p:cNvSpPr/>
            <p:nvPr/>
          </p:nvSpPr>
          <p:spPr>
            <a:xfrm>
              <a:off x="5017270" y="1391664"/>
              <a:ext cx="1775361" cy="1029115"/>
            </a:xfrm>
            <a:prstGeom prst="wedgeEllipseCallou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2000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先生が決めます。</a:t>
              </a:r>
              <a:endParaRPr kumimoji="1" lang="ja-JP" altLang="en-US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64574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2A5B7F"/>
      </a:dk2>
      <a:lt2>
        <a:srgbClr val="ABDAFC"/>
      </a:lt2>
      <a:accent1>
        <a:srgbClr val="9EC544"/>
      </a:accent1>
      <a:accent2>
        <a:srgbClr val="50BEA3"/>
      </a:accent2>
      <a:accent3>
        <a:srgbClr val="4A9CCC"/>
      </a:accent3>
      <a:accent4>
        <a:srgbClr val="9A66CA"/>
      </a:accent4>
      <a:accent5>
        <a:srgbClr val="C54F71"/>
      </a:accent5>
      <a:accent6>
        <a:srgbClr val="DE9C3C"/>
      </a:accent6>
      <a:hlink>
        <a:srgbClr val="6BA9DA"/>
      </a:hlink>
      <a:folHlink>
        <a:srgbClr val="A0BCD3"/>
      </a:folHlink>
    </a:clrScheme>
    <a:fontScheme name="Damask">
      <a:majorFont>
        <a:latin typeface="Bookman Old Style" panose="02050604050505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mask" id="{F9A299A0-33D0-4E0F-9F3F-7163E3744208}" vid="{746EEEEA-FB6A-406B-B510-531588D54811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TM04033921[[fn=ダマスク]]</Template>
  <TotalTime>3667</TotalTime>
  <Words>343</Words>
  <Application>Microsoft Office PowerPoint</Application>
  <PresentationFormat>画面に合わせる (4:3)</PresentationFormat>
  <Paragraphs>51</Paragraphs>
  <Slides>4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11" baseType="lpstr">
      <vt:lpstr>HG丸ｺﾞｼｯｸM-PRO</vt:lpstr>
      <vt:lpstr>ＭＳ Ｐゴシック</vt:lpstr>
      <vt:lpstr>游ゴシック</vt:lpstr>
      <vt:lpstr>Arial</vt:lpstr>
      <vt:lpstr>Bookman Old Style</vt:lpstr>
      <vt:lpstr>Rockwell</vt:lpstr>
      <vt:lpstr>Damask</vt:lpstr>
      <vt:lpstr>12/7（木）　実験グループ　</vt:lpstr>
      <vt:lpstr>実験方法が違うグループの 結果や考察を聞こう。</vt:lpstr>
      <vt:lpstr>12/7（木）　実験グループ②　</vt:lpstr>
      <vt:lpstr>実験方法が違うグループの 結果や考察を聞こう。</vt:lpstr>
    </vt:vector>
  </TitlesOfParts>
  <Company>沖縄県立総合教育センター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mkprof</dc:creator>
  <cp:lastModifiedBy>mkprof</cp:lastModifiedBy>
  <cp:revision>299</cp:revision>
  <cp:lastPrinted>2017-11-14T23:28:38Z</cp:lastPrinted>
  <dcterms:created xsi:type="dcterms:W3CDTF">2017-05-11T07:12:25Z</dcterms:created>
  <dcterms:modified xsi:type="dcterms:W3CDTF">2018-03-19T05:44:08Z</dcterms:modified>
</cp:coreProperties>
</file>