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3"/>
  </p:notesMasterIdLst>
  <p:sldIdLst>
    <p:sldId id="256" r:id="rId2"/>
    <p:sldId id="316" r:id="rId3"/>
    <p:sldId id="257" r:id="rId4"/>
    <p:sldId id="324" r:id="rId5"/>
    <p:sldId id="326" r:id="rId6"/>
    <p:sldId id="328" r:id="rId7"/>
    <p:sldId id="327" r:id="rId8"/>
    <p:sldId id="329" r:id="rId9"/>
    <p:sldId id="330" r:id="rId10"/>
    <p:sldId id="313" r:id="rId11"/>
    <p:sldId id="331" r:id="rId1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4A4"/>
    <a:srgbClr val="FFFF66"/>
    <a:srgbClr val="9999FF"/>
    <a:srgbClr val="FF7C80"/>
    <a:srgbClr val="B3E4FD"/>
    <a:srgbClr val="FFCCFF"/>
    <a:srgbClr val="BEF3F6"/>
    <a:srgbClr val="F2FC6A"/>
    <a:srgbClr val="F8F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2CFDB-0385-47B5-BEC4-995D2237A2E9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17F21-1332-4218-93D5-D55A1FA9AF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15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今日は、１食分の献立について、よりバランスのとれた食事にするために、選ぶ食品について考えてみましょう。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7F21-1332-4218-93D5-D55A1FA9AF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425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スライドを読む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7F21-1332-4218-93D5-D55A1FA9AF9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358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おしまい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7F21-1332-4218-93D5-D55A1FA9AF9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59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教の狙いです。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7F21-1332-4218-93D5-D55A1FA9AF9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47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みなさんは、この「まごわやさしい」という言葉を聞いたことがありますか。</a:t>
            </a:r>
            <a:endParaRPr kumimoji="1" lang="en-US" altLang="ja-JP" dirty="0"/>
          </a:p>
          <a:p>
            <a:r>
              <a:rPr kumimoji="1" lang="ja-JP" altLang="en-US" dirty="0"/>
              <a:t>「ま」は、豆類「ご」は</a:t>
            </a:r>
            <a:r>
              <a:rPr kumimoji="1" lang="ja-JP" altLang="en-US" dirty="0" err="1"/>
              <a:t>ごま</a:t>
            </a:r>
            <a:r>
              <a:rPr kumimoji="1" lang="ja-JP" altLang="en-US" dirty="0"/>
              <a:t>などナッツ類、「わ」はわかめなどの海草、「や」は野菜、</a:t>
            </a:r>
            <a:endParaRPr kumimoji="1" lang="en-US" altLang="ja-JP" dirty="0"/>
          </a:p>
          <a:p>
            <a:r>
              <a:rPr kumimoji="1" lang="ja-JP" altLang="en-US" dirty="0"/>
              <a:t>「さ」は魚など、「し」はしいたけなどのきのこ類、「い」はい</a:t>
            </a:r>
            <a:r>
              <a:rPr kumimoji="1" lang="ja-JP" altLang="en-US" dirty="0" err="1"/>
              <a:t>も</a:t>
            </a:r>
            <a:r>
              <a:rPr kumimoji="1" lang="ja-JP" altLang="en-US" dirty="0"/>
              <a:t>類です。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7F21-1332-4218-93D5-D55A1FA9AF9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36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err="1"/>
              <a:t>まごわ</a:t>
            </a:r>
            <a:r>
              <a:rPr kumimoji="1" lang="ja-JP" altLang="en-US" dirty="0"/>
              <a:t>やさしいとは、日本の伝統的な食材の頭文字で、昔から食べられています。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7F21-1332-4218-93D5-D55A1FA9AF9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83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err="1"/>
              <a:t>まごわ</a:t>
            </a:r>
            <a:r>
              <a:rPr kumimoji="1" lang="ja-JP" altLang="en-US" dirty="0"/>
              <a:t>やさしいの食材の特徴です。（スライドを読む）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7F21-1332-4218-93D5-D55A1FA9AF9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59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では、問題です。（スライドを読む）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7F21-1332-4218-93D5-D55A1FA9AF9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639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給食を食べながら確認してみよう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7F21-1332-4218-93D5-D55A1FA9AF9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80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正解は、豆類と、野菜です。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7F21-1332-4218-93D5-D55A1FA9AF9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476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では、使われていなかった食材をどのように工夫したらよいか、考えてみよう。</a:t>
            </a:r>
            <a:endParaRPr kumimoji="1" lang="en-US" altLang="ja-JP" dirty="0"/>
          </a:p>
          <a:p>
            <a:r>
              <a:rPr kumimoji="1" lang="ja-JP" altLang="en-US" dirty="0"/>
              <a:t>（質問しながら応対する）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7F21-1332-4218-93D5-D55A1FA9AF9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96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95708C-8D70-40F9-B4C5-BD8ABA30A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0DED122-0D25-4EC3-90EC-FCE5669FF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01AB97-6F1F-47A5-BA44-DE19CC37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0D48-D02C-4292-80A0-22AD21B1EC0D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AEEF61-21F1-44FD-9B3A-3ADFF8AE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D11303-BE35-4688-9C9C-1F098DFF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BB69-308A-400F-BDAB-146525171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92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93EEA5-B2CC-4650-8CAF-8C44369E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ADD8C07-2135-4535-9DE5-2DE98D524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F56A21-F924-4D99-8456-5D639A493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0D48-D02C-4292-80A0-22AD21B1EC0D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8248DB-0FAC-448D-8562-6B496A4A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5AB8F9-8244-4C51-860B-7151573E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BB69-308A-400F-BDAB-146525171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85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3D993FD-0DCA-4507-8B1C-700C09C32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DFD7CC1-7EC5-4D0D-8F06-3ECCC4EBB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A24A8C-BD5A-48F9-BF07-F44CBA4D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0D48-D02C-4292-80A0-22AD21B1EC0D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2DDA0F-3A33-4688-AC74-C99FFA1E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A41370-F650-491A-9EB6-34323D69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BB69-308A-400F-BDAB-146525171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68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90437E-90A1-4D52-A04E-7AA8D02B7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71BA74-1CC1-4C5D-BA22-93A0654E3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56D38F-FDB5-404E-B3E5-D2F4E7E1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0D48-D02C-4292-80A0-22AD21B1EC0D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3A1599-BBF5-46E6-9C1A-72356A54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C936A3-B216-4F35-816A-7D711A86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BB69-308A-400F-BDAB-146525171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28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F751B0-87C4-4818-B1B4-755669FF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C9C6156-CBC1-4044-A77D-7F7215E47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EFC510-9595-4100-B00F-3A735499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0D48-D02C-4292-80A0-22AD21B1EC0D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5D4C99-9CCA-46EC-8533-58E0545A8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450A6A-AF15-4800-A6EE-943DF04A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BB69-308A-400F-BDAB-146525171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05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0D2A22-6E11-4904-820B-E8B72D408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983687-6815-4F2B-A7E3-0C8047A6C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FE55D60-179F-4582-BA3C-0B5437FCC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C02C97-1B87-4D2E-8AAD-47A4C97D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0D48-D02C-4292-80A0-22AD21B1EC0D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4CD2862-8FB4-4DC1-8B81-51283E554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C382341-76C2-438B-A786-318C20A0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BB69-308A-400F-BDAB-146525171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53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340CFB-1A79-4BFE-AF44-7AB509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C026A65-21AC-4D40-A8F5-6E9A3B184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220B239-01C4-459F-A93E-14EDB73BF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79DF618-074A-449A-9CB3-A8D1C80A0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496B712-F3F3-42D8-BC71-2E959ACF5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B8D80CC-BE9D-4605-B66F-D69AB1E4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0D48-D02C-4292-80A0-22AD21B1EC0D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C44DA23-F4FB-4225-811C-B4864762E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9A4836E-2B84-46D7-A053-6690F972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BB69-308A-400F-BDAB-146525171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90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D84D08-F7D9-41DA-8703-338FF265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84D4749-76B4-46EF-B4DC-36F2ABA3A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0D48-D02C-4292-80A0-22AD21B1EC0D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0D4FB86-0697-4A05-8A2D-ADB98073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536C2C-E5AA-400F-A9C6-8F0D274C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BB69-308A-400F-BDAB-146525171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62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BEB82E8-4BC5-41A0-A509-7420A910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0D48-D02C-4292-80A0-22AD21B1EC0D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B3EB908-6FE2-44B8-9CEC-912520AB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D6AB27-CA59-4EFB-87E6-DE77297EE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BB69-308A-400F-BDAB-146525171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12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FE7B6-9D8E-4EF3-872E-A2C51C903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596907-E417-43F5-BB73-FA9663C85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D98DEE5-C118-4A79-81E6-4E5E1442F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DB9367-D7F9-4852-BC77-4C979350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0D48-D02C-4292-80A0-22AD21B1EC0D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96BCC1-3D5D-42E8-9C3E-7B7AB86C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7A201A-4D2F-4D51-8630-8C9E9769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BB69-308A-400F-BDAB-146525171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23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0C66C0-5C45-4527-9281-A732EFF48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F0E028C-A9C5-4597-AD05-E0E29E204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B3FC3AF-6F4D-4956-BB58-DBBE7A430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706619-EF49-46FD-BEA2-B89223E9B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0D48-D02C-4292-80A0-22AD21B1EC0D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020BF08-1717-4113-9410-CAB62FD2B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02F91A-042D-4316-9F13-B6C183DE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BB69-308A-400F-BDAB-146525171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93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E1B141C-6FDF-448E-9232-0028DA62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1F962E-7282-4A14-8A09-80BF9A85D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FF72F5-612A-460F-92D6-2EECA9894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B0D48-D02C-4292-80A0-22AD21B1EC0D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7A7E0D-1320-436F-9F23-5E9299C3A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E5C557-CB0E-419E-BDF7-994A4319B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4BB69-308A-400F-BDAB-146525171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56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EEE5F215-E474-4BB9-BE21-2D93AC4A122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4946" y="365089"/>
            <a:ext cx="11732454" cy="2971336"/>
          </a:xfrm>
          <a:prstGeom prst="rect">
            <a:avLst/>
          </a:prstGeom>
          <a:solidFill>
            <a:srgbClr val="FFFF66">
              <a:alpha val="41000"/>
            </a:srgbClr>
          </a:solidFill>
          <a:ln>
            <a:solidFill>
              <a:schemeClr val="dk1">
                <a:alpha val="57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１食分の献立について</a:t>
            </a:r>
            <a:br>
              <a:rPr lang="en-US" altLang="ja-JP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理解を深めよう！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A2E5190-D0E2-4F16-B778-1E6B38629D16}"/>
              </a:ext>
            </a:extLst>
          </p:cNvPr>
          <p:cNvGrpSpPr/>
          <p:nvPr/>
        </p:nvGrpSpPr>
        <p:grpSpPr>
          <a:xfrm>
            <a:off x="3519055" y="3112510"/>
            <a:ext cx="4784435" cy="3251345"/>
            <a:chOff x="0" y="0"/>
            <a:chExt cx="8290560" cy="621792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43A1369A-AFB6-44C9-91B7-6A66406AC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290560" cy="62179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FC158677-8B8D-49DD-9244-0EB49C167B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48" t="38143" b="6862"/>
            <a:stretch/>
          </p:blipFill>
          <p:spPr>
            <a:xfrm>
              <a:off x="4984527" y="2575326"/>
              <a:ext cx="3306033" cy="3209926"/>
            </a:xfrm>
            <a:prstGeom prst="ellipse">
              <a:avLst/>
            </a:prstGeom>
            <a:ln w="63500" cap="rnd">
              <a:solidFill>
                <a:schemeClr val="bg1">
                  <a:lumMod val="8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84665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15468E-38E1-45DF-BEF9-26CDE19F20B2}"/>
              </a:ext>
            </a:extLst>
          </p:cNvPr>
          <p:cNvSpPr txBox="1"/>
          <p:nvPr/>
        </p:nvSpPr>
        <p:spPr>
          <a:xfrm>
            <a:off x="2553854" y="548653"/>
            <a:ext cx="981363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kumimoji="1" lang="en-US" altLang="ja-JP" sz="5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66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「まごわやさしい」を</a:t>
            </a:r>
            <a:endParaRPr lang="en-US" altLang="ja-JP" sz="66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66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お家でも確認して、</a:t>
            </a:r>
            <a:endParaRPr lang="en-US" altLang="ja-JP" sz="5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自分の食事を見つめ直して</a:t>
            </a:r>
            <a:endParaRPr lang="en-US" altLang="ja-JP" sz="5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みましょう！　　</a:t>
            </a:r>
            <a:endParaRPr lang="en-US" altLang="ja-JP" sz="5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kumimoji="1" lang="en-US" altLang="ja-JP" sz="5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0FBE33-F1B9-4DA6-9621-53881A75CBC3}"/>
              </a:ext>
            </a:extLst>
          </p:cNvPr>
          <p:cNvSpPr txBox="1"/>
          <p:nvPr/>
        </p:nvSpPr>
        <p:spPr>
          <a:xfrm>
            <a:off x="381301" y="12581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最後に・・</a:t>
            </a:r>
            <a:endParaRPr kumimoji="1" lang="ja-JP" altLang="en-US" sz="4400" u="sng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Picture 2" descr="ソース画像を表示">
            <a:extLst>
              <a:ext uri="{FF2B5EF4-FFF2-40B4-BE49-F238E27FC236}">
                <a16:creationId xmlns:a16="http://schemas.microsoft.com/office/drawing/2014/main" id="{76C1FABF-B938-4D0A-905C-EDF27564C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49" y="4008371"/>
            <a:ext cx="4175280" cy="28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00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287B5E2-7D68-43D1-A198-E5232530825A}"/>
              </a:ext>
            </a:extLst>
          </p:cNvPr>
          <p:cNvGrpSpPr/>
          <p:nvPr/>
        </p:nvGrpSpPr>
        <p:grpSpPr>
          <a:xfrm>
            <a:off x="540985" y="157209"/>
            <a:ext cx="10954843" cy="6274787"/>
            <a:chOff x="540985" y="157209"/>
            <a:chExt cx="10954843" cy="6274787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60FBE33-F1B9-4DA6-9621-53881A75CBC3}"/>
                </a:ext>
              </a:extLst>
            </p:cNvPr>
            <p:cNvSpPr txBox="1"/>
            <p:nvPr/>
          </p:nvSpPr>
          <p:spPr>
            <a:xfrm>
              <a:off x="4261684" y="2333302"/>
              <a:ext cx="32624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0" u="sng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おしまい</a:t>
              </a:r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CF3A6F9F-DFDB-454B-8DF4-7FD05C1AF608}"/>
                </a:ext>
              </a:extLst>
            </p:cNvPr>
            <p:cNvGrpSpPr/>
            <p:nvPr/>
          </p:nvGrpSpPr>
          <p:grpSpPr>
            <a:xfrm>
              <a:off x="540985" y="157209"/>
              <a:ext cx="10954843" cy="2176093"/>
              <a:chOff x="540985" y="157209"/>
              <a:chExt cx="10954843" cy="2176093"/>
            </a:xfrm>
          </p:grpSpPr>
          <p:sp>
            <p:nvSpPr>
              <p:cNvPr id="7" name="楕円 6">
                <a:extLst>
                  <a:ext uri="{FF2B5EF4-FFF2-40B4-BE49-F238E27FC236}">
                    <a16:creationId xmlns:a16="http://schemas.microsoft.com/office/drawing/2014/main" id="{F16D78C5-2FE0-46F8-81A1-B11037AECB16}"/>
                  </a:ext>
                </a:extLst>
              </p:cNvPr>
              <p:cNvSpPr/>
              <p:nvPr/>
            </p:nvSpPr>
            <p:spPr>
              <a:xfrm>
                <a:off x="540985" y="993390"/>
                <a:ext cx="1292904" cy="1339912"/>
              </a:xfrm>
              <a:prstGeom prst="ellipse">
                <a:avLst/>
              </a:prstGeom>
              <a:solidFill>
                <a:srgbClr val="FFCCFF"/>
              </a:solidFill>
              <a:ln w="1270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60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ま</a:t>
                </a:r>
              </a:p>
            </p:txBody>
          </p:sp>
          <p:sp>
            <p:nvSpPr>
              <p:cNvPr id="8" name="楕円 7">
                <a:extLst>
                  <a:ext uri="{FF2B5EF4-FFF2-40B4-BE49-F238E27FC236}">
                    <a16:creationId xmlns:a16="http://schemas.microsoft.com/office/drawing/2014/main" id="{D1370AC5-5869-4CD7-A35F-E254777551DE}"/>
                  </a:ext>
                </a:extLst>
              </p:cNvPr>
              <p:cNvSpPr/>
              <p:nvPr/>
            </p:nvSpPr>
            <p:spPr>
              <a:xfrm>
                <a:off x="2016785" y="443507"/>
                <a:ext cx="1292904" cy="1339912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60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ご</a:t>
                </a:r>
              </a:p>
            </p:txBody>
          </p:sp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3EB2E621-1007-4CF6-B0C3-96E078D61992}"/>
                  </a:ext>
                </a:extLst>
              </p:cNvPr>
              <p:cNvSpPr/>
              <p:nvPr/>
            </p:nvSpPr>
            <p:spPr>
              <a:xfrm>
                <a:off x="3552403" y="323434"/>
                <a:ext cx="1292904" cy="1339912"/>
              </a:xfrm>
              <a:prstGeom prst="ellipse">
                <a:avLst/>
              </a:prstGeom>
              <a:solidFill>
                <a:srgbClr val="B3E4FD"/>
              </a:solidFill>
              <a:ln w="1270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60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わ</a:t>
                </a:r>
              </a:p>
            </p:txBody>
          </p:sp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4DEA0A87-8E77-4D62-8BEC-0B0B26E60187}"/>
                  </a:ext>
                </a:extLst>
              </p:cNvPr>
              <p:cNvSpPr/>
              <p:nvPr/>
            </p:nvSpPr>
            <p:spPr>
              <a:xfrm>
                <a:off x="5168376" y="157209"/>
                <a:ext cx="1292904" cy="1339912"/>
              </a:xfrm>
              <a:prstGeom prst="ellipse">
                <a:avLst/>
              </a:prstGeom>
              <a:solidFill>
                <a:srgbClr val="92D050"/>
              </a:solidFill>
              <a:ln w="1270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60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や</a:t>
                </a:r>
                <a:endParaRPr kumimoji="1" lang="ja-JP" altLang="en-US" sz="6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  <p:sp>
            <p:nvSpPr>
              <p:cNvPr id="11" name="楕円 10">
                <a:extLst>
                  <a:ext uri="{FF2B5EF4-FFF2-40B4-BE49-F238E27FC236}">
                    <a16:creationId xmlns:a16="http://schemas.microsoft.com/office/drawing/2014/main" id="{5C2E4149-C1FF-4631-9A5F-16C0B3B93AFF}"/>
                  </a:ext>
                </a:extLst>
              </p:cNvPr>
              <p:cNvSpPr/>
              <p:nvPr/>
            </p:nvSpPr>
            <p:spPr>
              <a:xfrm>
                <a:off x="6784349" y="157209"/>
                <a:ext cx="1292904" cy="1339912"/>
              </a:xfrm>
              <a:prstGeom prst="ellipse">
                <a:avLst/>
              </a:prstGeom>
              <a:solidFill>
                <a:srgbClr val="FFC000"/>
              </a:solidFill>
              <a:ln w="1270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60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さ</a:t>
                </a:r>
              </a:p>
            </p:txBody>
          </p:sp>
          <p:sp>
            <p:nvSpPr>
              <p:cNvPr id="12" name="楕円 11">
                <a:extLst>
                  <a:ext uri="{FF2B5EF4-FFF2-40B4-BE49-F238E27FC236}">
                    <a16:creationId xmlns:a16="http://schemas.microsoft.com/office/drawing/2014/main" id="{092DF5AA-8248-441D-8220-DD32429375EB}"/>
                  </a:ext>
                </a:extLst>
              </p:cNvPr>
              <p:cNvSpPr/>
              <p:nvPr/>
            </p:nvSpPr>
            <p:spPr>
              <a:xfrm>
                <a:off x="8595337" y="323434"/>
                <a:ext cx="1292904" cy="1339912"/>
              </a:xfrm>
              <a:prstGeom prst="ellipse">
                <a:avLst/>
              </a:prstGeom>
              <a:solidFill>
                <a:srgbClr val="FF7C80"/>
              </a:solidFill>
              <a:ln w="1270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60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し</a:t>
                </a:r>
              </a:p>
            </p:txBody>
          </p:sp>
          <p:sp>
            <p:nvSpPr>
              <p:cNvPr id="13" name="楕円 12">
                <a:extLst>
                  <a:ext uri="{FF2B5EF4-FFF2-40B4-BE49-F238E27FC236}">
                    <a16:creationId xmlns:a16="http://schemas.microsoft.com/office/drawing/2014/main" id="{3310B872-271E-486A-8FD5-67EBEEAF2C9C}"/>
                  </a:ext>
                </a:extLst>
              </p:cNvPr>
              <p:cNvSpPr/>
              <p:nvPr/>
            </p:nvSpPr>
            <p:spPr>
              <a:xfrm>
                <a:off x="10202924" y="993390"/>
                <a:ext cx="1292904" cy="1339912"/>
              </a:xfrm>
              <a:prstGeom prst="ellipse">
                <a:avLst/>
              </a:prstGeom>
              <a:solidFill>
                <a:srgbClr val="9999FF"/>
              </a:solidFill>
              <a:ln w="1270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60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い</a:t>
                </a:r>
              </a:p>
            </p:txBody>
          </p:sp>
        </p:grpSp>
        <p:pic>
          <p:nvPicPr>
            <p:cNvPr id="1026" name="Picture 2" descr="ソース画像を表示">
              <a:extLst>
                <a:ext uri="{FF2B5EF4-FFF2-40B4-BE49-F238E27FC236}">
                  <a16:creationId xmlns:a16="http://schemas.microsoft.com/office/drawing/2014/main" id="{82397A0E-4C98-45D3-8084-D6591190E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188" y="3582367"/>
              <a:ext cx="4175280" cy="2849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522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769228" y="959906"/>
            <a:ext cx="10376452" cy="5564709"/>
          </a:xfrm>
          <a:prstGeom prst="rect">
            <a:avLst/>
          </a:prstGeom>
          <a:solidFill>
            <a:srgbClr val="FFFF66">
              <a:alpha val="39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家庭科で学習した</a:t>
            </a:r>
            <a:endParaRPr lang="en-US" altLang="ja-JP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１食分の食事について、</a:t>
            </a:r>
            <a:endParaRPr lang="en-US" altLang="ja-JP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理解を深め、</a:t>
            </a:r>
            <a:endParaRPr lang="en-US" altLang="ja-JP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自分の食生活に生かそう！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272263-B071-4625-87A2-BB97C7B8CCFD}"/>
              </a:ext>
            </a:extLst>
          </p:cNvPr>
          <p:cNvSpPr txBox="1"/>
          <p:nvPr/>
        </p:nvSpPr>
        <p:spPr>
          <a:xfrm>
            <a:off x="519847" y="190465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今日のねらい　</a:t>
            </a:r>
          </a:p>
        </p:txBody>
      </p:sp>
    </p:spTree>
    <p:extLst>
      <p:ext uri="{BB962C8B-B14F-4D97-AF65-F5344CB8AC3E}">
        <p14:creationId xmlns:p14="http://schemas.microsoft.com/office/powerpoint/2010/main" val="168226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136D9C75-91E0-4DFA-91EB-B5B4DA5CC170}"/>
              </a:ext>
            </a:extLst>
          </p:cNvPr>
          <p:cNvGrpSpPr/>
          <p:nvPr/>
        </p:nvGrpSpPr>
        <p:grpSpPr>
          <a:xfrm>
            <a:off x="260795" y="388851"/>
            <a:ext cx="11760022" cy="1574677"/>
            <a:chOff x="260795" y="388851"/>
            <a:chExt cx="11760022" cy="1574677"/>
          </a:xfrm>
        </p:grpSpPr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4B4FAC62-31EC-443E-B640-9D132947FF88}"/>
                </a:ext>
              </a:extLst>
            </p:cNvPr>
            <p:cNvSpPr/>
            <p:nvPr/>
          </p:nvSpPr>
          <p:spPr>
            <a:xfrm>
              <a:off x="260795" y="458285"/>
              <a:ext cx="1491176" cy="1505243"/>
            </a:xfrm>
            <a:prstGeom prst="ellipse">
              <a:avLst/>
            </a:prstGeom>
            <a:solidFill>
              <a:srgbClr val="FFCCFF"/>
            </a:solidFill>
            <a:ln w="1270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ま</a:t>
              </a:r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C332A326-1915-49DA-B767-7D7C74AF4D95}"/>
                </a:ext>
              </a:extLst>
            </p:cNvPr>
            <p:cNvSpPr/>
            <p:nvPr/>
          </p:nvSpPr>
          <p:spPr>
            <a:xfrm>
              <a:off x="1921453" y="404973"/>
              <a:ext cx="1491176" cy="1505243"/>
            </a:xfrm>
            <a:prstGeom prst="ellipse">
              <a:avLst/>
            </a:prstGeom>
            <a:solidFill>
              <a:srgbClr val="FFFF00"/>
            </a:solidFill>
            <a:ln w="1270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ご</a:t>
              </a:r>
            </a:p>
          </p:txBody>
        </p: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AD6C5762-9AD3-4149-A05E-3BC38F407F19}"/>
                </a:ext>
              </a:extLst>
            </p:cNvPr>
            <p:cNvSpPr/>
            <p:nvPr/>
          </p:nvSpPr>
          <p:spPr>
            <a:xfrm>
              <a:off x="3627640" y="437300"/>
              <a:ext cx="1491176" cy="1505243"/>
            </a:xfrm>
            <a:prstGeom prst="ellipse">
              <a:avLst/>
            </a:prstGeom>
            <a:solidFill>
              <a:srgbClr val="B3E4FD"/>
            </a:solidFill>
            <a:ln w="1270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わ</a:t>
              </a:r>
            </a:p>
          </p:txBody>
        </p: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842922F8-CF50-4C9E-96CF-DFB9EB192811}"/>
                </a:ext>
              </a:extLst>
            </p:cNvPr>
            <p:cNvSpPr/>
            <p:nvPr/>
          </p:nvSpPr>
          <p:spPr>
            <a:xfrm>
              <a:off x="5421954" y="458285"/>
              <a:ext cx="1491176" cy="1505243"/>
            </a:xfrm>
            <a:prstGeom prst="ellipse">
              <a:avLst/>
            </a:prstGeom>
            <a:solidFill>
              <a:srgbClr val="92D050"/>
            </a:solidFill>
            <a:ln w="1270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8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や</a:t>
              </a:r>
              <a:endPara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F602332B-FFDC-4687-8FFD-0F2056248FF2}"/>
                </a:ext>
              </a:extLst>
            </p:cNvPr>
            <p:cNvSpPr/>
            <p:nvPr/>
          </p:nvSpPr>
          <p:spPr>
            <a:xfrm>
              <a:off x="7090396" y="418506"/>
              <a:ext cx="1491176" cy="1505243"/>
            </a:xfrm>
            <a:prstGeom prst="ellipse">
              <a:avLst/>
            </a:prstGeom>
            <a:solidFill>
              <a:srgbClr val="FFC000"/>
            </a:solidFill>
            <a:ln w="1270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さ</a:t>
              </a:r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70D2E31B-A043-48ED-816D-00797501741C}"/>
                </a:ext>
              </a:extLst>
            </p:cNvPr>
            <p:cNvSpPr/>
            <p:nvPr/>
          </p:nvSpPr>
          <p:spPr>
            <a:xfrm>
              <a:off x="8884710" y="404973"/>
              <a:ext cx="1491176" cy="1505243"/>
            </a:xfrm>
            <a:prstGeom prst="ellipse">
              <a:avLst/>
            </a:prstGeom>
            <a:solidFill>
              <a:srgbClr val="FF7C80"/>
            </a:solidFill>
            <a:ln w="1270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し</a:t>
              </a:r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2B3FCB89-6DCD-4979-8D00-D46F1D7B9790}"/>
                </a:ext>
              </a:extLst>
            </p:cNvPr>
            <p:cNvSpPr/>
            <p:nvPr/>
          </p:nvSpPr>
          <p:spPr>
            <a:xfrm>
              <a:off x="10529641" y="388851"/>
              <a:ext cx="1491176" cy="1505243"/>
            </a:xfrm>
            <a:prstGeom prst="ellipse">
              <a:avLst/>
            </a:prstGeom>
            <a:solidFill>
              <a:srgbClr val="9999FF"/>
            </a:solidFill>
            <a:ln w="1270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い</a:t>
              </a:r>
            </a:p>
          </p:txBody>
        </p:sp>
      </p:grpSp>
      <p:sp>
        <p:nvSpPr>
          <p:cNvPr id="17" name="楕円 16">
            <a:extLst>
              <a:ext uri="{FF2B5EF4-FFF2-40B4-BE49-F238E27FC236}">
                <a16:creationId xmlns:a16="http://schemas.microsoft.com/office/drawing/2014/main" id="{333CFB90-B56C-41D9-8A53-0C7A06083DFB}"/>
              </a:ext>
            </a:extLst>
          </p:cNvPr>
          <p:cNvSpPr/>
          <p:nvPr/>
        </p:nvSpPr>
        <p:spPr>
          <a:xfrm>
            <a:off x="7173729" y="3036810"/>
            <a:ext cx="1491176" cy="1505243"/>
          </a:xfrm>
          <a:prstGeom prst="ellipse">
            <a:avLst/>
          </a:prstGeom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F834521D-C915-427C-A117-EA2FB9D605E0}"/>
              </a:ext>
            </a:extLst>
          </p:cNvPr>
          <p:cNvGrpSpPr/>
          <p:nvPr/>
        </p:nvGrpSpPr>
        <p:grpSpPr>
          <a:xfrm>
            <a:off x="237692" y="2049685"/>
            <a:ext cx="1394627" cy="2913380"/>
            <a:chOff x="237692" y="2049685"/>
            <a:chExt cx="1394627" cy="2913380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2CC70EBF-17BB-45D8-9F4E-E22A49C9832D}"/>
                </a:ext>
              </a:extLst>
            </p:cNvPr>
            <p:cNvSpPr txBox="1"/>
            <p:nvPr/>
          </p:nvSpPr>
          <p:spPr>
            <a:xfrm>
              <a:off x="536750" y="2049685"/>
              <a:ext cx="738215" cy="1990201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kumimoji="1" lang="ja-JP" altLang="en-US" sz="4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まめ類</a:t>
              </a:r>
              <a:endParaRPr kumimoji="1" lang="en-US" altLang="ja-JP" sz="4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32" name="Picture 4" descr="ソース画像を表示">
              <a:extLst>
                <a:ext uri="{FF2B5EF4-FFF2-40B4-BE49-F238E27FC236}">
                  <a16:creationId xmlns:a16="http://schemas.microsoft.com/office/drawing/2014/main" id="{17094715-C3CE-4A0D-B677-2FBDD11C44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65" b="14128"/>
            <a:stretch/>
          </p:blipFill>
          <p:spPr bwMode="auto">
            <a:xfrm>
              <a:off x="237692" y="3947674"/>
              <a:ext cx="1394627" cy="1015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490AEEF9-0E73-4486-9CEB-71D38DC0D968}"/>
              </a:ext>
            </a:extLst>
          </p:cNvPr>
          <p:cNvGrpSpPr/>
          <p:nvPr/>
        </p:nvGrpSpPr>
        <p:grpSpPr>
          <a:xfrm>
            <a:off x="1989673" y="1771031"/>
            <a:ext cx="1326004" cy="4426570"/>
            <a:chOff x="1989673" y="1771031"/>
            <a:chExt cx="1326004" cy="4426570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34F8444B-6627-49B8-A9BA-6C759612610D}"/>
                </a:ext>
              </a:extLst>
            </p:cNvPr>
            <p:cNvSpPr txBox="1"/>
            <p:nvPr/>
          </p:nvSpPr>
          <p:spPr>
            <a:xfrm>
              <a:off x="1989673" y="1771031"/>
              <a:ext cx="1326004" cy="3669187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>
                <a:lnSpc>
                  <a:spcPts val="4400"/>
                </a:lnSpc>
              </a:pPr>
              <a:r>
                <a:rPr kumimoji="1" lang="ja-JP" altLang="en-US" sz="4000" dirty="0" err="1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ごま</a:t>
              </a:r>
              <a:r>
                <a:rPr kumimoji="1" lang="ja-JP" altLang="en-US" sz="4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など</a:t>
              </a:r>
              <a:endParaRPr kumimoji="1" lang="en-US" altLang="ja-JP" sz="4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>
                <a:lnSpc>
                  <a:spcPts val="4400"/>
                </a:lnSpc>
              </a:pPr>
              <a:r>
                <a:rPr kumimoji="1" lang="ja-JP" altLang="en-US" sz="4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（ナッツ類）</a:t>
              </a:r>
            </a:p>
          </p:txBody>
        </p:sp>
        <p:pic>
          <p:nvPicPr>
            <p:cNvPr id="34" name="Picture 6" descr="https://thumb.ac-illust.com/e8/e87543018aad541fad6b8d454663b91e_t.jpeg">
              <a:extLst>
                <a:ext uri="{FF2B5EF4-FFF2-40B4-BE49-F238E27FC236}">
                  <a16:creationId xmlns:a16="http://schemas.microsoft.com/office/drawing/2014/main" id="{DDE684C7-3DF2-40D8-9C50-5E7AB55FC3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0" b="7281"/>
            <a:stretch/>
          </p:blipFill>
          <p:spPr bwMode="auto">
            <a:xfrm>
              <a:off x="1989673" y="5038619"/>
              <a:ext cx="1326004" cy="1158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120C50A6-558D-4241-A708-0FF7C7FD6245}"/>
              </a:ext>
            </a:extLst>
          </p:cNvPr>
          <p:cNvGrpSpPr/>
          <p:nvPr/>
        </p:nvGrpSpPr>
        <p:grpSpPr>
          <a:xfrm>
            <a:off x="3627640" y="1923749"/>
            <a:ext cx="1293949" cy="4578650"/>
            <a:chOff x="3673030" y="1923749"/>
            <a:chExt cx="1293949" cy="4578650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9163D20-F74F-4AEE-AB8D-E380A8AC90DE}"/>
                </a:ext>
              </a:extLst>
            </p:cNvPr>
            <p:cNvSpPr txBox="1"/>
            <p:nvPr/>
          </p:nvSpPr>
          <p:spPr>
            <a:xfrm>
              <a:off x="3685859" y="1923749"/>
              <a:ext cx="1281120" cy="3581124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kumimoji="1" lang="ja-JP" altLang="en-US" sz="4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わかめなど</a:t>
              </a:r>
              <a:endParaRPr lang="en-US" altLang="ja-JP" sz="4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>
                <a:lnSpc>
                  <a:spcPts val="4200"/>
                </a:lnSpc>
              </a:pPr>
              <a:r>
                <a:rPr kumimoji="1" lang="ja-JP" altLang="en-US" sz="4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（海</a:t>
              </a:r>
              <a:r>
                <a:rPr lang="ja-JP" altLang="en-US" sz="4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そう類）</a:t>
              </a:r>
              <a:endPara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36" name="Picture 10" descr="ソース画像を表示">
              <a:extLst>
                <a:ext uri="{FF2B5EF4-FFF2-40B4-BE49-F238E27FC236}">
                  <a16:creationId xmlns:a16="http://schemas.microsoft.com/office/drawing/2014/main" id="{AD7A6656-3FF1-4DCB-A801-E391579C7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3030" y="5150881"/>
              <a:ext cx="1276823" cy="1351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3660E9CF-3C85-486E-AEBA-8CA68583B5B2}"/>
              </a:ext>
            </a:extLst>
          </p:cNvPr>
          <p:cNvGrpSpPr/>
          <p:nvPr/>
        </p:nvGrpSpPr>
        <p:grpSpPr>
          <a:xfrm>
            <a:off x="5548209" y="2005514"/>
            <a:ext cx="1491177" cy="3169759"/>
            <a:chOff x="5434474" y="2049685"/>
            <a:chExt cx="1491177" cy="3169759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2A4A91FF-4FBA-4B8B-B2F2-450463CD5A57}"/>
                </a:ext>
              </a:extLst>
            </p:cNvPr>
            <p:cNvSpPr txBox="1"/>
            <p:nvPr/>
          </p:nvSpPr>
          <p:spPr>
            <a:xfrm>
              <a:off x="5845399" y="2049685"/>
              <a:ext cx="738215" cy="1990201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ja-JP" altLang="en-US" sz="4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野菜</a:t>
              </a:r>
              <a:endParaRPr kumimoji="1" lang="en-US" altLang="ja-JP" sz="4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38" name="Picture 12" descr="ソース画像を表示">
              <a:extLst>
                <a:ext uri="{FF2B5EF4-FFF2-40B4-BE49-F238E27FC236}">
                  <a16:creationId xmlns:a16="http://schemas.microsoft.com/office/drawing/2014/main" id="{BDB34C98-9DBF-40A6-A2AB-B28DB72B51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7" t="9051" r="10088"/>
            <a:stretch/>
          </p:blipFill>
          <p:spPr bwMode="auto">
            <a:xfrm>
              <a:off x="5434474" y="3864662"/>
              <a:ext cx="1491177" cy="135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C7E54CF0-3750-4EEF-9F88-A85E6A8BFA97}"/>
              </a:ext>
            </a:extLst>
          </p:cNvPr>
          <p:cNvGrpSpPr/>
          <p:nvPr/>
        </p:nvGrpSpPr>
        <p:grpSpPr>
          <a:xfrm>
            <a:off x="6975188" y="2049685"/>
            <a:ext cx="1938376" cy="1990201"/>
            <a:chOff x="6975188" y="2049685"/>
            <a:chExt cx="1938376" cy="1990201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CB5EF1EE-71F2-43F0-A8F4-9016F1877EE5}"/>
                </a:ext>
              </a:extLst>
            </p:cNvPr>
            <p:cNvSpPr txBox="1"/>
            <p:nvPr/>
          </p:nvSpPr>
          <p:spPr>
            <a:xfrm>
              <a:off x="7483038" y="2049685"/>
              <a:ext cx="738215" cy="1990201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kumimoji="1" lang="ja-JP" altLang="en-US" sz="4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魚</a:t>
              </a:r>
              <a:endParaRPr kumimoji="1" lang="en-US" altLang="ja-JP" sz="4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40" name="Picture 14" descr="ソース画像を表示">
              <a:extLst>
                <a:ext uri="{FF2B5EF4-FFF2-40B4-BE49-F238E27FC236}">
                  <a16:creationId xmlns:a16="http://schemas.microsoft.com/office/drawing/2014/main" id="{1F47B961-B1E8-4A1C-B0BC-A4DF7DFBB4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73865">
              <a:off x="6975188" y="3086554"/>
              <a:ext cx="1938376" cy="809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3C5BC6C1-2D38-4941-B5A9-9C8829876FA2}"/>
              </a:ext>
            </a:extLst>
          </p:cNvPr>
          <p:cNvGrpSpPr/>
          <p:nvPr/>
        </p:nvGrpSpPr>
        <p:grpSpPr>
          <a:xfrm>
            <a:off x="8718118" y="1961565"/>
            <a:ext cx="1438819" cy="4916098"/>
            <a:chOff x="8763508" y="1934931"/>
            <a:chExt cx="1438819" cy="4916098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DF642E1-897A-44AF-BD88-DBAA992A7CB2}"/>
                </a:ext>
              </a:extLst>
            </p:cNvPr>
            <p:cNvSpPr txBox="1"/>
            <p:nvPr/>
          </p:nvSpPr>
          <p:spPr>
            <a:xfrm>
              <a:off x="8921207" y="1934931"/>
              <a:ext cx="1281120" cy="4916098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ja-JP" altLang="en-US" sz="4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しいたけ</a:t>
              </a:r>
              <a:r>
                <a:rPr kumimoji="1" lang="ja-JP" altLang="en-US" sz="4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など</a:t>
              </a:r>
              <a:endParaRPr kumimoji="1" lang="en-US" altLang="ja-JP" sz="4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>
                <a:lnSpc>
                  <a:spcPts val="4200"/>
                </a:lnSpc>
              </a:pPr>
              <a:r>
                <a:rPr lang="ja-JP" altLang="en-US" sz="4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（</a:t>
              </a:r>
              <a:r>
                <a:rPr kumimoji="1" lang="ja-JP" altLang="en-US" sz="4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きのこ</a:t>
              </a:r>
              <a:r>
                <a:rPr lang="ja-JP" altLang="en-US" sz="4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類）</a:t>
              </a:r>
              <a:endPara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43" name="Picture 18" descr="https://4.bp.blogspot.com/-BKS6qti9-Qo/UsZtLg5qjFI/AAAAAAAAcy4/VdPi_SZqTXM/s800/kinoko_shiitake.png">
              <a:extLst>
                <a:ext uri="{FF2B5EF4-FFF2-40B4-BE49-F238E27FC236}">
                  <a16:creationId xmlns:a16="http://schemas.microsoft.com/office/drawing/2014/main" id="{25745AA9-3E22-4181-BD2F-A8D620505C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46" r="2074" b="4060"/>
            <a:stretch/>
          </p:blipFill>
          <p:spPr bwMode="auto">
            <a:xfrm>
              <a:off x="8763508" y="5490458"/>
              <a:ext cx="1208941" cy="888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590CDA7A-DE36-482B-AB05-84FD4D2F2F13}"/>
              </a:ext>
            </a:extLst>
          </p:cNvPr>
          <p:cNvGrpSpPr/>
          <p:nvPr/>
        </p:nvGrpSpPr>
        <p:grpSpPr>
          <a:xfrm>
            <a:off x="10669355" y="1856829"/>
            <a:ext cx="1281120" cy="3294052"/>
            <a:chOff x="10669355" y="1856829"/>
            <a:chExt cx="1281120" cy="3294052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02729701-8F6D-44CC-9EA6-D29F468EBC2A}"/>
                </a:ext>
              </a:extLst>
            </p:cNvPr>
            <p:cNvSpPr txBox="1"/>
            <p:nvPr/>
          </p:nvSpPr>
          <p:spPr>
            <a:xfrm>
              <a:off x="10906122" y="1856829"/>
              <a:ext cx="738215" cy="1990201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kumimoji="1" lang="ja-JP" altLang="en-US" sz="4000" dirty="0" err="1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いも</a:t>
              </a:r>
              <a:r>
                <a:rPr kumimoji="1" lang="ja-JP" altLang="en-US" sz="4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類</a:t>
              </a:r>
              <a:endParaRPr kumimoji="1" lang="en-US" altLang="ja-JP" sz="4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45" name="Picture 16" descr="ソース画像を表示">
              <a:extLst>
                <a:ext uri="{FF2B5EF4-FFF2-40B4-BE49-F238E27FC236}">
                  <a16:creationId xmlns:a16="http://schemas.microsoft.com/office/drawing/2014/main" id="{1C62E267-388F-46DB-97E7-B1CF5EF732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9355" y="4186021"/>
              <a:ext cx="1281120" cy="964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24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E26C79-EC9F-4A54-A5BA-D53F5AAEEAC8}"/>
              </a:ext>
            </a:extLst>
          </p:cNvPr>
          <p:cNvSpPr txBox="1"/>
          <p:nvPr/>
        </p:nvSpPr>
        <p:spPr>
          <a:xfrm>
            <a:off x="1052946" y="623976"/>
            <a:ext cx="9688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「まごわやさしい」</a:t>
            </a:r>
            <a:r>
              <a:rPr lang="ja-JP" altLang="en-US" sz="4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とは、</a:t>
            </a:r>
            <a:endParaRPr kumimoji="1" lang="en-US" altLang="ja-JP" sz="4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D8C028-EC6D-421C-AFEB-50B79A7A4D62}"/>
              </a:ext>
            </a:extLst>
          </p:cNvPr>
          <p:cNvSpPr txBox="1"/>
          <p:nvPr/>
        </p:nvSpPr>
        <p:spPr>
          <a:xfrm>
            <a:off x="6539345" y="3429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9F6763-9132-4AE0-90AF-302EE05D9EFF}"/>
              </a:ext>
            </a:extLst>
          </p:cNvPr>
          <p:cNvSpPr txBox="1"/>
          <p:nvPr/>
        </p:nvSpPr>
        <p:spPr>
          <a:xfrm>
            <a:off x="1304173" y="4293451"/>
            <a:ext cx="9186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昔から</a:t>
            </a:r>
            <a:r>
              <a:rPr kumimoji="1" lang="ja-JP" altLang="en-US" sz="4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食べられている。</a:t>
            </a:r>
            <a:endParaRPr kumimoji="1" lang="en-US" altLang="ja-JP" sz="4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22EF9AE-3EE2-4A81-B6BF-A06824CA8552}"/>
              </a:ext>
            </a:extLst>
          </p:cNvPr>
          <p:cNvGrpSpPr/>
          <p:nvPr/>
        </p:nvGrpSpPr>
        <p:grpSpPr>
          <a:xfrm>
            <a:off x="674022" y="2290055"/>
            <a:ext cx="11776363" cy="1352980"/>
            <a:chOff x="415637" y="2041917"/>
            <a:chExt cx="11776363" cy="1352980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AF54C571-20DE-4CA9-AA3D-87F2466F082F}"/>
                </a:ext>
              </a:extLst>
            </p:cNvPr>
            <p:cNvSpPr txBox="1"/>
            <p:nvPr/>
          </p:nvSpPr>
          <p:spPr>
            <a:xfrm>
              <a:off x="415637" y="2379234"/>
              <a:ext cx="117763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日本の伝統的な食材</a:t>
              </a:r>
              <a:r>
                <a:rPr kumimoji="1" lang="ja-JP" altLang="en-US" sz="48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の頭文字で</a:t>
              </a:r>
              <a:endParaRPr kumimoji="1" lang="en-US" altLang="ja-JP" sz="48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FD6E1843-B5D3-4334-8B96-4F3406D61AFB}"/>
                </a:ext>
              </a:extLst>
            </p:cNvPr>
            <p:cNvSpPr txBox="1"/>
            <p:nvPr/>
          </p:nvSpPr>
          <p:spPr>
            <a:xfrm>
              <a:off x="7865929" y="2303527"/>
              <a:ext cx="1980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かしら　も　じ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B67F0101-3A1E-4E7A-A508-08EF777EE9A1}"/>
                </a:ext>
              </a:extLst>
            </p:cNvPr>
            <p:cNvSpPr txBox="1"/>
            <p:nvPr/>
          </p:nvSpPr>
          <p:spPr>
            <a:xfrm>
              <a:off x="2944085" y="2041917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でんとうてき</a:t>
              </a:r>
              <a:endPara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99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E6D7BE-8D36-400B-B16A-6E3B76EC8CE7}"/>
              </a:ext>
            </a:extLst>
          </p:cNvPr>
          <p:cNvSpPr txBox="1"/>
          <p:nvPr/>
        </p:nvSpPr>
        <p:spPr>
          <a:xfrm>
            <a:off x="241522" y="494665"/>
            <a:ext cx="11685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>
                <a:highlight>
                  <a:srgbClr val="F8F4A4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「まごわやさしい」の食材の特徴</a:t>
            </a:r>
            <a:endParaRPr kumimoji="1" lang="en-US" altLang="ja-JP" sz="6000" b="1" dirty="0">
              <a:highlight>
                <a:srgbClr val="F8F4A4"/>
              </a:highligh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16E77B-EC8E-44B2-AC92-7C5454732F6C}"/>
              </a:ext>
            </a:extLst>
          </p:cNvPr>
          <p:cNvSpPr txBox="1"/>
          <p:nvPr/>
        </p:nvSpPr>
        <p:spPr>
          <a:xfrm>
            <a:off x="734291" y="1838557"/>
            <a:ext cx="11097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１、かむ食材が多い</a:t>
            </a:r>
            <a:endParaRPr kumimoji="1" lang="en-US" altLang="ja-JP" sz="6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CADB557-14E9-4C10-8578-18D3CD370E2C}"/>
              </a:ext>
            </a:extLst>
          </p:cNvPr>
          <p:cNvSpPr txBox="1"/>
          <p:nvPr/>
        </p:nvSpPr>
        <p:spPr>
          <a:xfrm>
            <a:off x="734290" y="3085283"/>
            <a:ext cx="9688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２、</a:t>
            </a:r>
            <a:r>
              <a:rPr kumimoji="1" lang="ja-JP" altLang="en-US" sz="6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食物せんいが多い</a:t>
            </a:r>
            <a:endParaRPr kumimoji="1" lang="en-US" altLang="ja-JP" sz="6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849A413-2F0B-4B9F-B3A8-9C7DB2E9DBE5}"/>
              </a:ext>
            </a:extLst>
          </p:cNvPr>
          <p:cNvSpPr txBox="1"/>
          <p:nvPr/>
        </p:nvSpPr>
        <p:spPr>
          <a:xfrm>
            <a:off x="734290" y="4332009"/>
            <a:ext cx="10700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３、</a:t>
            </a:r>
            <a:r>
              <a:rPr kumimoji="1" lang="ja-JP" altLang="en-US" sz="6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体に必要な脂質がとれる</a:t>
            </a:r>
            <a:endParaRPr kumimoji="1" lang="en-US" altLang="ja-JP" sz="6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6" name="Picture 4" descr="ソース画像を表示">
            <a:extLst>
              <a:ext uri="{FF2B5EF4-FFF2-40B4-BE49-F238E27FC236}">
                <a16:creationId xmlns:a16="http://schemas.microsoft.com/office/drawing/2014/main" id="{0BB0D9A9-B952-4386-A0C1-B3A1B684F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5" b="14128"/>
          <a:stretch/>
        </p:blipFill>
        <p:spPr bwMode="auto">
          <a:xfrm>
            <a:off x="8274583" y="5445109"/>
            <a:ext cx="843387" cy="61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thumb.ac-illust.com/e8/e87543018aad541fad6b8d454663b91e_t.jpeg">
            <a:extLst>
              <a:ext uri="{FF2B5EF4-FFF2-40B4-BE49-F238E27FC236}">
                <a16:creationId xmlns:a16="http://schemas.microsoft.com/office/drawing/2014/main" id="{B11EF81A-9E60-4D57-9DAD-15F5871C8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0" b="7281"/>
          <a:stretch/>
        </p:blipFill>
        <p:spPr bwMode="auto">
          <a:xfrm>
            <a:off x="10206404" y="5279101"/>
            <a:ext cx="1060012" cy="68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ソース画像を表示">
            <a:extLst>
              <a:ext uri="{FF2B5EF4-FFF2-40B4-BE49-F238E27FC236}">
                <a16:creationId xmlns:a16="http://schemas.microsoft.com/office/drawing/2014/main" id="{EABD3454-2A6A-4E81-B999-BDEB2E8D9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t="9051" r="10088"/>
          <a:stretch/>
        </p:blipFill>
        <p:spPr bwMode="auto">
          <a:xfrm>
            <a:off x="9717294" y="2018453"/>
            <a:ext cx="1263895" cy="86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ソース画像を表示">
            <a:extLst>
              <a:ext uri="{FF2B5EF4-FFF2-40B4-BE49-F238E27FC236}">
                <a16:creationId xmlns:a16="http://schemas.microsoft.com/office/drawing/2014/main" id="{881D7915-231B-4CB3-BCFE-BDB88660C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411" y="2125945"/>
            <a:ext cx="1643817" cy="68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https://4.bp.blogspot.com/-BKS6qti9-Qo/UsZtLg5qjFI/AAAAAAAAcy4/VdPi_SZqTXM/s800/kinoko_shiitake.png">
            <a:extLst>
              <a:ext uri="{FF2B5EF4-FFF2-40B4-BE49-F238E27FC236}">
                <a16:creationId xmlns:a16="http://schemas.microsoft.com/office/drawing/2014/main" id="{4B4146AB-3CDF-400C-84F4-25ABAF889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6" r="2074" b="4060"/>
          <a:stretch/>
        </p:blipFill>
        <p:spPr bwMode="auto">
          <a:xfrm>
            <a:off x="8794353" y="3422438"/>
            <a:ext cx="922942" cy="67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ソース画像を表示">
            <a:extLst>
              <a:ext uri="{FF2B5EF4-FFF2-40B4-BE49-F238E27FC236}">
                <a16:creationId xmlns:a16="http://schemas.microsoft.com/office/drawing/2014/main" id="{380ECFBB-93D0-4E97-B743-88B98AA90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77" y="3363598"/>
            <a:ext cx="935339" cy="70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ソース画像を表示">
            <a:extLst>
              <a:ext uri="{FF2B5EF4-FFF2-40B4-BE49-F238E27FC236}">
                <a16:creationId xmlns:a16="http://schemas.microsoft.com/office/drawing/2014/main" id="{AE9B0BB1-67FE-4055-B411-2415A587F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614" y="3198305"/>
            <a:ext cx="1126772" cy="112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55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3497B16-D537-425E-AEEE-49DBD0595C97}"/>
              </a:ext>
            </a:extLst>
          </p:cNvPr>
          <p:cNvSpPr txBox="1"/>
          <p:nvPr/>
        </p:nvSpPr>
        <p:spPr>
          <a:xfrm>
            <a:off x="381301" y="125810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問題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87895ED-5524-44A8-9B97-DF9D23F1E43A}"/>
              </a:ext>
            </a:extLst>
          </p:cNvPr>
          <p:cNvSpPr txBox="1"/>
          <p:nvPr/>
        </p:nvSpPr>
        <p:spPr>
          <a:xfrm>
            <a:off x="124691" y="1597891"/>
            <a:ext cx="1194261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kumimoji="1" lang="ja-JP" altLang="en-US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今日の献立に使われている</a:t>
            </a:r>
            <a:endParaRPr kumimoji="1" lang="en-US" altLang="ja-JP" sz="5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66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「まごわやさしい」の食材は、</a:t>
            </a:r>
            <a:endParaRPr lang="en-US" altLang="ja-JP" sz="66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6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どの食材でしょう？</a:t>
            </a:r>
            <a:endParaRPr lang="en-US" altLang="ja-JP" sz="6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en-US" altLang="ja-JP" sz="5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kumimoji="1" lang="en-US" altLang="ja-JP" sz="5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8" name="Picture 4" descr="ソース画像を表示">
            <a:extLst>
              <a:ext uri="{FF2B5EF4-FFF2-40B4-BE49-F238E27FC236}">
                <a16:creationId xmlns:a16="http://schemas.microsoft.com/office/drawing/2014/main" id="{7760DDDD-8DBB-40BE-8A57-A30FF70A7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5" b="14128"/>
          <a:stretch/>
        </p:blipFill>
        <p:spPr bwMode="auto">
          <a:xfrm>
            <a:off x="543525" y="5552599"/>
            <a:ext cx="1307781" cy="95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thumb.ac-illust.com/e8/e87543018aad541fad6b8d454663b91e_t.jpeg">
            <a:extLst>
              <a:ext uri="{FF2B5EF4-FFF2-40B4-BE49-F238E27FC236}">
                <a16:creationId xmlns:a16="http://schemas.microsoft.com/office/drawing/2014/main" id="{9D2E3282-D29D-4CD4-8366-8C7F0839D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0" b="7281"/>
          <a:stretch/>
        </p:blipFill>
        <p:spPr bwMode="auto">
          <a:xfrm>
            <a:off x="2475346" y="5347654"/>
            <a:ext cx="1643686" cy="106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ソース画像を表示">
            <a:extLst>
              <a:ext uri="{FF2B5EF4-FFF2-40B4-BE49-F238E27FC236}">
                <a16:creationId xmlns:a16="http://schemas.microsoft.com/office/drawing/2014/main" id="{02F42803-AEE6-43F2-97D0-6C39D5E77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796" y="5166663"/>
            <a:ext cx="1307781" cy="13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ソース画像を表示">
            <a:extLst>
              <a:ext uri="{FF2B5EF4-FFF2-40B4-BE49-F238E27FC236}">
                <a16:creationId xmlns:a16="http://schemas.microsoft.com/office/drawing/2014/main" id="{BCC11496-26D9-4C66-A93D-C7AFB82C1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t="9051" r="10088"/>
          <a:stretch/>
        </p:blipFill>
        <p:spPr bwMode="auto">
          <a:xfrm>
            <a:off x="8626320" y="5355640"/>
            <a:ext cx="1643817" cy="111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ソース画像を表示">
            <a:extLst>
              <a:ext uri="{FF2B5EF4-FFF2-40B4-BE49-F238E27FC236}">
                <a16:creationId xmlns:a16="http://schemas.microsoft.com/office/drawing/2014/main" id="{C90FFE2E-F4C1-4AEF-9280-76FD9D5B3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27" y="286254"/>
            <a:ext cx="1643817" cy="68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ソース画像を表示">
            <a:extLst>
              <a:ext uri="{FF2B5EF4-FFF2-40B4-BE49-F238E27FC236}">
                <a16:creationId xmlns:a16="http://schemas.microsoft.com/office/drawing/2014/main" id="{CF742333-51C3-4CCA-95B9-025A7EC31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560" y="299445"/>
            <a:ext cx="1222899" cy="9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4.bp.blogspot.com/-BKS6qti9-Qo/UsZtLg5qjFI/AAAAAAAAcy4/VdPi_SZqTXM/s800/kinoko_shiitake.png">
            <a:extLst>
              <a:ext uri="{FF2B5EF4-FFF2-40B4-BE49-F238E27FC236}">
                <a16:creationId xmlns:a16="http://schemas.microsoft.com/office/drawing/2014/main" id="{4F4CF7BC-2F76-4B58-9452-ED799E018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6" r="2074" b="4060"/>
          <a:stretch/>
        </p:blipFill>
        <p:spPr bwMode="auto">
          <a:xfrm>
            <a:off x="10094646" y="4010355"/>
            <a:ext cx="1647959" cy="121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25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6F18BC0-7726-4934-B1AF-0946E8EC6399}"/>
              </a:ext>
            </a:extLst>
          </p:cNvPr>
          <p:cNvGrpSpPr/>
          <p:nvPr/>
        </p:nvGrpSpPr>
        <p:grpSpPr>
          <a:xfrm>
            <a:off x="652193" y="1283854"/>
            <a:ext cx="11188825" cy="5273353"/>
            <a:chOff x="-170466" y="279316"/>
            <a:chExt cx="12599898" cy="6496898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483C1CDA-D719-4027-836B-F541678D1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499" y="342994"/>
              <a:ext cx="6094531" cy="471567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98D001CC-D0F0-462F-AC95-8739AB13CC75}"/>
                </a:ext>
              </a:extLst>
            </p:cNvPr>
            <p:cNvGrpSpPr/>
            <p:nvPr/>
          </p:nvGrpSpPr>
          <p:grpSpPr>
            <a:xfrm>
              <a:off x="-170466" y="279316"/>
              <a:ext cx="12599898" cy="6496898"/>
              <a:chOff x="-170466" y="279316"/>
              <a:chExt cx="12599898" cy="6496898"/>
            </a:xfrm>
          </p:grpSpPr>
          <p:pic>
            <p:nvPicPr>
              <p:cNvPr id="1028" name="Picture 4" descr="ソース画像を表示">
                <a:extLst>
                  <a:ext uri="{FF2B5EF4-FFF2-40B4-BE49-F238E27FC236}">
                    <a16:creationId xmlns:a16="http://schemas.microsoft.com/office/drawing/2014/main" id="{2965DB4B-8F87-4775-94E1-57CD92D31F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065" b="14128"/>
              <a:stretch/>
            </p:blipFill>
            <p:spPr bwMode="auto">
              <a:xfrm>
                <a:off x="-170466" y="294184"/>
                <a:ext cx="1866593" cy="13590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https://thumb.ac-illust.com/e8/e87543018aad541fad6b8d454663b91e_t.jpeg">
                <a:extLst>
                  <a:ext uri="{FF2B5EF4-FFF2-40B4-BE49-F238E27FC236}">
                    <a16:creationId xmlns:a16="http://schemas.microsoft.com/office/drawing/2014/main" id="{074820DD-DA4E-4213-8FE3-77E4BE3777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60" b="7281"/>
              <a:stretch/>
            </p:blipFill>
            <p:spPr bwMode="auto">
              <a:xfrm>
                <a:off x="-82830" y="2184613"/>
                <a:ext cx="1979792" cy="1278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ソース画像を表示">
                <a:extLst>
                  <a:ext uri="{FF2B5EF4-FFF2-40B4-BE49-F238E27FC236}">
                    <a16:creationId xmlns:a16="http://schemas.microsoft.com/office/drawing/2014/main" id="{D7D5E157-3B92-45F0-ACDB-5FBD6D9DB4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40" y="4343406"/>
                <a:ext cx="2432807" cy="24328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 descr="ソース画像を表示">
                <a:extLst>
                  <a:ext uri="{FF2B5EF4-FFF2-40B4-BE49-F238E27FC236}">
                    <a16:creationId xmlns:a16="http://schemas.microsoft.com/office/drawing/2014/main" id="{B405BA3E-9497-4A85-BAAF-32A4DB9B17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74748" y="279316"/>
                <a:ext cx="2027850" cy="20163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18" descr="https://4.bp.blogspot.com/-BKS6qti9-Qo/UsZtLg5qjFI/AAAAAAAAcy4/VdPi_SZqTXM/s800/kinoko_shiitake.png">
                <a:extLst>
                  <a:ext uri="{FF2B5EF4-FFF2-40B4-BE49-F238E27FC236}">
                    <a16:creationId xmlns:a16="http://schemas.microsoft.com/office/drawing/2014/main" id="{3E629428-C3E7-4DCF-8A98-815175485A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146" r="2074" b="4060"/>
              <a:stretch/>
            </p:blipFill>
            <p:spPr bwMode="auto">
              <a:xfrm>
                <a:off x="8313422" y="4522051"/>
                <a:ext cx="2952074" cy="21702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 descr="ソース画像を表示">
                <a:extLst>
                  <a:ext uri="{FF2B5EF4-FFF2-40B4-BE49-F238E27FC236}">
                    <a16:creationId xmlns:a16="http://schemas.microsoft.com/office/drawing/2014/main" id="{C01079A9-50B6-41AD-89E0-8917D46220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1156" y="2575916"/>
                <a:ext cx="4198276" cy="1752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ソース画像を表示">
                <a:extLst>
                  <a:ext uri="{FF2B5EF4-FFF2-40B4-BE49-F238E27FC236}">
                    <a16:creationId xmlns:a16="http://schemas.microsoft.com/office/drawing/2014/main" id="{C3B5E9F1-EBA9-4CE3-AEDF-64FCB0BC45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7" t="9051" r="10088"/>
              <a:stretch/>
            </p:blipFill>
            <p:spPr bwMode="auto">
              <a:xfrm>
                <a:off x="4480881" y="4607764"/>
                <a:ext cx="2952073" cy="20092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E35A62-4C46-4E80-831E-0DE228CC27B3}"/>
              </a:ext>
            </a:extLst>
          </p:cNvPr>
          <p:cNvSpPr txBox="1"/>
          <p:nvPr/>
        </p:nvSpPr>
        <p:spPr>
          <a:xfrm>
            <a:off x="381301" y="125810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44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確認してみよう～</a:t>
            </a:r>
            <a:r>
              <a:rPr kumimoji="1" lang="ja-JP" altLang="en-US" sz="44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74801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483C1CDA-D719-4027-836B-F541678D1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83" y="1037741"/>
            <a:ext cx="5848632" cy="4455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99EE159-E887-4067-ADCE-F15BF7B06922}"/>
              </a:ext>
            </a:extLst>
          </p:cNvPr>
          <p:cNvGrpSpPr/>
          <p:nvPr/>
        </p:nvGrpSpPr>
        <p:grpSpPr>
          <a:xfrm>
            <a:off x="736456" y="1310515"/>
            <a:ext cx="1886672" cy="4720764"/>
            <a:chOff x="736456" y="1310515"/>
            <a:chExt cx="1886672" cy="4720764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0654AAE6-A617-46E8-9BEF-D649C403B968}"/>
                </a:ext>
              </a:extLst>
            </p:cNvPr>
            <p:cNvGrpSpPr/>
            <p:nvPr/>
          </p:nvGrpSpPr>
          <p:grpSpPr>
            <a:xfrm>
              <a:off x="736456" y="2847638"/>
              <a:ext cx="1886672" cy="3183641"/>
              <a:chOff x="237692" y="2348541"/>
              <a:chExt cx="1394627" cy="2614524"/>
            </a:xfrm>
          </p:grpSpPr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6749DD4-E542-4005-929F-21C718097535}"/>
                  </a:ext>
                </a:extLst>
              </p:cNvPr>
              <p:cNvSpPr txBox="1"/>
              <p:nvPr/>
            </p:nvSpPr>
            <p:spPr>
              <a:xfrm>
                <a:off x="480489" y="2348541"/>
                <a:ext cx="738215" cy="1990201"/>
              </a:xfrm>
              <a:prstGeom prst="rect">
                <a:avLst/>
              </a:prstGeom>
              <a:noFill/>
            </p:spPr>
            <p:txBody>
              <a:bodyPr vert="wordArtVertRtl" wrap="square" rtlCol="0">
                <a:spAutoFit/>
              </a:bodyPr>
              <a:lstStyle/>
              <a:p>
                <a:pPr>
                  <a:lnSpc>
                    <a:spcPts val="4200"/>
                  </a:lnSpc>
                </a:pPr>
                <a:r>
                  <a:rPr kumimoji="1" lang="ja-JP" altLang="en-US" sz="40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まめ類</a:t>
                </a:r>
                <a:endParaRPr kumimoji="1" lang="en-US" altLang="ja-JP" sz="40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pic>
            <p:nvPicPr>
              <p:cNvPr id="19" name="Picture 4" descr="ソース画像を表示">
                <a:extLst>
                  <a:ext uri="{FF2B5EF4-FFF2-40B4-BE49-F238E27FC236}">
                    <a16:creationId xmlns:a16="http://schemas.microsoft.com/office/drawing/2014/main" id="{2BB355FC-80BE-42E9-8A7B-26E55DAF02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065" b="14128"/>
              <a:stretch/>
            </p:blipFill>
            <p:spPr bwMode="auto">
              <a:xfrm>
                <a:off x="237692" y="3947674"/>
                <a:ext cx="1394627" cy="10153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17AA2AF8-3583-45E5-BF39-336E14C685B4}"/>
                </a:ext>
              </a:extLst>
            </p:cNvPr>
            <p:cNvSpPr/>
            <p:nvPr/>
          </p:nvSpPr>
          <p:spPr>
            <a:xfrm>
              <a:off x="1064915" y="1310515"/>
              <a:ext cx="1491176" cy="1505243"/>
            </a:xfrm>
            <a:prstGeom prst="ellipse">
              <a:avLst/>
            </a:prstGeom>
            <a:solidFill>
              <a:srgbClr val="FFCCFF"/>
            </a:solidFill>
            <a:ln w="1270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ま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0B0EA1-BE30-4D3B-B0B2-A778093262EB}"/>
              </a:ext>
            </a:extLst>
          </p:cNvPr>
          <p:cNvGrpSpPr/>
          <p:nvPr/>
        </p:nvGrpSpPr>
        <p:grpSpPr>
          <a:xfrm>
            <a:off x="9588787" y="875856"/>
            <a:ext cx="2098083" cy="5155423"/>
            <a:chOff x="9588787" y="875856"/>
            <a:chExt cx="2098083" cy="5155423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35AA3616-D3BB-4B31-9874-FCD08E67EACE}"/>
                </a:ext>
              </a:extLst>
            </p:cNvPr>
            <p:cNvGrpSpPr/>
            <p:nvPr/>
          </p:nvGrpSpPr>
          <p:grpSpPr>
            <a:xfrm>
              <a:off x="9588787" y="2567597"/>
              <a:ext cx="2098083" cy="3463682"/>
              <a:chOff x="5434474" y="2242381"/>
              <a:chExt cx="1491177" cy="2819399"/>
            </a:xfrm>
          </p:grpSpPr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6F1D793-3931-47C9-82E0-497BCDBDA7F0}"/>
                  </a:ext>
                </a:extLst>
              </p:cNvPr>
              <p:cNvSpPr txBox="1"/>
              <p:nvPr/>
            </p:nvSpPr>
            <p:spPr>
              <a:xfrm>
                <a:off x="5668156" y="2242381"/>
                <a:ext cx="738215" cy="1990201"/>
              </a:xfrm>
              <a:prstGeom prst="rect">
                <a:avLst/>
              </a:prstGeom>
              <a:noFill/>
            </p:spPr>
            <p:txBody>
              <a:bodyPr vert="wordArtVertRtl" wrap="square" rtlCol="0">
                <a:spAutoFit/>
              </a:bodyPr>
              <a:lstStyle/>
              <a:p>
                <a:pPr>
                  <a:lnSpc>
                    <a:spcPts val="4200"/>
                  </a:lnSpc>
                </a:pPr>
                <a:r>
                  <a:rPr lang="ja-JP" altLang="en-US" sz="40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野菜</a:t>
                </a:r>
                <a:endParaRPr kumimoji="1" lang="en-US" altLang="ja-JP" sz="40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pic>
            <p:nvPicPr>
              <p:cNvPr id="22" name="Picture 12" descr="ソース画像を表示">
                <a:extLst>
                  <a:ext uri="{FF2B5EF4-FFF2-40B4-BE49-F238E27FC236}">
                    <a16:creationId xmlns:a16="http://schemas.microsoft.com/office/drawing/2014/main" id="{95BE2E6C-ABB8-4377-9FD7-D175D7D7BD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7" t="9051" r="10088"/>
              <a:stretch/>
            </p:blipFill>
            <p:spPr bwMode="auto">
              <a:xfrm>
                <a:off x="5434474" y="3706998"/>
                <a:ext cx="1491177" cy="13547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E8112AC2-1FB9-449C-8512-4170F7F7B67A}"/>
                </a:ext>
              </a:extLst>
            </p:cNvPr>
            <p:cNvSpPr/>
            <p:nvPr/>
          </p:nvSpPr>
          <p:spPr>
            <a:xfrm>
              <a:off x="9892241" y="875856"/>
              <a:ext cx="1491176" cy="1505243"/>
            </a:xfrm>
            <a:prstGeom prst="ellipse">
              <a:avLst/>
            </a:prstGeom>
            <a:solidFill>
              <a:srgbClr val="92D050"/>
            </a:solidFill>
            <a:ln w="1270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8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や</a:t>
              </a:r>
              <a:endPara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292D80B-9F17-41C1-BE1C-5DF4528C4E03}"/>
              </a:ext>
            </a:extLst>
          </p:cNvPr>
          <p:cNvSpPr txBox="1"/>
          <p:nvPr/>
        </p:nvSpPr>
        <p:spPr>
          <a:xfrm>
            <a:off x="381301" y="125810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正解　</a:t>
            </a:r>
          </a:p>
        </p:txBody>
      </p:sp>
    </p:spTree>
    <p:extLst>
      <p:ext uri="{BB962C8B-B14F-4D97-AF65-F5344CB8AC3E}">
        <p14:creationId xmlns:p14="http://schemas.microsoft.com/office/powerpoint/2010/main" val="14034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483C1CDA-D719-4027-836B-F541678D1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32" y="271919"/>
            <a:ext cx="5342649" cy="4133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A5A6305-BF61-4C87-A113-81E8466468C3}"/>
              </a:ext>
            </a:extLst>
          </p:cNvPr>
          <p:cNvGrpSpPr/>
          <p:nvPr/>
        </p:nvGrpSpPr>
        <p:grpSpPr>
          <a:xfrm>
            <a:off x="605908" y="382343"/>
            <a:ext cx="11460480" cy="6326724"/>
            <a:chOff x="605908" y="382343"/>
            <a:chExt cx="11460480" cy="6326724"/>
          </a:xfrm>
        </p:grpSpPr>
        <p:pic>
          <p:nvPicPr>
            <p:cNvPr id="1030" name="Picture 6" descr="https://thumb.ac-illust.com/e8/e87543018aad541fad6b8d454663b91e_t.jpeg">
              <a:extLst>
                <a:ext uri="{FF2B5EF4-FFF2-40B4-BE49-F238E27FC236}">
                  <a16:creationId xmlns:a16="http://schemas.microsoft.com/office/drawing/2014/main" id="{074820DD-DA4E-4213-8FE3-77E4BE3777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0" b="7281"/>
            <a:stretch/>
          </p:blipFill>
          <p:spPr bwMode="auto">
            <a:xfrm>
              <a:off x="605908" y="681937"/>
              <a:ext cx="2012057" cy="1299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ソース画像を表示">
              <a:extLst>
                <a:ext uri="{FF2B5EF4-FFF2-40B4-BE49-F238E27FC236}">
                  <a16:creationId xmlns:a16="http://schemas.microsoft.com/office/drawing/2014/main" id="{D7D5E157-3B92-45F0-ACDB-5FBD6D9DB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865" y="2874819"/>
              <a:ext cx="1697419" cy="1697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ソース画像を表示">
              <a:extLst>
                <a:ext uri="{FF2B5EF4-FFF2-40B4-BE49-F238E27FC236}">
                  <a16:creationId xmlns:a16="http://schemas.microsoft.com/office/drawing/2014/main" id="{B405BA3E-9497-4A85-BAAF-32A4DB9B17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7429" y="382343"/>
              <a:ext cx="1497532" cy="1127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s://4.bp.blogspot.com/-BKS6qti9-Qo/UsZtLg5qjFI/AAAAAAAAcy4/VdPi_SZqTXM/s800/kinoko_shiitake.png">
              <a:extLst>
                <a:ext uri="{FF2B5EF4-FFF2-40B4-BE49-F238E27FC236}">
                  <a16:creationId xmlns:a16="http://schemas.microsoft.com/office/drawing/2014/main" id="{3E629428-C3E7-4DCF-8A98-815175485A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46" r="2074" b="4060"/>
            <a:stretch/>
          </p:blipFill>
          <p:spPr bwMode="auto">
            <a:xfrm>
              <a:off x="9430339" y="3851752"/>
              <a:ext cx="1812683" cy="1332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ソース画像を表示">
              <a:extLst>
                <a:ext uri="{FF2B5EF4-FFF2-40B4-BE49-F238E27FC236}">
                  <a16:creationId xmlns:a16="http://schemas.microsoft.com/office/drawing/2014/main" id="{C01079A9-50B6-41AD-89E0-8917D4622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0846" y="1855579"/>
              <a:ext cx="2347271" cy="979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B4C927D2-457E-465E-9822-4EE9DB15C326}"/>
                </a:ext>
              </a:extLst>
            </p:cNvPr>
            <p:cNvSpPr txBox="1"/>
            <p:nvPr/>
          </p:nvSpPr>
          <p:spPr>
            <a:xfrm>
              <a:off x="605908" y="5262517"/>
              <a:ext cx="1146048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今日の献立に、どの食材をどのメニュー入れたら良いか、考えてみてくださいね。</a:t>
              </a:r>
              <a:endParaRPr lang="en-US" altLang="ja-JP" sz="5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808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3073</TotalTime>
  <Words>425</Words>
  <Application>Microsoft Office PowerPoint</Application>
  <PresentationFormat>ワイド画面</PresentationFormat>
  <Paragraphs>85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ＭＳ ゴシック</vt:lpstr>
      <vt:lpstr>UD デジタル 教科書体 NK-B</vt:lpstr>
      <vt:lpstr>UD デジタル 教科書体 NP-B</vt:lpstr>
      <vt:lpstr>游ゴシック</vt:lpstr>
      <vt:lpstr>游ゴシック Light</vt:lpstr>
      <vt:lpstr>Arial</vt:lpstr>
      <vt:lpstr>Office テーマ</vt:lpstr>
      <vt:lpstr>１食分の献立について 理解を深めよう！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宮城 幸太</dc:creator>
  <cp:lastModifiedBy>宮城妙子</cp:lastModifiedBy>
  <cp:revision>53</cp:revision>
  <cp:lastPrinted>2022-03-16T02:30:50Z</cp:lastPrinted>
  <dcterms:created xsi:type="dcterms:W3CDTF">2020-11-27T21:20:50Z</dcterms:created>
  <dcterms:modified xsi:type="dcterms:W3CDTF">2022-03-16T04:59:35Z</dcterms:modified>
</cp:coreProperties>
</file>