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6" r:id="rId2"/>
    <p:sldId id="260" r:id="rId3"/>
    <p:sldId id="257" r:id="rId4"/>
    <p:sldId id="258" r:id="rId5"/>
    <p:sldId id="259" r:id="rId6"/>
    <p:sldId id="256" r:id="rId7"/>
    <p:sldId id="261" r:id="rId8"/>
    <p:sldId id="267" r:id="rId9"/>
    <p:sldId id="263" r:id="rId10"/>
    <p:sldId id="264" r:id="rId11"/>
    <p:sldId id="265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42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1A021-C82C-4099-949D-1919B2967D48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854F3-54CE-46F9-AAC6-679DE8C8A8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047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A92B8-4C25-40E1-9E7B-5A2DFEFFFC8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744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A399-A801-4B31-9AA2-28D48543FE66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1C504-7F32-4746-B1D8-793A6813CE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5520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A399-A801-4B31-9AA2-28D48543FE66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1C504-7F32-4746-B1D8-793A6813CE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96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A399-A801-4B31-9AA2-28D48543FE66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1C504-7F32-4746-B1D8-793A6813CE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1511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A399-A801-4B31-9AA2-28D48543FE66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1C504-7F32-4746-B1D8-793A6813CE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437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A399-A801-4B31-9AA2-28D48543FE66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1C504-7F32-4746-B1D8-793A6813CE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9223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A399-A801-4B31-9AA2-28D48543FE66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1C504-7F32-4746-B1D8-793A6813CE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910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A399-A801-4B31-9AA2-28D48543FE66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1C504-7F32-4746-B1D8-793A6813CE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290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A399-A801-4B31-9AA2-28D48543FE66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1C504-7F32-4746-B1D8-793A6813CE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9426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A399-A801-4B31-9AA2-28D48543FE66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1C504-7F32-4746-B1D8-793A6813CE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5176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A399-A801-4B31-9AA2-28D48543FE66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1C504-7F32-4746-B1D8-793A6813CE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7865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A399-A801-4B31-9AA2-28D48543FE66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1C504-7F32-4746-B1D8-793A6813CE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0085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2A399-A801-4B31-9AA2-28D48543FE66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1C504-7F32-4746-B1D8-793A6813CE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99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6.jpg"/><Relationship Id="rId4" Type="http://schemas.openxmlformats.org/officeDocument/2006/relationships/image" Target="../media/image2.png"/><Relationship Id="rId9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22837B-DF94-45D2-A81A-6BA7B224C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85930"/>
            <a:ext cx="7772400" cy="1292251"/>
          </a:xfrm>
          <a:solidFill>
            <a:srgbClr val="00B050"/>
          </a:solidFill>
        </p:spPr>
        <p:txBody>
          <a:bodyPr anchor="ctr">
            <a:noAutofit/>
          </a:bodyPr>
          <a:lstStyle/>
          <a:p>
            <a:r>
              <a:rPr lang="ja-JP" altLang="en-US" sz="2954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だれでも簡単にできる評価問題の採点</a:t>
            </a:r>
            <a:br>
              <a:rPr lang="en-US" altLang="ja-JP" sz="2954" dirty="0">
                <a:solidFill>
                  <a:schemeClr val="bg1"/>
                </a:solidFill>
                <a:latin typeface="ＭＳ Ｐゴシック"/>
                <a:ea typeface="ＭＳ Ｐゴシック"/>
              </a:rPr>
            </a:br>
            <a:r>
              <a:rPr lang="ja-JP" altLang="en-US" sz="2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公民科における観点別学習評価</a:t>
            </a:r>
            <a:endParaRPr lang="ja-JP" altLang="en-US" sz="3323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C8087EA-EEDB-41FF-A4E0-51CEADEE1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314225"/>
            <a:ext cx="7772400" cy="4042126"/>
          </a:xfrm>
        </p:spPr>
        <p:txBody>
          <a:bodyPr vert="horz" lIns="84406" tIns="42203" rIns="84406" bIns="42203" rtlCol="0" anchor="t">
            <a:normAutofit/>
          </a:bodyPr>
          <a:lstStyle/>
          <a:p>
            <a:pPr algn="l"/>
            <a: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 </a:t>
            </a: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ABC-Z</a:t>
            </a: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を活用した評価問題（公共）の採点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/>
            <a: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 </a:t>
            </a: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採点用設定ファイルの活用（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設定ファイル作成済み）</a:t>
            </a:r>
            <a:endParaRPr lang="en-US" altLang="ja-JP" sz="20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/>
            <a: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 </a:t>
            </a: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採点前の準備（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【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スキャン答案取込ツール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の活用）</a:t>
            </a:r>
            <a:endParaRPr lang="en-US" altLang="ja-JP" sz="20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/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　　 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スキャン答案取込ツール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の起動（</a:t>
            </a:r>
            <a:r>
              <a:rPr lang="ja-JP" altLang="en-US" sz="2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実際の動作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20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/>
            <a: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</a:t>
            </a: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 採点方法（</a:t>
            </a:r>
            <a:r>
              <a:rPr lang="ja-JP" altLang="en-US" sz="20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選択問題自動採点</a:t>
            </a: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20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/>
            <a: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 採点方法（</a:t>
            </a:r>
            <a:r>
              <a:rPr lang="ja-JP" altLang="en-US" sz="20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記述問題</a:t>
            </a: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20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/>
            <a: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</a:t>
            </a: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 採点途中のプレビュー</a:t>
            </a:r>
            <a:endParaRPr lang="en-US" altLang="ja-JP" sz="20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/>
            <a: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</a:t>
            </a: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 集計ブックの作成</a:t>
            </a:r>
          </a:p>
          <a:p>
            <a:pPr algn="l"/>
            <a: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</a:t>
            </a: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 集計ブックの内容（</a:t>
            </a:r>
            <a:r>
              <a:rPr lang="ja-JP" altLang="en-US" sz="20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観点集計</a:t>
            </a: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20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/>
            <a:endParaRPr lang="en-US" altLang="ja-JP" sz="2215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FF5BE9-86D1-460B-8AC7-508337FA61D5}"/>
              </a:ext>
            </a:extLst>
          </p:cNvPr>
          <p:cNvSpPr txBox="1"/>
          <p:nvPr/>
        </p:nvSpPr>
        <p:spPr>
          <a:xfrm>
            <a:off x="78675" y="326961"/>
            <a:ext cx="2383986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8" dirty="0"/>
              <a:t>評価方法の効率化（</a:t>
            </a:r>
            <a:r>
              <a:rPr lang="en-US" altLang="ja-JP" sz="1108" dirty="0"/>
              <a:t>ABC-Z</a:t>
            </a:r>
            <a:r>
              <a:rPr lang="ja-JP" altLang="en-US" sz="1108" dirty="0"/>
              <a:t>の活用）</a:t>
            </a:r>
            <a:endParaRPr kumimoji="1" lang="ja-JP" altLang="en-US" sz="1108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CFE173D-553E-496E-83F7-2F6C52C4D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4E74A-2F39-4965-B95C-98698183C4CD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53E4FE-3063-4557-8502-5FDF5501CF2C}"/>
              </a:ext>
            </a:extLst>
          </p:cNvPr>
          <p:cNvSpPr txBox="1"/>
          <p:nvPr/>
        </p:nvSpPr>
        <p:spPr>
          <a:xfrm>
            <a:off x="8184866" y="341166"/>
            <a:ext cx="925253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23" dirty="0"/>
              <a:t>2022.3.25 </a:t>
            </a:r>
            <a:r>
              <a:rPr kumimoji="1" lang="ja-JP" altLang="en-US" sz="923" dirty="0"/>
              <a:t>作成</a:t>
            </a:r>
            <a:endParaRPr kumimoji="1" lang="en-US" altLang="ja-JP" sz="923" dirty="0"/>
          </a:p>
        </p:txBody>
      </p:sp>
    </p:spTree>
    <p:extLst>
      <p:ext uri="{BB962C8B-B14F-4D97-AF65-F5344CB8AC3E}">
        <p14:creationId xmlns:p14="http://schemas.microsoft.com/office/powerpoint/2010/main" val="935110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AAA69C7-7FBD-45F6-882B-2A091ED7C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86" y="926010"/>
            <a:ext cx="6973281" cy="5780850"/>
          </a:xfrm>
          <a:prstGeom prst="rect">
            <a:avLst/>
          </a:prstGeom>
        </p:spPr>
      </p:pic>
      <p:sp>
        <p:nvSpPr>
          <p:cNvPr id="20" name="吹き出し: 角を丸めた四角形 19">
            <a:extLst>
              <a:ext uri="{FF2B5EF4-FFF2-40B4-BE49-F238E27FC236}">
                <a16:creationId xmlns:a16="http://schemas.microsoft.com/office/drawing/2014/main" id="{8F42308D-E820-4696-AEFC-ACD3E7B547D4}"/>
              </a:ext>
            </a:extLst>
          </p:cNvPr>
          <p:cNvSpPr/>
          <p:nvPr/>
        </p:nvSpPr>
        <p:spPr>
          <a:xfrm>
            <a:off x="166254" y="1435835"/>
            <a:ext cx="1647431" cy="529061"/>
          </a:xfrm>
          <a:prstGeom prst="wedgeRoundRectCallout">
            <a:avLst>
              <a:gd name="adj1" fmla="val 75634"/>
              <a:gd name="adj2" fmla="val 7151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kumimoji="1" lang="ja-JP" altLang="en-US" sz="2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採点画面</a:t>
            </a:r>
          </a:p>
        </p:txBody>
      </p:sp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611BEC56-BA8D-4E4F-80C6-0B328283DA9D}"/>
              </a:ext>
            </a:extLst>
          </p:cNvPr>
          <p:cNvSpPr/>
          <p:nvPr/>
        </p:nvSpPr>
        <p:spPr>
          <a:xfrm>
            <a:off x="2459810" y="713205"/>
            <a:ext cx="1677661" cy="335743"/>
          </a:xfrm>
          <a:prstGeom prst="wedgeRoundRectCallout">
            <a:avLst>
              <a:gd name="adj1" fmla="val -50054"/>
              <a:gd name="adj2" fmla="val 12305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kumimoji="1" lang="ja-JP" altLang="en-US" sz="16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記述問題の正解</a:t>
            </a:r>
            <a:endParaRPr kumimoji="1" lang="en-US" altLang="ja-JP" sz="16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47C5A091-214A-464C-95A3-287A11359EE4}"/>
              </a:ext>
            </a:extLst>
          </p:cNvPr>
          <p:cNvSpPr/>
          <p:nvPr/>
        </p:nvSpPr>
        <p:spPr>
          <a:xfrm>
            <a:off x="1711663" y="1077150"/>
            <a:ext cx="748147" cy="35868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C49F85A8-7079-4200-9E15-96F434B2E0CB}"/>
              </a:ext>
            </a:extLst>
          </p:cNvPr>
          <p:cNvSpPr/>
          <p:nvPr/>
        </p:nvSpPr>
        <p:spPr>
          <a:xfrm>
            <a:off x="4865291" y="538575"/>
            <a:ext cx="2023866" cy="581552"/>
          </a:xfrm>
          <a:prstGeom prst="wedgeRoundRectCallout">
            <a:avLst>
              <a:gd name="adj1" fmla="val -54671"/>
              <a:gd name="adj2" fmla="val 8061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kumimoji="1" lang="ja-JP" altLang="en-US" sz="1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一括〇または</a:t>
            </a:r>
            <a:r>
              <a:rPr kumimoji="1" lang="en-US" altLang="ja-JP" sz="1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×</a:t>
            </a:r>
            <a:r>
              <a:rPr kumimoji="1" lang="ja-JP" altLang="en-US" sz="1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ボタンを押して採点開始</a:t>
            </a:r>
            <a:endParaRPr kumimoji="1" lang="en-US" altLang="ja-JP" sz="14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1116F281-75EF-4A5B-ABAB-B48A9D5A3163}"/>
              </a:ext>
            </a:extLst>
          </p:cNvPr>
          <p:cNvSpPr/>
          <p:nvPr/>
        </p:nvSpPr>
        <p:spPr>
          <a:xfrm>
            <a:off x="-4495" y="4224239"/>
            <a:ext cx="1647431" cy="1197926"/>
          </a:xfrm>
          <a:prstGeom prst="wedgeRoundRectCallout">
            <a:avLst>
              <a:gd name="adj1" fmla="val 118753"/>
              <a:gd name="adj2" fmla="val -1387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誤答はクリックして</a:t>
            </a:r>
            <a:r>
              <a:rPr kumimoji="1" lang="en-US" altLang="ja-JP" sz="2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×</a:t>
            </a:r>
            <a:r>
              <a:rPr kumimoji="1" lang="ja-JP" altLang="en-US" sz="2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に変更</a:t>
            </a:r>
          </a:p>
        </p:txBody>
      </p: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B4163405-D5C7-4BF9-BFA5-736CC01DA8F1}"/>
              </a:ext>
            </a:extLst>
          </p:cNvPr>
          <p:cNvSpPr/>
          <p:nvPr/>
        </p:nvSpPr>
        <p:spPr>
          <a:xfrm>
            <a:off x="46969" y="5561970"/>
            <a:ext cx="1647431" cy="1197926"/>
          </a:xfrm>
          <a:prstGeom prst="wedgeRoundRectCallout">
            <a:avLst>
              <a:gd name="adj1" fmla="val 128386"/>
              <a:gd name="adj2" fmla="val 328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誤答はキーボードでも変更可能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5C1A2DA-F2FE-492C-B1CD-984DD4F47C59}"/>
              </a:ext>
            </a:extLst>
          </p:cNvPr>
          <p:cNvSpPr txBox="1"/>
          <p:nvPr/>
        </p:nvSpPr>
        <p:spPr>
          <a:xfrm>
            <a:off x="374838" y="50343"/>
            <a:ext cx="796056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ja-JP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r>
              <a:rPr lang="ja-JP" altLang="en-US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採点方法（</a:t>
            </a:r>
            <a:r>
              <a:rPr lang="ja-JP" altLang="en-US" sz="2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記述問題</a:t>
            </a:r>
            <a:r>
              <a:rPr lang="ja-JP" altLang="en-US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2400" b="1" u="sng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0927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19BB5B2-487B-441A-81F7-523A600B1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27" y="914400"/>
            <a:ext cx="4071001" cy="583463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AAA69C7-7FBD-45F6-882B-2A091ED7C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57" y="1011971"/>
            <a:ext cx="3019288" cy="2502990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47C5A091-214A-464C-95A3-287A11359EE4}"/>
              </a:ext>
            </a:extLst>
          </p:cNvPr>
          <p:cNvSpPr/>
          <p:nvPr/>
        </p:nvSpPr>
        <p:spPr>
          <a:xfrm>
            <a:off x="3050625" y="3070315"/>
            <a:ext cx="748147" cy="35868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1116F281-75EF-4A5B-ABAB-B48A9D5A3163}"/>
              </a:ext>
            </a:extLst>
          </p:cNvPr>
          <p:cNvSpPr/>
          <p:nvPr/>
        </p:nvSpPr>
        <p:spPr>
          <a:xfrm>
            <a:off x="1877721" y="3778981"/>
            <a:ext cx="1647431" cy="756979"/>
          </a:xfrm>
          <a:prstGeom prst="wedgeRoundRectCallout">
            <a:avLst>
              <a:gd name="adj1" fmla="val 162331"/>
              <a:gd name="adj2" fmla="val 3431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選択問題は自動採点</a:t>
            </a:r>
          </a:p>
        </p:txBody>
      </p: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B4163405-D5C7-4BF9-BFA5-736CC01DA8F1}"/>
              </a:ext>
            </a:extLst>
          </p:cNvPr>
          <p:cNvSpPr/>
          <p:nvPr/>
        </p:nvSpPr>
        <p:spPr>
          <a:xfrm>
            <a:off x="1877721" y="5260222"/>
            <a:ext cx="1874524" cy="1197926"/>
          </a:xfrm>
          <a:prstGeom prst="wedgeRoundRectCallout">
            <a:avLst>
              <a:gd name="adj1" fmla="val 184971"/>
              <a:gd name="adj2" fmla="val 1955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観点別に自動集計し、得点表示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E24A7EF2-A501-4AEF-AD5A-F9E68FD108DB}"/>
              </a:ext>
            </a:extLst>
          </p:cNvPr>
          <p:cNvSpPr/>
          <p:nvPr/>
        </p:nvSpPr>
        <p:spPr>
          <a:xfrm>
            <a:off x="3883191" y="3155194"/>
            <a:ext cx="619083" cy="18892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84F5FE-4735-4D3F-8EC9-87C5239F8940}"/>
              </a:ext>
            </a:extLst>
          </p:cNvPr>
          <p:cNvSpPr txBox="1"/>
          <p:nvPr/>
        </p:nvSpPr>
        <p:spPr>
          <a:xfrm>
            <a:off x="374838" y="50343"/>
            <a:ext cx="796056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ja-JP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</a:t>
            </a:r>
            <a:r>
              <a:rPr lang="ja-JP" altLang="en-US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採点途中のプレビュー</a:t>
            </a:r>
            <a:endParaRPr lang="en-US" altLang="ja-JP" sz="2400" b="1" u="sng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7448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4">
            <a:extLst>
              <a:ext uri="{FF2B5EF4-FFF2-40B4-BE49-F238E27FC236}">
                <a16:creationId xmlns:a16="http://schemas.microsoft.com/office/drawing/2014/main" id="{83B6C882-C049-4F16-BB81-BE876B689109}"/>
              </a:ext>
            </a:extLst>
          </p:cNvPr>
          <p:cNvSpPr/>
          <p:nvPr/>
        </p:nvSpPr>
        <p:spPr>
          <a:xfrm>
            <a:off x="210459" y="1162613"/>
            <a:ext cx="8638669" cy="5525353"/>
          </a:xfrm>
          <a:prstGeom prst="roundRect">
            <a:avLst>
              <a:gd name="adj" fmla="val 11233"/>
            </a:avLst>
          </a:prstGeom>
          <a:solidFill>
            <a:srgbClr val="FFF8E5"/>
          </a:solidFill>
          <a:ln w="57150" cap="rnd">
            <a:solidFill>
              <a:srgbClr val="F35B2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826B9AC-B488-42AF-ABC2-078EA25E5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38" y="1990501"/>
            <a:ext cx="8309912" cy="341404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84F5FE-4735-4D3F-8EC9-87C5239F8940}"/>
              </a:ext>
            </a:extLst>
          </p:cNvPr>
          <p:cNvSpPr txBox="1"/>
          <p:nvPr/>
        </p:nvSpPr>
        <p:spPr>
          <a:xfrm>
            <a:off x="374838" y="50343"/>
            <a:ext cx="796056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ja-JP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</a:t>
            </a:r>
            <a:r>
              <a:rPr lang="ja-JP" altLang="en-US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集計ブックの作成</a:t>
            </a:r>
            <a:endParaRPr lang="en-US" altLang="ja-JP" sz="2400" b="1" u="sng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E6B461BF-73EA-48F3-BFC0-8897D2B00185}"/>
              </a:ext>
            </a:extLst>
          </p:cNvPr>
          <p:cNvSpPr txBox="1">
            <a:spLocks/>
          </p:cNvSpPr>
          <p:nvPr/>
        </p:nvSpPr>
        <p:spPr>
          <a:xfrm>
            <a:off x="374838" y="1216414"/>
            <a:ext cx="4680050" cy="50008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kumimoji="1"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21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採点終了と同時に</a:t>
            </a:r>
            <a:r>
              <a:rPr lang="ja-JP" altLang="en-US" sz="33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集計ブック</a:t>
            </a:r>
            <a:r>
              <a:rPr lang="ja-JP" altLang="en-US" sz="21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を作成</a:t>
            </a:r>
            <a:endParaRPr lang="ja-JP" altLang="en-US" sz="2400" b="1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0C94556-2068-471E-926D-B6BB75BFB139}"/>
              </a:ext>
            </a:extLst>
          </p:cNvPr>
          <p:cNvSpPr/>
          <p:nvPr/>
        </p:nvSpPr>
        <p:spPr>
          <a:xfrm>
            <a:off x="2020303" y="2164982"/>
            <a:ext cx="627805" cy="6196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976BFA0D-7C4D-4392-909F-E141922728A1}"/>
              </a:ext>
            </a:extLst>
          </p:cNvPr>
          <p:cNvCxnSpPr>
            <a:cxnSpLocks/>
          </p:cNvCxnSpPr>
          <p:nvPr/>
        </p:nvCxnSpPr>
        <p:spPr bwMode="auto">
          <a:xfrm flipH="1">
            <a:off x="2690630" y="2513886"/>
            <a:ext cx="2435197" cy="0"/>
          </a:xfrm>
          <a:prstGeom prst="straightConnector1">
            <a:avLst/>
          </a:prstGeom>
          <a:ln w="28575">
            <a:solidFill>
              <a:srgbClr val="CC00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3D4CE6AF-E2D2-41F3-B234-3F2089832403}"/>
              </a:ext>
            </a:extLst>
          </p:cNvPr>
          <p:cNvSpPr/>
          <p:nvPr/>
        </p:nvSpPr>
        <p:spPr>
          <a:xfrm>
            <a:off x="4719368" y="1414874"/>
            <a:ext cx="3245736" cy="1290161"/>
          </a:xfrm>
          <a:prstGeom prst="roundRect">
            <a:avLst>
              <a:gd name="adj" fmla="val 24953"/>
            </a:avLst>
          </a:prstGeom>
          <a:solidFill>
            <a:srgbClr val="00B050"/>
          </a:solidFill>
        </p:spPr>
        <p:txBody>
          <a:bodyPr wrap="square" tIns="0" bIns="0" rtlCol="0" anchor="ctr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Excel</a:t>
            </a:r>
            <a:r>
              <a:rPr lang="ja-JP" altLang="en-US" sz="2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の集計ツールを起動します。</a:t>
            </a:r>
            <a:endParaRPr lang="en-US" altLang="ja-JP" sz="20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観点別集計一覧や設問別正誤一覧を表示することができます。</a:t>
            </a:r>
            <a:endParaRPr lang="en-US" altLang="ja-JP" sz="16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384CB8BE-B58A-47FD-825B-56469AD93801}"/>
              </a:ext>
            </a:extLst>
          </p:cNvPr>
          <p:cNvSpPr/>
          <p:nvPr/>
        </p:nvSpPr>
        <p:spPr>
          <a:xfrm>
            <a:off x="1272156" y="2959120"/>
            <a:ext cx="748147" cy="35868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CE14D70-B181-40C4-A490-45624A054959}"/>
              </a:ext>
            </a:extLst>
          </p:cNvPr>
          <p:cNvSpPr txBox="1"/>
          <p:nvPr/>
        </p:nvSpPr>
        <p:spPr>
          <a:xfrm>
            <a:off x="2020303" y="2856140"/>
            <a:ext cx="526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1A4F14B-B797-4792-A32A-172219541ACB}"/>
              </a:ext>
            </a:extLst>
          </p:cNvPr>
          <p:cNvSpPr txBox="1"/>
          <p:nvPr/>
        </p:nvSpPr>
        <p:spPr>
          <a:xfrm>
            <a:off x="2648108" y="2052221"/>
            <a:ext cx="492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0" name="タイトル 1">
            <a:extLst>
              <a:ext uri="{FF2B5EF4-FFF2-40B4-BE49-F238E27FC236}">
                <a16:creationId xmlns:a16="http://schemas.microsoft.com/office/drawing/2014/main" id="{8F10ACBE-1461-4633-A01D-434DEA8D5F1D}"/>
              </a:ext>
            </a:extLst>
          </p:cNvPr>
          <p:cNvSpPr txBox="1">
            <a:spLocks/>
          </p:cNvSpPr>
          <p:nvPr/>
        </p:nvSpPr>
        <p:spPr>
          <a:xfrm>
            <a:off x="445777" y="5476046"/>
            <a:ext cx="4113226" cy="106007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kumimoji="1"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24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</a:t>
            </a:r>
            <a:r>
              <a:rPr lang="ja-JP" altLang="en-US" sz="17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点数集計タブを選択し、</a:t>
            </a:r>
            <a:r>
              <a:rPr lang="ja-JP" altLang="en-US" sz="17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endParaRPr lang="en-US" altLang="ja-JP" sz="2400" b="1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4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</a:t>
            </a:r>
            <a:r>
              <a:rPr lang="ja-JP" altLang="en-US" sz="17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集計ツール起動アイコンをクリック</a:t>
            </a:r>
            <a:endParaRPr lang="en-US" altLang="ja-JP" sz="2400" b="1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4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③</a:t>
            </a:r>
            <a:r>
              <a:rPr lang="en-US" altLang="ja-JP" sz="17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ABC</a:t>
            </a:r>
            <a:r>
              <a:rPr lang="ja-JP" altLang="en-US" sz="17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集計ブック作成ボタンをクリック</a:t>
            </a:r>
            <a:endParaRPr lang="ja-JP" altLang="en-US" sz="2400" b="1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2AA54618-E148-4CB7-8361-6F03152DC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01" y="2842039"/>
            <a:ext cx="4113226" cy="3694080"/>
          </a:xfrm>
          <a:prstGeom prst="rect">
            <a:avLst/>
          </a:prstGeom>
          <a:ln>
            <a:solidFill>
              <a:srgbClr val="CC0000"/>
            </a:solidFill>
          </a:ln>
        </p:spPr>
      </p:pic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AB977CA4-816D-4E6E-B364-07B1CAC1BFC2}"/>
              </a:ext>
            </a:extLst>
          </p:cNvPr>
          <p:cNvCxnSpPr>
            <a:cxnSpLocks/>
          </p:cNvCxnSpPr>
          <p:nvPr/>
        </p:nvCxnSpPr>
        <p:spPr bwMode="auto">
          <a:xfrm>
            <a:off x="2648108" y="2799801"/>
            <a:ext cx="2477719" cy="2578212"/>
          </a:xfrm>
          <a:prstGeom prst="straightConnector1">
            <a:avLst/>
          </a:prstGeom>
          <a:ln w="28575">
            <a:solidFill>
              <a:srgbClr val="CC00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9B9F4A6-090E-4070-B629-5E2061692E04}"/>
              </a:ext>
            </a:extLst>
          </p:cNvPr>
          <p:cNvSpPr txBox="1"/>
          <p:nvPr/>
        </p:nvSpPr>
        <p:spPr>
          <a:xfrm>
            <a:off x="4078738" y="4720454"/>
            <a:ext cx="492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204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1E11259-10F1-4031-AC08-DA270B98B5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6"/>
          <a:stretch/>
        </p:blipFill>
        <p:spPr>
          <a:xfrm>
            <a:off x="469081" y="604562"/>
            <a:ext cx="4844163" cy="323435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84F5FE-4735-4D3F-8EC9-87C5239F8940}"/>
              </a:ext>
            </a:extLst>
          </p:cNvPr>
          <p:cNvSpPr txBox="1"/>
          <p:nvPr/>
        </p:nvSpPr>
        <p:spPr>
          <a:xfrm>
            <a:off x="374838" y="50343"/>
            <a:ext cx="796056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ja-JP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</a:t>
            </a:r>
            <a:r>
              <a:rPr lang="ja-JP" altLang="en-US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集計ブックの内容（</a:t>
            </a:r>
            <a:r>
              <a:rPr lang="ja-JP" altLang="en-US" sz="2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観点集計</a:t>
            </a:r>
            <a:r>
              <a:rPr lang="ja-JP" altLang="en-US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2400" b="1" u="sng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6EF34C6-4B1D-4FC9-A103-6C561519F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59" y="3133318"/>
            <a:ext cx="6913249" cy="365161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47C5A091-214A-464C-95A3-287A11359EE4}"/>
              </a:ext>
            </a:extLst>
          </p:cNvPr>
          <p:cNvSpPr/>
          <p:nvPr/>
        </p:nvSpPr>
        <p:spPr>
          <a:xfrm>
            <a:off x="1760195" y="2818770"/>
            <a:ext cx="1178896" cy="392966"/>
          </a:xfrm>
          <a:prstGeom prst="ellipse">
            <a:avLst/>
          </a:prstGeom>
          <a:noFill/>
          <a:ln w="349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E24A7EF2-A501-4AEF-AD5A-F9E68FD108DB}"/>
              </a:ext>
            </a:extLst>
          </p:cNvPr>
          <p:cNvSpPr/>
          <p:nvPr/>
        </p:nvSpPr>
        <p:spPr>
          <a:xfrm rot="2355539">
            <a:off x="2480124" y="4113430"/>
            <a:ext cx="3041145" cy="1077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47C5D3F-FA3C-42E0-B76C-A07D550D1195}"/>
              </a:ext>
            </a:extLst>
          </p:cNvPr>
          <p:cNvSpPr/>
          <p:nvPr/>
        </p:nvSpPr>
        <p:spPr>
          <a:xfrm>
            <a:off x="5313244" y="5093435"/>
            <a:ext cx="3400006" cy="10353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3CD58CD-83E8-43B7-AD8A-3CA70CD81932}"/>
              </a:ext>
            </a:extLst>
          </p:cNvPr>
          <p:cNvGrpSpPr/>
          <p:nvPr/>
        </p:nvGrpSpPr>
        <p:grpSpPr>
          <a:xfrm>
            <a:off x="6094704" y="2156111"/>
            <a:ext cx="2399288" cy="2111250"/>
            <a:chOff x="5165294" y="929514"/>
            <a:chExt cx="2399288" cy="2111250"/>
          </a:xfrm>
        </p:grpSpPr>
        <p:sp>
          <p:nvSpPr>
            <p:cNvPr id="10" name="吹き出し: 角を丸めた四角形 9">
              <a:extLst>
                <a:ext uri="{FF2B5EF4-FFF2-40B4-BE49-F238E27FC236}">
                  <a16:creationId xmlns:a16="http://schemas.microsoft.com/office/drawing/2014/main" id="{B4163405-D5C7-4BF9-BFA5-736CC01DA8F1}"/>
                </a:ext>
              </a:extLst>
            </p:cNvPr>
            <p:cNvSpPr/>
            <p:nvPr/>
          </p:nvSpPr>
          <p:spPr>
            <a:xfrm>
              <a:off x="5165294" y="929514"/>
              <a:ext cx="2399288" cy="2111250"/>
            </a:xfrm>
            <a:prstGeom prst="wedgeRoundRectCallout">
              <a:avLst>
                <a:gd name="adj1" fmla="val -24877"/>
                <a:gd name="adj2" fmla="val 87910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kumimoji="1" lang="ja-JP" altLang="en-US" sz="2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5E6035C3-DB36-4736-9671-685933425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525" y="1008826"/>
              <a:ext cx="2028825" cy="1952625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F787B12-2640-458C-A4F2-C52FE952F508}"/>
              </a:ext>
            </a:extLst>
          </p:cNvPr>
          <p:cNvSpPr txBox="1"/>
          <p:nvPr/>
        </p:nvSpPr>
        <p:spPr>
          <a:xfrm>
            <a:off x="5925253" y="1670594"/>
            <a:ext cx="279555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ja-JP" altLang="en-US" sz="2400" b="1" u="sng" dirty="0">
                <a:solidFill>
                  <a:srgbClr val="FF0000"/>
                </a:solidFill>
                <a:highlight>
                  <a:srgbClr val="FFFF00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観点別に自動集計</a:t>
            </a:r>
            <a:endParaRPr lang="en-US" altLang="ja-JP" sz="2400" b="1" u="sng" dirty="0">
              <a:highlight>
                <a:srgbClr val="FFFF00"/>
              </a:highligh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1533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角丸四角形 14">
            <a:extLst>
              <a:ext uri="{FF2B5EF4-FFF2-40B4-BE49-F238E27FC236}">
                <a16:creationId xmlns:a16="http://schemas.microsoft.com/office/drawing/2014/main" id="{82D19B92-89D7-42A5-851C-8024F33EAB3D}"/>
              </a:ext>
            </a:extLst>
          </p:cNvPr>
          <p:cNvSpPr/>
          <p:nvPr/>
        </p:nvSpPr>
        <p:spPr>
          <a:xfrm>
            <a:off x="352168" y="1304074"/>
            <a:ext cx="8439664" cy="5228561"/>
          </a:xfrm>
          <a:prstGeom prst="roundRect">
            <a:avLst>
              <a:gd name="adj" fmla="val 11233"/>
            </a:avLst>
          </a:prstGeom>
          <a:solidFill>
            <a:srgbClr val="FFF8E5"/>
          </a:solidFill>
          <a:ln w="57150" cap="rnd">
            <a:solidFill>
              <a:srgbClr val="F35B2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4400" dirty="0">
              <a:solidFill>
                <a:schemeClr val="bg1"/>
              </a:solidFill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EB619F56-F17C-47E1-9BD0-83E2AF02F0EB}"/>
              </a:ext>
            </a:extLst>
          </p:cNvPr>
          <p:cNvSpPr txBox="1">
            <a:spLocks/>
          </p:cNvSpPr>
          <p:nvPr/>
        </p:nvSpPr>
        <p:spPr>
          <a:xfrm>
            <a:off x="872316" y="1214979"/>
            <a:ext cx="7714512" cy="1830194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l"/>
            <a:r>
              <a:rPr lang="ja-JP" altLang="en-US" sz="2400" b="1" dirty="0">
                <a:solidFill>
                  <a:srgbClr val="FF0000"/>
                </a:solidFill>
                <a:latin typeface="+mj-ea"/>
              </a:rPr>
              <a:t>生徒のワークシートや答案をスキャナで読み取って</a:t>
            </a:r>
            <a:endParaRPr lang="en-US" altLang="ja-JP" sz="2400" b="1" dirty="0">
              <a:solidFill>
                <a:srgbClr val="FF0000"/>
              </a:solidFill>
              <a:latin typeface="+mj-ea"/>
            </a:endParaRPr>
          </a:p>
          <a:p>
            <a:pPr algn="l"/>
            <a:r>
              <a:rPr lang="ja-JP" altLang="en-US" sz="2400" b="1" dirty="0">
                <a:solidFill>
                  <a:srgbClr val="FF0000"/>
                </a:solidFill>
                <a:latin typeface="+mj-ea"/>
              </a:rPr>
              <a:t>デジタル化し、パソコン上で採点ができるソフトウェア</a:t>
            </a:r>
            <a:r>
              <a:rPr lang="ja-JP" altLang="en-US" sz="3400" b="1" dirty="0">
                <a:solidFill>
                  <a:schemeClr val="bg1"/>
                </a:solidFill>
                <a:latin typeface="+mj-ea"/>
              </a:rPr>
              <a:t>。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89D523A-37B0-4497-845B-9B3C542CCAD3}"/>
              </a:ext>
            </a:extLst>
          </p:cNvPr>
          <p:cNvGrpSpPr/>
          <p:nvPr/>
        </p:nvGrpSpPr>
        <p:grpSpPr>
          <a:xfrm>
            <a:off x="423302" y="4132324"/>
            <a:ext cx="2048823" cy="2263636"/>
            <a:chOff x="141459" y="2544841"/>
            <a:chExt cx="2048823" cy="2263636"/>
          </a:xfrm>
        </p:grpSpPr>
        <p:grpSp>
          <p:nvGrpSpPr>
            <p:cNvPr id="8" name="グループ化 20">
              <a:extLst>
                <a:ext uri="{FF2B5EF4-FFF2-40B4-BE49-F238E27FC236}">
                  <a16:creationId xmlns:a16="http://schemas.microsoft.com/office/drawing/2014/main" id="{7F3E6D41-8D58-4A20-BD7D-3A4BB5F000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9423" y="2544841"/>
              <a:ext cx="1274242" cy="1684640"/>
              <a:chOff x="528890" y="5487300"/>
              <a:chExt cx="578118" cy="861092"/>
            </a:xfrm>
            <a:solidFill>
              <a:srgbClr val="2AA738"/>
            </a:solidFill>
          </p:grpSpPr>
          <p:pic>
            <p:nvPicPr>
              <p:cNvPr id="10" name="Picture 8" descr="C:\Users\d953447\AppData\Local\Microsoft\Windows\Temporary Internet Files\Content.IE5\BD3R4ZG2\gi01a201401282200[1].png">
                <a:extLst>
                  <a:ext uri="{FF2B5EF4-FFF2-40B4-BE49-F238E27FC236}">
                    <a16:creationId xmlns:a16="http://schemas.microsoft.com/office/drawing/2014/main" id="{AAF41A10-5638-4C39-9C69-195F62BFFD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082" y="6063217"/>
                <a:ext cx="329733" cy="285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図 37">
                <a:extLst>
                  <a:ext uri="{FF2B5EF4-FFF2-40B4-BE49-F238E27FC236}">
                    <a16:creationId xmlns:a16="http://schemas.microsoft.com/office/drawing/2014/main" id="{3F77D0BF-FEBA-44BA-9E18-DC9BFBBC7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890" y="5487300"/>
                <a:ext cx="578118" cy="63935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テキスト ボックス 7">
              <a:extLst>
                <a:ext uri="{FF2B5EF4-FFF2-40B4-BE49-F238E27FC236}">
                  <a16:creationId xmlns:a16="http://schemas.microsoft.com/office/drawing/2014/main" id="{970F451F-7F1C-42AD-AD96-D3733E2176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459" y="4223702"/>
              <a:ext cx="204882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従来通り</a:t>
              </a:r>
              <a:b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</a:b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紙でテストを実施</a:t>
              </a:r>
              <a:endPara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B5842696-F802-4F61-B915-5FF1AE47471B}"/>
              </a:ext>
            </a:extLst>
          </p:cNvPr>
          <p:cNvGrpSpPr/>
          <p:nvPr/>
        </p:nvGrpSpPr>
        <p:grpSpPr>
          <a:xfrm>
            <a:off x="5152773" y="4642117"/>
            <a:ext cx="1161041" cy="735304"/>
            <a:chOff x="3929224" y="2973906"/>
            <a:chExt cx="989712" cy="614262"/>
          </a:xfrm>
        </p:grpSpPr>
        <p:cxnSp>
          <p:nvCxnSpPr>
            <p:cNvPr id="13" name="直線矢印コネクタ 67">
              <a:extLst>
                <a:ext uri="{FF2B5EF4-FFF2-40B4-BE49-F238E27FC236}">
                  <a16:creationId xmlns:a16="http://schemas.microsoft.com/office/drawing/2014/main" id="{A08EC0C5-CD64-4162-A5DF-BE03139DF5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29224" y="3336357"/>
              <a:ext cx="989712" cy="0"/>
            </a:xfrm>
            <a:prstGeom prst="straightConnector1">
              <a:avLst/>
            </a:prstGeom>
            <a:noFill/>
            <a:ln w="44450" algn="ctr">
              <a:solidFill>
                <a:srgbClr val="0070C0"/>
              </a:solidFill>
              <a:prstDash val="sys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B0B030BF-9E3F-4217-A689-FC04EBD6D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1684" y="2973906"/>
              <a:ext cx="575871" cy="614262"/>
            </a:xfrm>
            <a:prstGeom prst="rect">
              <a:avLst/>
            </a:prstGeom>
          </p:spPr>
        </p:pic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F72EFF6-54D2-49BA-A65D-EFB86AA48632}"/>
              </a:ext>
            </a:extLst>
          </p:cNvPr>
          <p:cNvGrpSpPr/>
          <p:nvPr/>
        </p:nvGrpSpPr>
        <p:grpSpPr>
          <a:xfrm>
            <a:off x="1742472" y="2941083"/>
            <a:ext cx="2048824" cy="1419484"/>
            <a:chOff x="1257963" y="1325495"/>
            <a:chExt cx="1865717" cy="1135323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55D97A8F-7BFA-4C58-BF0F-E36E7FBD8207}"/>
                </a:ext>
              </a:extLst>
            </p:cNvPr>
            <p:cNvGrpSpPr/>
            <p:nvPr/>
          </p:nvGrpSpPr>
          <p:grpSpPr>
            <a:xfrm>
              <a:off x="1668541" y="1647536"/>
              <a:ext cx="996883" cy="813282"/>
              <a:chOff x="2126696" y="1671300"/>
              <a:chExt cx="996883" cy="813282"/>
            </a:xfrm>
          </p:grpSpPr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00163E42-CFF7-40E9-8102-F30B44CAEE0F}"/>
                  </a:ext>
                </a:extLst>
              </p:cNvPr>
              <p:cNvSpPr/>
              <p:nvPr/>
            </p:nvSpPr>
            <p:spPr>
              <a:xfrm>
                <a:off x="2126696" y="1671300"/>
                <a:ext cx="996883" cy="8132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9" name="グループ化 35">
                <a:extLst>
                  <a:ext uri="{FF2B5EF4-FFF2-40B4-BE49-F238E27FC236}">
                    <a16:creationId xmlns:a16="http://schemas.microsoft.com/office/drawing/2014/main" id="{C8A02033-FD79-4A78-AF27-DC71B196AE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38185" y="1775964"/>
                <a:ext cx="806830" cy="524282"/>
                <a:chOff x="857224" y="2100720"/>
                <a:chExt cx="785818" cy="542462"/>
              </a:xfrm>
              <a:solidFill>
                <a:schemeClr val="tx1"/>
              </a:solidFill>
            </p:grpSpPr>
            <p:sp>
              <p:nvSpPr>
                <p:cNvPr id="20" name="平行四辺形 23">
                  <a:extLst>
                    <a:ext uri="{FF2B5EF4-FFF2-40B4-BE49-F238E27FC236}">
                      <a16:creationId xmlns:a16="http://schemas.microsoft.com/office/drawing/2014/main" id="{89F05358-E57D-4D65-8CEC-A0D9AD7DBA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7224" y="2428868"/>
                  <a:ext cx="785818" cy="214314"/>
                </a:xfrm>
                <a:prstGeom prst="parallelogram">
                  <a:avLst>
                    <a:gd name="adj" fmla="val 40826"/>
                  </a:avLst>
                </a:prstGeom>
                <a:grp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ctr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54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1" name="平行四辺形 24">
                  <a:extLst>
                    <a:ext uri="{FF2B5EF4-FFF2-40B4-BE49-F238E27FC236}">
                      <a16:creationId xmlns:a16="http://schemas.microsoft.com/office/drawing/2014/main" id="{1CD6FA2D-22F6-4637-A245-88748A7B51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7224" y="2397622"/>
                  <a:ext cx="785818" cy="214314"/>
                </a:xfrm>
                <a:prstGeom prst="parallelogram">
                  <a:avLst>
                    <a:gd name="adj" fmla="val 40826"/>
                  </a:avLst>
                </a:prstGeom>
                <a:grp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ctr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54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2" name="平行四辺形 25">
                  <a:extLst>
                    <a:ext uri="{FF2B5EF4-FFF2-40B4-BE49-F238E27FC236}">
                      <a16:creationId xmlns:a16="http://schemas.microsoft.com/office/drawing/2014/main" id="{97CB3264-B260-455B-AE64-645AEEA89B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7224" y="2366376"/>
                  <a:ext cx="785818" cy="214314"/>
                </a:xfrm>
                <a:prstGeom prst="parallelogram">
                  <a:avLst>
                    <a:gd name="adj" fmla="val 40826"/>
                  </a:avLst>
                </a:prstGeom>
                <a:grp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ctr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54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3" name="平行四辺形 26">
                  <a:extLst>
                    <a:ext uri="{FF2B5EF4-FFF2-40B4-BE49-F238E27FC236}">
                      <a16:creationId xmlns:a16="http://schemas.microsoft.com/office/drawing/2014/main" id="{869CD383-35E0-49CD-9E6D-4643B32366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7224" y="2336232"/>
                  <a:ext cx="785818" cy="214314"/>
                </a:xfrm>
                <a:prstGeom prst="parallelogram">
                  <a:avLst>
                    <a:gd name="adj" fmla="val 40826"/>
                  </a:avLst>
                </a:prstGeom>
                <a:grp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ctr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54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4" name="平行四辺形 27">
                  <a:extLst>
                    <a:ext uri="{FF2B5EF4-FFF2-40B4-BE49-F238E27FC236}">
                      <a16:creationId xmlns:a16="http://schemas.microsoft.com/office/drawing/2014/main" id="{C9B1B145-3772-4D60-BCD9-B43FA86A33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7224" y="2316136"/>
                  <a:ext cx="785818" cy="214314"/>
                </a:xfrm>
                <a:prstGeom prst="parallelogram">
                  <a:avLst>
                    <a:gd name="adj" fmla="val 40826"/>
                  </a:avLst>
                </a:prstGeom>
                <a:grp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ctr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54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5" name="平行四辺形 28">
                  <a:extLst>
                    <a:ext uri="{FF2B5EF4-FFF2-40B4-BE49-F238E27FC236}">
                      <a16:creationId xmlns:a16="http://schemas.microsoft.com/office/drawing/2014/main" id="{D84A732E-E9FF-4ECB-AEBF-19EFA0CF40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7224" y="2284890"/>
                  <a:ext cx="785818" cy="214314"/>
                </a:xfrm>
                <a:prstGeom prst="parallelogram">
                  <a:avLst>
                    <a:gd name="adj" fmla="val 40826"/>
                  </a:avLst>
                </a:prstGeom>
                <a:grp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ctr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54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6" name="平行四辺形 29">
                  <a:extLst>
                    <a:ext uri="{FF2B5EF4-FFF2-40B4-BE49-F238E27FC236}">
                      <a16:creationId xmlns:a16="http://schemas.microsoft.com/office/drawing/2014/main" id="{EAED4529-81B1-4C34-908E-2F2796631E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7224" y="2253644"/>
                  <a:ext cx="785818" cy="214314"/>
                </a:xfrm>
                <a:prstGeom prst="parallelogram">
                  <a:avLst>
                    <a:gd name="adj" fmla="val 40826"/>
                  </a:avLst>
                </a:prstGeom>
                <a:grp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ctr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54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7" name="平行四辺形 30">
                  <a:extLst>
                    <a:ext uri="{FF2B5EF4-FFF2-40B4-BE49-F238E27FC236}">
                      <a16:creationId xmlns:a16="http://schemas.microsoft.com/office/drawing/2014/main" id="{955300F2-775F-4E9E-8F2F-A4EF7911AF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7224" y="2223500"/>
                  <a:ext cx="785818" cy="214314"/>
                </a:xfrm>
                <a:prstGeom prst="parallelogram">
                  <a:avLst>
                    <a:gd name="adj" fmla="val 40826"/>
                  </a:avLst>
                </a:prstGeom>
                <a:grp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ctr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54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8" name="平行四辺形 31">
                  <a:extLst>
                    <a:ext uri="{FF2B5EF4-FFF2-40B4-BE49-F238E27FC236}">
                      <a16:creationId xmlns:a16="http://schemas.microsoft.com/office/drawing/2014/main" id="{CAA59FBA-E573-4BC4-9DBB-E6984EAA72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7224" y="2193356"/>
                  <a:ext cx="785818" cy="214314"/>
                </a:xfrm>
                <a:prstGeom prst="parallelogram">
                  <a:avLst>
                    <a:gd name="adj" fmla="val 40826"/>
                  </a:avLst>
                </a:prstGeom>
                <a:grp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ctr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54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9" name="平行四辺形 32">
                  <a:extLst>
                    <a:ext uri="{FF2B5EF4-FFF2-40B4-BE49-F238E27FC236}">
                      <a16:creationId xmlns:a16="http://schemas.microsoft.com/office/drawing/2014/main" id="{75C94729-4BF9-467C-9ABA-2518C9EC96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7224" y="2162110"/>
                  <a:ext cx="785818" cy="214314"/>
                </a:xfrm>
                <a:prstGeom prst="parallelogram">
                  <a:avLst>
                    <a:gd name="adj" fmla="val 40826"/>
                  </a:avLst>
                </a:prstGeom>
                <a:grp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ctr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54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30" name="平行四辺形 33">
                  <a:extLst>
                    <a:ext uri="{FF2B5EF4-FFF2-40B4-BE49-F238E27FC236}">
                      <a16:creationId xmlns:a16="http://schemas.microsoft.com/office/drawing/2014/main" id="{98C89628-A5FE-4E2B-824D-CD771F702B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7224" y="2130864"/>
                  <a:ext cx="785818" cy="214314"/>
                </a:xfrm>
                <a:prstGeom prst="parallelogram">
                  <a:avLst>
                    <a:gd name="adj" fmla="val 40826"/>
                  </a:avLst>
                </a:prstGeom>
                <a:grp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ctr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54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31" name="平行四辺形 34">
                  <a:extLst>
                    <a:ext uri="{FF2B5EF4-FFF2-40B4-BE49-F238E27FC236}">
                      <a16:creationId xmlns:a16="http://schemas.microsoft.com/office/drawing/2014/main" id="{AE13D0BB-5F89-4DA3-A5BE-FBC522AEAD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7224" y="2100720"/>
                  <a:ext cx="785818" cy="214314"/>
                </a:xfrm>
                <a:prstGeom prst="parallelogram">
                  <a:avLst>
                    <a:gd name="adj" fmla="val 40826"/>
                  </a:avLst>
                </a:prstGeom>
                <a:grp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ctr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54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BD4A40A9-D870-4DEE-A5C4-8713BC743E1B}"/>
                </a:ext>
              </a:extLst>
            </p:cNvPr>
            <p:cNvSpPr txBox="1"/>
            <p:nvPr/>
          </p:nvSpPr>
          <p:spPr>
            <a:xfrm>
              <a:off x="1257963" y="1325495"/>
              <a:ext cx="1865717" cy="295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メイリオ" panose="020B0604030504040204" pitchFamily="50" charset="-128"/>
                </a:rPr>
                <a:t>　</a:t>
              </a:r>
              <a:r>
                <a:rPr kumimoji="1" lang="ja-JP" altLang="en-US" sz="10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メイリオ" panose="020B0604030504040204" pitchFamily="50" charset="-128"/>
                </a:rPr>
                <a:t>　</a:t>
              </a:r>
              <a:r>
                <a:rPr kumimoji="1" lang="ja-JP" alt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メイリオ" panose="020B0604030504040204" pitchFamily="50" charset="-128"/>
                </a:rPr>
                <a:t>答案用紙を回収</a:t>
              </a:r>
              <a:endParaRPr kumimoji="1" lang="en-US" altLang="ja-JP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4A234E7F-2581-437C-B4B7-474A4E3228AA}"/>
              </a:ext>
            </a:extLst>
          </p:cNvPr>
          <p:cNvGrpSpPr/>
          <p:nvPr/>
        </p:nvGrpSpPr>
        <p:grpSpPr>
          <a:xfrm>
            <a:off x="3113581" y="3807428"/>
            <a:ext cx="2476259" cy="2668459"/>
            <a:chOff x="2249736" y="2245466"/>
            <a:chExt cx="2222358" cy="2482417"/>
          </a:xfrm>
        </p:grpSpPr>
        <p:pic>
          <p:nvPicPr>
            <p:cNvPr id="33" name="図 37" descr="sukyana.png">
              <a:extLst>
                <a:ext uri="{FF2B5EF4-FFF2-40B4-BE49-F238E27FC236}">
                  <a16:creationId xmlns:a16="http://schemas.microsoft.com/office/drawing/2014/main" id="{A0E55702-830D-4CF4-9E90-87AB816CB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521" y="2469869"/>
              <a:ext cx="1160790" cy="17329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4" name="テキスト ボックス 7">
              <a:extLst>
                <a:ext uri="{FF2B5EF4-FFF2-40B4-BE49-F238E27FC236}">
                  <a16:creationId xmlns:a16="http://schemas.microsoft.com/office/drawing/2014/main" id="{F324FE18-EFDD-421B-9055-EE905C1A76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9736" y="4183878"/>
              <a:ext cx="2222358" cy="544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スキャナで解答用紙を</a:t>
              </a:r>
              <a:endPara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PDF</a:t>
              </a: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ファイル化</a:t>
              </a:r>
              <a:endPara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  <p:sp>
          <p:nvSpPr>
            <p:cNvPr id="35" name="テキスト ボックス 40">
              <a:extLst>
                <a:ext uri="{FF2B5EF4-FFF2-40B4-BE49-F238E27FC236}">
                  <a16:creationId xmlns:a16="http://schemas.microsoft.com/office/drawing/2014/main" id="{CDCC97F1-EDAC-47C6-8434-D2FB7E954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4631" y="2245466"/>
              <a:ext cx="1160789" cy="23305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028" b="1" dirty="0">
                  <a:solidFill>
                    <a:prstClr val="white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スキャナで</a:t>
              </a:r>
              <a:r>
                <a:rPr kumimoji="1" lang="ja-JP" altLang="en-US" sz="1028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読み取り</a:t>
              </a:r>
              <a:endParaRPr kumimoji="1" lang="en-US" altLang="ja-JP" sz="102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ACACFA0F-C8E9-4CC1-871E-BFFE70EFBD2E}"/>
              </a:ext>
            </a:extLst>
          </p:cNvPr>
          <p:cNvGrpSpPr/>
          <p:nvPr/>
        </p:nvGrpSpPr>
        <p:grpSpPr>
          <a:xfrm>
            <a:off x="6247127" y="3536044"/>
            <a:ext cx="2492077" cy="2777267"/>
            <a:chOff x="4736540" y="2163004"/>
            <a:chExt cx="2081554" cy="2407411"/>
          </a:xfrm>
        </p:grpSpPr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D8EF0263-571D-4667-998C-13D59538BC37}"/>
                </a:ext>
              </a:extLst>
            </p:cNvPr>
            <p:cNvGrpSpPr/>
            <p:nvPr/>
          </p:nvGrpSpPr>
          <p:grpSpPr>
            <a:xfrm>
              <a:off x="4786966" y="2507044"/>
              <a:ext cx="2031128" cy="2063371"/>
              <a:chOff x="4786966" y="2507044"/>
              <a:chExt cx="2031128" cy="2063371"/>
            </a:xfrm>
          </p:grpSpPr>
          <p:pic>
            <p:nvPicPr>
              <p:cNvPr id="39" name="図 38">
                <a:extLst>
                  <a:ext uri="{FF2B5EF4-FFF2-40B4-BE49-F238E27FC236}">
                    <a16:creationId xmlns:a16="http://schemas.microsoft.com/office/drawing/2014/main" id="{7DC79596-3FF1-4024-9A03-89C79BF09F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 r="48553" b="18451"/>
              <a:stretch/>
            </p:blipFill>
            <p:spPr>
              <a:xfrm>
                <a:off x="4876800" y="2507044"/>
                <a:ext cx="1814019" cy="1543536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6C5CB9B1-F705-46F7-9FE1-FA88BE1C14A5}"/>
                  </a:ext>
                </a:extLst>
              </p:cNvPr>
              <p:cNvSpPr/>
              <p:nvPr/>
            </p:nvSpPr>
            <p:spPr>
              <a:xfrm>
                <a:off x="4786966" y="4106202"/>
                <a:ext cx="2031128" cy="4642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1" indent="0" algn="l" defTabSz="380625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メイリオ" panose="020B0604030504040204" pitchFamily="50" charset="-128"/>
                  </a:rPr>
                  <a:t>設問ごとに串刺し表示で採点できる</a:t>
                </a:r>
                <a:endPara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38" name="テキスト ボックス 7">
              <a:extLst>
                <a:ext uri="{FF2B5EF4-FFF2-40B4-BE49-F238E27FC236}">
                  <a16:creationId xmlns:a16="http://schemas.microsoft.com/office/drawing/2014/main" id="{9C1958C9-739B-4288-A8D7-F638754B9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6540" y="2163004"/>
              <a:ext cx="2031129" cy="320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9pPr>
            </a:lstStyle>
            <a:p>
              <a:pPr algn="ctr" eaLnBrk="1" fontAlgn="ctr" hangingPunct="1"/>
              <a:r>
                <a:rPr lang="ja-JP" altLang="en-US" b="1" dirty="0">
                  <a:solidFill>
                    <a:schemeClr val="bg1"/>
                  </a:solidFill>
                  <a:latin typeface="+mj-ea"/>
                  <a:ea typeface="+mj-ea"/>
                </a:rPr>
                <a:t>パソコン上で採点</a:t>
              </a:r>
              <a:endParaRPr lang="en-US" altLang="ja-JP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cxnSp>
        <p:nvCxnSpPr>
          <p:cNvPr id="41" name="直線矢印コネクタ 67">
            <a:extLst>
              <a:ext uri="{FF2B5EF4-FFF2-40B4-BE49-F238E27FC236}">
                <a16:creationId xmlns:a16="http://schemas.microsoft.com/office/drawing/2014/main" id="{1342FB5D-DF27-4DD3-B92B-580B22E1F3F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764674" y="3874112"/>
            <a:ext cx="373689" cy="414116"/>
          </a:xfrm>
          <a:prstGeom prst="straightConnector1">
            <a:avLst/>
          </a:prstGeom>
          <a:noFill/>
          <a:ln w="44450" algn="ctr">
            <a:solidFill>
              <a:srgbClr val="0070C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直線矢印コネクタ 67">
            <a:extLst>
              <a:ext uri="{FF2B5EF4-FFF2-40B4-BE49-F238E27FC236}">
                <a16:creationId xmlns:a16="http://schemas.microsoft.com/office/drawing/2014/main" id="{4163730C-EB3F-453C-A7C0-BDB7A0FFC1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95832" y="3896512"/>
            <a:ext cx="495288" cy="308429"/>
          </a:xfrm>
          <a:prstGeom prst="straightConnector1">
            <a:avLst/>
          </a:prstGeom>
          <a:noFill/>
          <a:ln w="44450" algn="ctr">
            <a:solidFill>
              <a:srgbClr val="0070C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テキスト ボックス 7">
            <a:extLst>
              <a:ext uri="{FF2B5EF4-FFF2-40B4-BE49-F238E27FC236}">
                <a16:creationId xmlns:a16="http://schemas.microsoft.com/office/drawing/2014/main" id="{7316F791-B900-4B73-A641-BEFBFD07A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9688" y="702642"/>
            <a:ext cx="61984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algn="ctr" fontAlgn="ctr"/>
            <a:r>
              <a:rPr lang="ja-JP" altLang="en-US" sz="3200" b="1" dirty="0">
                <a:solidFill>
                  <a:schemeClr val="tx1"/>
                </a:solidFill>
                <a:latin typeface="+mj-ea"/>
                <a:ea typeface="+mj-ea"/>
                <a:cs typeface="Meiryo UI" pitchFamily="50" charset="-128"/>
              </a:rPr>
              <a:t>（</a:t>
            </a:r>
            <a:r>
              <a:rPr lang="en-US" altLang="ja-JP" sz="32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itchFamily="50" charset="-128"/>
              </a:rPr>
              <a:t>Answer</a:t>
            </a:r>
            <a:r>
              <a:rPr lang="ja-JP" altLang="en-US" sz="32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itchFamily="50" charset="-128"/>
              </a:rPr>
              <a:t> </a:t>
            </a:r>
            <a:r>
              <a:rPr lang="en-US" altLang="ja-JP" sz="32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itchFamily="50" charset="-128"/>
              </a:rPr>
              <a:t>Box</a:t>
            </a:r>
            <a:r>
              <a:rPr lang="ja-JP" altLang="en-US" sz="32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itchFamily="50" charset="-128"/>
              </a:rPr>
              <a:t> </a:t>
            </a:r>
            <a:r>
              <a:rPr lang="en-US" altLang="ja-JP" sz="32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itchFamily="50" charset="-128"/>
              </a:rPr>
              <a:t>Creator Z</a:t>
            </a:r>
            <a:r>
              <a:rPr lang="ja-JP" altLang="en-US" sz="32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itchFamily="50" charset="-128"/>
              </a:rPr>
              <a:t>）</a:t>
            </a:r>
            <a:r>
              <a:rPr lang="ja-JP" altLang="en-US" sz="3200" b="1" dirty="0">
                <a:solidFill>
                  <a:schemeClr val="tx1"/>
                </a:solidFill>
                <a:latin typeface="+mj-ea"/>
                <a:ea typeface="+mj-ea"/>
                <a:cs typeface="Meiryo UI" pitchFamily="50" charset="-128"/>
              </a:rPr>
              <a:t>　</a:t>
            </a:r>
          </a:p>
        </p:txBody>
      </p:sp>
      <p:sp>
        <p:nvSpPr>
          <p:cNvPr id="45" name="タイトル 1">
            <a:extLst>
              <a:ext uri="{FF2B5EF4-FFF2-40B4-BE49-F238E27FC236}">
                <a16:creationId xmlns:a16="http://schemas.microsoft.com/office/drawing/2014/main" id="{3D175D59-95D3-4CBD-80BC-AB6C7CC8CF81}"/>
              </a:ext>
            </a:extLst>
          </p:cNvPr>
          <p:cNvSpPr txBox="1">
            <a:spLocks/>
          </p:cNvSpPr>
          <p:nvPr/>
        </p:nvSpPr>
        <p:spPr>
          <a:xfrm>
            <a:off x="352168" y="527575"/>
            <a:ext cx="2553855" cy="752274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z="44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ABC-Z</a:t>
            </a:r>
            <a:endParaRPr lang="ja-JP" altLang="en-US" sz="3600" b="1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856B50A4-3193-45D1-912B-EE138A0A83F4}"/>
              </a:ext>
            </a:extLst>
          </p:cNvPr>
          <p:cNvSpPr txBox="1"/>
          <p:nvPr/>
        </p:nvSpPr>
        <p:spPr>
          <a:xfrm>
            <a:off x="374837" y="50343"/>
            <a:ext cx="72728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ja-JP" sz="24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ja-JP" altLang="en-US" sz="24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ABC-Z</a:t>
            </a:r>
            <a:r>
              <a:rPr lang="ja-JP" altLang="en-US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を活用した評価問題（公共）の採点</a:t>
            </a:r>
            <a:endParaRPr kumimoji="1" lang="ja-JP" altLang="en-US" sz="2400" b="1" u="sng" dirty="0">
              <a:latin typeface="ＭＳ Ｐゴシック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8881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FCC2BEB-52D9-4710-B98F-506E961E4A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9" r="31222" b="29784"/>
          <a:stretch/>
        </p:blipFill>
        <p:spPr>
          <a:xfrm>
            <a:off x="2712972" y="1904285"/>
            <a:ext cx="2342678" cy="284910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EDD8188-7C10-4D4E-B617-675C29CF5C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8" r="18595"/>
          <a:stretch/>
        </p:blipFill>
        <p:spPr>
          <a:xfrm>
            <a:off x="408080" y="1768274"/>
            <a:ext cx="1443391" cy="4609855"/>
          </a:xfrm>
          <a:prstGeom prst="rect">
            <a:avLst/>
          </a:prstGeom>
        </p:spPr>
      </p:pic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8F78F2B5-6351-41F9-9C02-A665B7AC73ED}"/>
              </a:ext>
            </a:extLst>
          </p:cNvPr>
          <p:cNvSpPr/>
          <p:nvPr/>
        </p:nvSpPr>
        <p:spPr>
          <a:xfrm>
            <a:off x="258394" y="831188"/>
            <a:ext cx="4510089" cy="763394"/>
          </a:xfrm>
          <a:prstGeom prst="wedgeRoundRectCallout">
            <a:avLst>
              <a:gd name="adj1" fmla="val -30787"/>
              <a:gd name="adj2" fmla="val 14491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kumimoji="1" lang="en-US" altLang="ja-JP" sz="1600" dirty="0"/>
              <a:t>【</a:t>
            </a:r>
            <a:r>
              <a:rPr kumimoji="1" lang="ja-JP" altLang="en-US" sz="1600" dirty="0"/>
              <a:t>第一学習社</a:t>
            </a:r>
            <a:r>
              <a:rPr kumimoji="1" lang="en-US" altLang="ja-JP" sz="1600" dirty="0"/>
              <a:t>】</a:t>
            </a:r>
            <a:r>
              <a:rPr kumimoji="1" lang="ja-JP" altLang="en-US" sz="1600" dirty="0"/>
              <a:t>「新公共」の評価問題の採点が短時間でできます</a:t>
            </a:r>
            <a:r>
              <a:rPr kumimoji="1" lang="ja-JP" altLang="en-US" dirty="0"/>
              <a:t>。</a:t>
            </a:r>
            <a:r>
              <a:rPr kumimoji="1" lang="en-US" altLang="ja-JP" sz="1400" dirty="0">
                <a:solidFill>
                  <a:srgbClr val="FF0000"/>
                </a:solidFill>
                <a:highlight>
                  <a:srgbClr val="FFFF00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ABC-Z</a:t>
            </a:r>
            <a:r>
              <a:rPr kumimoji="1" lang="ja-JP" altLang="en-US" sz="1400" dirty="0">
                <a:solidFill>
                  <a:srgbClr val="FF0000"/>
                </a:solidFill>
                <a:highlight>
                  <a:srgbClr val="FFFF00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採点用フォルダ収録</a:t>
            </a:r>
            <a:endParaRPr kumimoji="1" lang="ja-JP" altLang="en-US" dirty="0">
              <a:solidFill>
                <a:srgbClr val="FF0000"/>
              </a:solidFill>
              <a:highlight>
                <a:srgbClr val="FFFF00"/>
              </a:highligh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64517110-EC94-4D33-82D3-D0A72BAA37B6}"/>
              </a:ext>
            </a:extLst>
          </p:cNvPr>
          <p:cNvSpPr/>
          <p:nvPr/>
        </p:nvSpPr>
        <p:spPr>
          <a:xfrm>
            <a:off x="1738116" y="2546717"/>
            <a:ext cx="974856" cy="18892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135C8639-EA56-4358-8454-4A7CFFA03257}"/>
              </a:ext>
            </a:extLst>
          </p:cNvPr>
          <p:cNvSpPr/>
          <p:nvPr/>
        </p:nvSpPr>
        <p:spPr>
          <a:xfrm>
            <a:off x="3068152" y="2546717"/>
            <a:ext cx="1700331" cy="309838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2218106B-75B6-4C9A-B73E-B4F951AFD7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85"/>
          <a:stretch/>
        </p:blipFill>
        <p:spPr>
          <a:xfrm>
            <a:off x="5551973" y="2107189"/>
            <a:ext cx="2876550" cy="17846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3" name="楕円 12">
            <a:extLst>
              <a:ext uri="{FF2B5EF4-FFF2-40B4-BE49-F238E27FC236}">
                <a16:creationId xmlns:a16="http://schemas.microsoft.com/office/drawing/2014/main" id="{20814EA1-67A9-4B02-8672-4CF48721B76B}"/>
              </a:ext>
            </a:extLst>
          </p:cNvPr>
          <p:cNvSpPr/>
          <p:nvPr/>
        </p:nvSpPr>
        <p:spPr>
          <a:xfrm>
            <a:off x="2962354" y="4001446"/>
            <a:ext cx="1904369" cy="21563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7BFCE91B-5352-419A-ACBF-B3FB2411BD1A}"/>
              </a:ext>
            </a:extLst>
          </p:cNvPr>
          <p:cNvSpPr/>
          <p:nvPr/>
        </p:nvSpPr>
        <p:spPr>
          <a:xfrm>
            <a:off x="4805049" y="2629844"/>
            <a:ext cx="974856" cy="18892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吹き出し: 角を丸めた四角形 14">
            <a:extLst>
              <a:ext uri="{FF2B5EF4-FFF2-40B4-BE49-F238E27FC236}">
                <a16:creationId xmlns:a16="http://schemas.microsoft.com/office/drawing/2014/main" id="{C4981A61-B883-48E6-BB51-1CB0BF3B37C1}"/>
              </a:ext>
            </a:extLst>
          </p:cNvPr>
          <p:cNvSpPr/>
          <p:nvPr/>
        </p:nvSpPr>
        <p:spPr>
          <a:xfrm>
            <a:off x="5191676" y="4035053"/>
            <a:ext cx="3891868" cy="787251"/>
          </a:xfrm>
          <a:prstGeom prst="wedgeRoundRectCallout">
            <a:avLst>
              <a:gd name="adj1" fmla="val 16717"/>
              <a:gd name="adj2" fmla="val -15250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ja-JP" altLang="ja-JP" sz="1200" dirty="0"/>
              <a:t>【基本</a:t>
            </a:r>
            <a:r>
              <a:rPr lang="en-US" altLang="ja-JP" sz="1200" dirty="0"/>
              <a:t>01</a:t>
            </a:r>
            <a:r>
              <a:rPr lang="ja-JP" altLang="ja-JP" sz="1200" dirty="0"/>
              <a:t>】　第１編第１章　①社会に生きる私たち　②個人の尊厳と自主・自律　③多様性と共通性 </a:t>
            </a:r>
            <a:r>
              <a:rPr lang="en-US" altLang="ja-JP" sz="1200" dirty="0"/>
              <a:t>(</a:t>
            </a:r>
            <a:r>
              <a:rPr lang="ja-JP" altLang="ja-JP" sz="1200" dirty="0"/>
              <a:t>教科書</a:t>
            </a:r>
            <a:r>
              <a:rPr lang="en-US" altLang="ja-JP" sz="1200" dirty="0"/>
              <a:t>p.8</a:t>
            </a:r>
            <a:r>
              <a:rPr lang="ja-JP" altLang="ja-JP" sz="1200" dirty="0"/>
              <a:t>～</a:t>
            </a:r>
            <a:r>
              <a:rPr lang="en-US" altLang="ja-JP" sz="1200" dirty="0"/>
              <a:t>15)</a:t>
            </a:r>
            <a:r>
              <a:rPr lang="ja-JP" altLang="en-US" sz="1200" dirty="0"/>
              <a:t>の解答を採点します。</a:t>
            </a:r>
            <a:endParaRPr kumimoji="1" lang="en-US" altLang="ja-JP" sz="1200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DF8E220-79FC-4698-9B57-FC0C111F9AE0}"/>
              </a:ext>
            </a:extLst>
          </p:cNvPr>
          <p:cNvSpPr/>
          <p:nvPr/>
        </p:nvSpPr>
        <p:spPr>
          <a:xfrm>
            <a:off x="5909593" y="2629844"/>
            <a:ext cx="2078182" cy="559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E8657640-F718-4BBE-BC3B-9B62DB418A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t="22593" r="18780" b="61540"/>
          <a:stretch/>
        </p:blipFill>
        <p:spPr>
          <a:xfrm>
            <a:off x="2018754" y="5358143"/>
            <a:ext cx="2847969" cy="619572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0" name="吹き出し: 角を丸めた四角形 19">
            <a:extLst>
              <a:ext uri="{FF2B5EF4-FFF2-40B4-BE49-F238E27FC236}">
                <a16:creationId xmlns:a16="http://schemas.microsoft.com/office/drawing/2014/main" id="{D5EBA3E7-19A2-4B9B-9581-28C118B73B61}"/>
              </a:ext>
            </a:extLst>
          </p:cNvPr>
          <p:cNvSpPr/>
          <p:nvPr/>
        </p:nvSpPr>
        <p:spPr>
          <a:xfrm>
            <a:off x="5300149" y="5433713"/>
            <a:ext cx="2906779" cy="787251"/>
          </a:xfrm>
          <a:prstGeom prst="wedgeRoundRectCallout">
            <a:avLst>
              <a:gd name="adj1" fmla="val -93963"/>
              <a:gd name="adj2" fmla="val -3347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kumimoji="1" lang="en-US" altLang="ja-JP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ABC-Z</a:t>
            </a:r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採点用ファイル</a:t>
            </a:r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を活用します</a:t>
            </a:r>
            <a:endParaRPr kumimoji="1" lang="en-US" altLang="ja-JP" sz="12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sz="12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観点設定</a:t>
            </a:r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</a:t>
            </a:r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正解</a:t>
            </a:r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及び</a:t>
            </a:r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配点設定</a:t>
            </a:r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済み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BDF22F4-29E5-4144-BECC-DA97B6644532}"/>
              </a:ext>
            </a:extLst>
          </p:cNvPr>
          <p:cNvSpPr txBox="1"/>
          <p:nvPr/>
        </p:nvSpPr>
        <p:spPr>
          <a:xfrm>
            <a:off x="374838" y="50343"/>
            <a:ext cx="796056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ja-JP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ja-JP" altLang="en-US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採点用設定ファイルの活用（</a:t>
            </a:r>
            <a:r>
              <a:rPr lang="en-US" altLang="ja-JP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ja-JP" altLang="en-US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設定ファイル作成済み）</a:t>
            </a:r>
            <a:endParaRPr lang="en-US" altLang="ja-JP" sz="2400" b="1" u="sng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ja-JP" altLang="en-US" sz="2400" b="1" u="sng" dirty="0">
              <a:latin typeface="ＭＳ Ｐゴシック"/>
              <a:ea typeface="ＭＳ Ｐゴシック"/>
            </a:endParaRP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531650D1-4B4E-4E68-A68D-39089BD3E1FF}"/>
              </a:ext>
            </a:extLst>
          </p:cNvPr>
          <p:cNvSpPr/>
          <p:nvPr/>
        </p:nvSpPr>
        <p:spPr>
          <a:xfrm rot="5400000">
            <a:off x="3308997" y="1933618"/>
            <a:ext cx="1109064" cy="11713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B66995CF-CC86-44C4-8E07-797B29075B77}"/>
              </a:ext>
            </a:extLst>
          </p:cNvPr>
          <p:cNvCxnSpPr/>
          <p:nvPr/>
        </p:nvCxnSpPr>
        <p:spPr>
          <a:xfrm>
            <a:off x="4866723" y="4109264"/>
            <a:ext cx="536550" cy="1078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楕円 20">
            <a:extLst>
              <a:ext uri="{FF2B5EF4-FFF2-40B4-BE49-F238E27FC236}">
                <a16:creationId xmlns:a16="http://schemas.microsoft.com/office/drawing/2014/main" id="{95B90CF8-20EF-4FF8-9524-0B81C4EDE06B}"/>
              </a:ext>
            </a:extLst>
          </p:cNvPr>
          <p:cNvSpPr/>
          <p:nvPr/>
        </p:nvSpPr>
        <p:spPr>
          <a:xfrm>
            <a:off x="2010169" y="5358143"/>
            <a:ext cx="1904369" cy="2912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4378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E8657640-F718-4BBE-BC3B-9B62DB418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t="22593" r="18780" b="61540"/>
          <a:stretch/>
        </p:blipFill>
        <p:spPr>
          <a:xfrm>
            <a:off x="294723" y="285512"/>
            <a:ext cx="2847969" cy="619572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9" name="矢印: 右 8">
            <a:extLst>
              <a:ext uri="{FF2B5EF4-FFF2-40B4-BE49-F238E27FC236}">
                <a16:creationId xmlns:a16="http://schemas.microsoft.com/office/drawing/2014/main" id="{64517110-EC94-4D33-82D3-D0A72BAA37B6}"/>
              </a:ext>
            </a:extLst>
          </p:cNvPr>
          <p:cNvSpPr/>
          <p:nvPr/>
        </p:nvSpPr>
        <p:spPr>
          <a:xfrm>
            <a:off x="1785116" y="379415"/>
            <a:ext cx="1972383" cy="18892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CE67FE9-7A44-4A59-B7D6-C6B5417D5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870" y="113950"/>
            <a:ext cx="5070894" cy="226855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0" name="吹き出し: 角を丸めた四角形 19">
            <a:extLst>
              <a:ext uri="{FF2B5EF4-FFF2-40B4-BE49-F238E27FC236}">
                <a16:creationId xmlns:a16="http://schemas.microsoft.com/office/drawing/2014/main" id="{D5EBA3E7-19A2-4B9B-9581-28C118B73B61}"/>
              </a:ext>
            </a:extLst>
          </p:cNvPr>
          <p:cNvSpPr/>
          <p:nvPr/>
        </p:nvSpPr>
        <p:spPr>
          <a:xfrm>
            <a:off x="453421" y="1171821"/>
            <a:ext cx="3367167" cy="619573"/>
          </a:xfrm>
          <a:prstGeom prst="wedgeRoundRectCallout">
            <a:avLst>
              <a:gd name="adj1" fmla="val 57713"/>
              <a:gd name="adj2" fmla="val -15727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</a:t>
            </a:r>
            <a:r>
              <a:rPr kumimoji="1" lang="en-US" altLang="ja-JP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01A.abcau</a:t>
            </a:r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」</a:t>
            </a:r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ダブルクリックすると、</a:t>
            </a:r>
            <a:r>
              <a:rPr kumimoji="1" lang="en-US" altLang="ja-JP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ABC</a:t>
            </a:r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スキャン</a:t>
            </a:r>
            <a:r>
              <a:rPr kumimoji="1" lang="en-US" altLang="ja-JP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PDF</a:t>
            </a:r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オーサリングが立ち上がる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05F3AA7-6096-4EF1-9D64-F5DEB98AEB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t="22593" r="18780" b="61540"/>
          <a:stretch/>
        </p:blipFill>
        <p:spPr>
          <a:xfrm>
            <a:off x="317906" y="2809428"/>
            <a:ext cx="2847969" cy="61957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747C6C7-1A5E-434E-89DF-C55AA991A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537" y="2629119"/>
            <a:ext cx="5070894" cy="226855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楕円 9">
            <a:extLst>
              <a:ext uri="{FF2B5EF4-FFF2-40B4-BE49-F238E27FC236}">
                <a16:creationId xmlns:a16="http://schemas.microsoft.com/office/drawing/2014/main" id="{135C8639-EA56-4358-8454-4A7CFFA03257}"/>
              </a:ext>
            </a:extLst>
          </p:cNvPr>
          <p:cNvSpPr/>
          <p:nvPr/>
        </p:nvSpPr>
        <p:spPr>
          <a:xfrm>
            <a:off x="4047901" y="2939683"/>
            <a:ext cx="4748476" cy="612119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7BFCE91B-5352-419A-ACBF-B3FB2411BD1A}"/>
              </a:ext>
            </a:extLst>
          </p:cNvPr>
          <p:cNvSpPr/>
          <p:nvPr/>
        </p:nvSpPr>
        <p:spPr>
          <a:xfrm>
            <a:off x="2845731" y="3151279"/>
            <a:ext cx="1202169" cy="18892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吹き出し: 角を丸めた四角形 20">
            <a:extLst>
              <a:ext uri="{FF2B5EF4-FFF2-40B4-BE49-F238E27FC236}">
                <a16:creationId xmlns:a16="http://schemas.microsoft.com/office/drawing/2014/main" id="{1EF87F89-2F40-4B32-BD5C-C4B0A15314C2}"/>
              </a:ext>
            </a:extLst>
          </p:cNvPr>
          <p:cNvSpPr/>
          <p:nvPr/>
        </p:nvSpPr>
        <p:spPr>
          <a:xfrm>
            <a:off x="158569" y="3823032"/>
            <a:ext cx="3559487" cy="619573"/>
          </a:xfrm>
          <a:prstGeom prst="wedgeRoundRectCallout">
            <a:avLst>
              <a:gd name="adj1" fmla="val 86355"/>
              <a:gd name="adj2" fmla="val -12922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</a:t>
            </a:r>
            <a:r>
              <a:rPr kumimoji="1" lang="en-US" altLang="zh-TW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01A</a:t>
            </a:r>
            <a:r>
              <a:rPr kumimoji="1" lang="zh-TW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評価問題集解答用紙</a:t>
            </a:r>
            <a:r>
              <a:rPr kumimoji="1" lang="en-US" altLang="zh-TW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.pdf</a:t>
            </a:r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」</a:t>
            </a:r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をドラック＆ドロップ（</a:t>
            </a:r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マウスを左クリックしながら持っていく</a:t>
            </a:r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20814EA1-67A9-4B02-8672-4CF48721B76B}"/>
              </a:ext>
            </a:extLst>
          </p:cNvPr>
          <p:cNvSpPr/>
          <p:nvPr/>
        </p:nvSpPr>
        <p:spPr>
          <a:xfrm>
            <a:off x="337916" y="3065468"/>
            <a:ext cx="2579096" cy="494984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F25DCB2A-DB56-48ED-A1DC-0D3BFEC25D5E}"/>
              </a:ext>
            </a:extLst>
          </p:cNvPr>
          <p:cNvSpPr/>
          <p:nvPr/>
        </p:nvSpPr>
        <p:spPr>
          <a:xfrm>
            <a:off x="337916" y="121507"/>
            <a:ext cx="1404007" cy="494984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80EDBBA-2FD5-4157-897A-60B4FF4245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1"/>
          <a:stretch/>
        </p:blipFill>
        <p:spPr>
          <a:xfrm>
            <a:off x="181284" y="4579557"/>
            <a:ext cx="5002014" cy="212482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矢印: 折線 10">
            <a:extLst>
              <a:ext uri="{FF2B5EF4-FFF2-40B4-BE49-F238E27FC236}">
                <a16:creationId xmlns:a16="http://schemas.microsoft.com/office/drawing/2014/main" id="{1EAD927A-B280-4F3A-B297-554F4F238FCB}"/>
              </a:ext>
            </a:extLst>
          </p:cNvPr>
          <p:cNvSpPr/>
          <p:nvPr/>
        </p:nvSpPr>
        <p:spPr>
          <a:xfrm rot="10800000">
            <a:off x="5183298" y="4897677"/>
            <a:ext cx="823715" cy="906843"/>
          </a:xfrm>
          <a:prstGeom prst="bentArrow">
            <a:avLst>
              <a:gd name="adj1" fmla="val 13991"/>
              <a:gd name="adj2" fmla="val 28670"/>
              <a:gd name="adj3" fmla="val 28670"/>
              <a:gd name="adj4" fmla="val 3457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BAA50E69-CD01-4912-A040-D54EEB28FEF0}"/>
              </a:ext>
            </a:extLst>
          </p:cNvPr>
          <p:cNvSpPr/>
          <p:nvPr/>
        </p:nvSpPr>
        <p:spPr>
          <a:xfrm>
            <a:off x="2365349" y="6249066"/>
            <a:ext cx="1352707" cy="494984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吹き出し: 角を丸めた四角形 23">
            <a:extLst>
              <a:ext uri="{FF2B5EF4-FFF2-40B4-BE49-F238E27FC236}">
                <a16:creationId xmlns:a16="http://schemas.microsoft.com/office/drawing/2014/main" id="{ED9F59B0-7F2E-4CBA-9EC2-65C359CD4718}"/>
              </a:ext>
            </a:extLst>
          </p:cNvPr>
          <p:cNvSpPr/>
          <p:nvPr/>
        </p:nvSpPr>
        <p:spPr>
          <a:xfrm>
            <a:off x="5304622" y="5876986"/>
            <a:ext cx="1458916" cy="455802"/>
          </a:xfrm>
          <a:prstGeom prst="wedgeRoundRectCallout">
            <a:avLst>
              <a:gd name="adj1" fmla="val -157751"/>
              <a:gd name="adj2" fmla="val 570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「登録する」</a:t>
            </a:r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を押す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AB8C540-0B51-4F5E-B64D-D20BE26111EC}"/>
              </a:ext>
            </a:extLst>
          </p:cNvPr>
          <p:cNvSpPr txBox="1"/>
          <p:nvPr/>
        </p:nvSpPr>
        <p:spPr>
          <a:xfrm>
            <a:off x="1741890" y="-56643"/>
            <a:ext cx="526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E72BD49-D9DF-4870-AA57-ABB602895982}"/>
              </a:ext>
            </a:extLst>
          </p:cNvPr>
          <p:cNvSpPr txBox="1"/>
          <p:nvPr/>
        </p:nvSpPr>
        <p:spPr>
          <a:xfrm>
            <a:off x="2659708" y="2741691"/>
            <a:ext cx="526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97D5DC1-4DFC-4E09-B577-92F44E160277}"/>
              </a:ext>
            </a:extLst>
          </p:cNvPr>
          <p:cNvSpPr txBox="1"/>
          <p:nvPr/>
        </p:nvSpPr>
        <p:spPr>
          <a:xfrm>
            <a:off x="6007013" y="4878117"/>
            <a:ext cx="526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4127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EBFE069-0694-473E-BDE3-CB63E6F00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535" y="0"/>
            <a:ext cx="5869538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吹き出し: 角を丸めた四角形 4">
            <a:extLst>
              <a:ext uri="{FF2B5EF4-FFF2-40B4-BE49-F238E27FC236}">
                <a16:creationId xmlns:a16="http://schemas.microsoft.com/office/drawing/2014/main" id="{306E12D0-62BD-4E62-B9F6-0DE04C864B41}"/>
              </a:ext>
            </a:extLst>
          </p:cNvPr>
          <p:cNvSpPr/>
          <p:nvPr/>
        </p:nvSpPr>
        <p:spPr>
          <a:xfrm>
            <a:off x="310324" y="1118371"/>
            <a:ext cx="1949228" cy="1677728"/>
          </a:xfrm>
          <a:prstGeom prst="wedgeRoundRectCallout">
            <a:avLst>
              <a:gd name="adj1" fmla="val 119039"/>
              <a:gd name="adj2" fmla="val -47712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kumimoji="1" lang="ja-JP" altLang="en-US" dirty="0"/>
              <a:t>全単元の評価問題を解答欄枠を設定してます。</a:t>
            </a:r>
            <a:endParaRPr kumimoji="1" lang="en-US" altLang="ja-JP" dirty="0"/>
          </a:p>
          <a:p>
            <a:r>
              <a:rPr kumimoji="1" lang="ja-JP" altLang="en-US" dirty="0"/>
              <a:t>（</a:t>
            </a:r>
            <a:r>
              <a:rPr kumimoji="1" lang="ja-JP" altLang="en-US" dirty="0">
                <a:solidFill>
                  <a:srgbClr val="FF0000"/>
                </a:solidFill>
              </a:rPr>
              <a:t>すぐ採点作業ができます</a:t>
            </a:r>
            <a:r>
              <a:rPr kumimoji="1" lang="ja-JP" altLang="en-US" dirty="0"/>
              <a:t>）</a:t>
            </a:r>
          </a:p>
        </p:txBody>
      </p:sp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30BB4DDA-D053-4472-8FAD-294771F3A4E0}"/>
              </a:ext>
            </a:extLst>
          </p:cNvPr>
          <p:cNvSpPr/>
          <p:nvPr/>
        </p:nvSpPr>
        <p:spPr>
          <a:xfrm>
            <a:off x="175557" y="5191710"/>
            <a:ext cx="1949228" cy="1095837"/>
          </a:xfrm>
          <a:prstGeom prst="wedgeRoundRectCallout">
            <a:avLst>
              <a:gd name="adj1" fmla="val 192701"/>
              <a:gd name="adj2" fmla="val -7714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kumimoji="1" lang="ja-JP" altLang="en-US" dirty="0"/>
              <a:t>自動で観点集計した得点が記入できます。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54F8C5-FAD4-4AAC-9E2E-07A4FBF2E15F}"/>
              </a:ext>
            </a:extLst>
          </p:cNvPr>
          <p:cNvSpPr txBox="1"/>
          <p:nvPr/>
        </p:nvSpPr>
        <p:spPr>
          <a:xfrm>
            <a:off x="175557" y="287374"/>
            <a:ext cx="285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解答欄枠設定画面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設定済み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10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14">
            <a:extLst>
              <a:ext uri="{FF2B5EF4-FFF2-40B4-BE49-F238E27FC236}">
                <a16:creationId xmlns:a16="http://schemas.microsoft.com/office/drawing/2014/main" id="{04BD484D-48B9-43F4-9F54-8FDB8D5AB1A6}"/>
              </a:ext>
            </a:extLst>
          </p:cNvPr>
          <p:cNvSpPr/>
          <p:nvPr/>
        </p:nvSpPr>
        <p:spPr>
          <a:xfrm>
            <a:off x="1375378" y="1843915"/>
            <a:ext cx="7428556" cy="2576946"/>
          </a:xfrm>
          <a:prstGeom prst="roundRect">
            <a:avLst>
              <a:gd name="adj" fmla="val 11233"/>
            </a:avLst>
          </a:prstGeom>
          <a:solidFill>
            <a:srgbClr val="FFF8E5"/>
          </a:solidFill>
          <a:ln w="57150" cap="rnd">
            <a:solidFill>
              <a:srgbClr val="F35B2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4400" dirty="0">
              <a:solidFill>
                <a:schemeClr val="bg1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2F59603-E3C9-4CA9-82A2-0C7836EAA3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6" r="12602" b="14721"/>
          <a:stretch/>
        </p:blipFill>
        <p:spPr>
          <a:xfrm>
            <a:off x="160717" y="1341406"/>
            <a:ext cx="1000217" cy="4005118"/>
          </a:xfrm>
          <a:prstGeom prst="rect">
            <a:avLst/>
          </a:prstGeom>
        </p:spPr>
      </p:pic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A7EE0E49-C4C3-48AD-99F1-E9AAEEBD05D4}"/>
              </a:ext>
            </a:extLst>
          </p:cNvPr>
          <p:cNvSpPr/>
          <p:nvPr/>
        </p:nvSpPr>
        <p:spPr>
          <a:xfrm>
            <a:off x="1481662" y="839612"/>
            <a:ext cx="6604355" cy="914469"/>
          </a:xfrm>
          <a:prstGeom prst="wedgeRoundRectCallout">
            <a:avLst>
              <a:gd name="adj1" fmla="val -57330"/>
              <a:gd name="adj2" fmla="val 5672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ABC-Z </a:t>
            </a:r>
            <a:r>
              <a:rPr kumimoji="1" lang="en-US" altLang="ja-JP" dirty="0"/>
              <a:t>【</a:t>
            </a:r>
            <a:r>
              <a:rPr kumimoji="1" lang="ja-JP" altLang="en-US" dirty="0"/>
              <a:t>スキャン答案取込ツール</a:t>
            </a:r>
            <a:r>
              <a:rPr kumimoji="1" lang="en-US" altLang="ja-JP" dirty="0"/>
              <a:t>】</a:t>
            </a:r>
            <a:r>
              <a:rPr kumimoji="1" lang="ja-JP" altLang="en-US" dirty="0"/>
              <a:t>で生徒の解答用紙（</a:t>
            </a:r>
            <a:r>
              <a:rPr kumimoji="1" lang="en-US" altLang="ja-JP" dirty="0"/>
              <a:t>PDF</a:t>
            </a:r>
            <a:r>
              <a:rPr kumimoji="1" lang="ja-JP" altLang="en-US" dirty="0"/>
              <a:t>処理した）を取込みます。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F93B07E-57B6-4080-9446-C854A0E66C34}"/>
              </a:ext>
            </a:extLst>
          </p:cNvPr>
          <p:cNvSpPr txBox="1"/>
          <p:nvPr/>
        </p:nvSpPr>
        <p:spPr>
          <a:xfrm>
            <a:off x="374838" y="50343"/>
            <a:ext cx="876916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ja-JP" sz="20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20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20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採点前の準備（</a:t>
            </a:r>
            <a:r>
              <a:rPr lang="en-US" altLang="ja-JP" sz="20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【</a:t>
            </a:r>
            <a:r>
              <a:rPr lang="ja-JP" altLang="en-US" sz="20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スキャン答案取込ツール</a:t>
            </a:r>
            <a:r>
              <a:rPr lang="en-US" altLang="ja-JP" sz="20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r>
              <a:rPr lang="ja-JP" altLang="en-US" sz="20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の活用）</a:t>
            </a:r>
            <a:endParaRPr lang="en-US" altLang="ja-JP" sz="2000" b="1" u="sng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ja-JP" altLang="en-US" sz="2400" b="1" u="sng" dirty="0">
              <a:latin typeface="ＭＳ Ｐゴシック"/>
              <a:ea typeface="ＭＳ Ｐゴシック"/>
            </a:endParaRPr>
          </a:p>
        </p:txBody>
      </p: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F5C19861-3CD4-48A9-93AC-64C842205991}"/>
              </a:ext>
            </a:extLst>
          </p:cNvPr>
          <p:cNvGrpSpPr/>
          <p:nvPr/>
        </p:nvGrpSpPr>
        <p:grpSpPr>
          <a:xfrm>
            <a:off x="1359021" y="1897363"/>
            <a:ext cx="7067056" cy="2357206"/>
            <a:chOff x="1346285" y="2321407"/>
            <a:chExt cx="7067056" cy="2357206"/>
          </a:xfrm>
        </p:grpSpPr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C91BD0C2-CD18-4F94-B3D5-C44AE48BB230}"/>
                </a:ext>
              </a:extLst>
            </p:cNvPr>
            <p:cNvGrpSpPr/>
            <p:nvPr/>
          </p:nvGrpSpPr>
          <p:grpSpPr>
            <a:xfrm>
              <a:off x="1346285" y="2321407"/>
              <a:ext cx="5531670" cy="2357206"/>
              <a:chOff x="1171527" y="2291179"/>
              <a:chExt cx="8467045" cy="3581974"/>
            </a:xfrm>
          </p:grpSpPr>
          <p:grpSp>
            <p:nvGrpSpPr>
              <p:cNvPr id="8" name="グループ化 7">
                <a:extLst>
                  <a:ext uri="{FF2B5EF4-FFF2-40B4-BE49-F238E27FC236}">
                    <a16:creationId xmlns:a16="http://schemas.microsoft.com/office/drawing/2014/main" id="{719A15BD-29D2-4226-A981-3525DA76F763}"/>
                  </a:ext>
                </a:extLst>
              </p:cNvPr>
              <p:cNvGrpSpPr/>
              <p:nvPr/>
            </p:nvGrpSpPr>
            <p:grpSpPr>
              <a:xfrm>
                <a:off x="1171527" y="2762210"/>
                <a:ext cx="1936816" cy="2352764"/>
                <a:chOff x="-206084" y="1824631"/>
                <a:chExt cx="1936816" cy="2352764"/>
              </a:xfrm>
            </p:grpSpPr>
            <p:grpSp>
              <p:nvGrpSpPr>
                <p:cNvPr id="9" name="グループ化 20">
                  <a:extLst>
                    <a:ext uri="{FF2B5EF4-FFF2-40B4-BE49-F238E27FC236}">
                      <a16:creationId xmlns:a16="http://schemas.microsoft.com/office/drawing/2014/main" id="{AB761097-F488-49B1-9D94-DACBF3448B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356" y="2542610"/>
                  <a:ext cx="1274242" cy="1634785"/>
                  <a:chOff x="365529" y="5486160"/>
                  <a:chExt cx="578118" cy="835609"/>
                </a:xfrm>
                <a:solidFill>
                  <a:srgbClr val="2AA738"/>
                </a:solidFill>
              </p:grpSpPr>
              <p:pic>
                <p:nvPicPr>
                  <p:cNvPr id="11" name="Picture 8" descr="C:\Users\d953447\AppData\Local\Microsoft\Windows\Temporary Internet Files\Content.IE5\BD3R4ZG2\gi01a201401282200[1].png">
                    <a:extLst>
                      <a:ext uri="{FF2B5EF4-FFF2-40B4-BE49-F238E27FC236}">
                        <a16:creationId xmlns:a16="http://schemas.microsoft.com/office/drawing/2014/main" id="{41C6DA2F-4EAF-49F8-98B5-76A4A7B3F02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2221" y="6036594"/>
                    <a:ext cx="329733" cy="28517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2" name="図 37">
                    <a:extLst>
                      <a:ext uri="{FF2B5EF4-FFF2-40B4-BE49-F238E27FC236}">
                        <a16:creationId xmlns:a16="http://schemas.microsoft.com/office/drawing/2014/main" id="{82731403-139A-4A94-977B-504879E3F1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5529" y="5486160"/>
                    <a:ext cx="578118" cy="639359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0" name="テキスト ボックス 7">
                  <a:extLst>
                    <a:ext uri="{FF2B5EF4-FFF2-40B4-BE49-F238E27FC236}">
                      <a16:creationId xmlns:a16="http://schemas.microsoft.com/office/drawing/2014/main" id="{66356042-C5EC-4EB1-A1F8-25FDC2CE7A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206084" y="1824631"/>
                  <a:ext cx="1936816" cy="654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ctr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ja-JP" altLang="en-US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+mn-cs"/>
                    </a:rPr>
                    <a:t>従来通り</a:t>
                  </a:r>
                  <a:br>
                    <a:rPr kumimoji="1" lang="en-US" altLang="ja-JP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+mn-cs"/>
                    </a:rPr>
                  </a:br>
                  <a:r>
                    <a:rPr kumimoji="1" lang="ja-JP" altLang="en-US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+mn-cs"/>
                    </a:rPr>
                    <a:t>紙でテストを実施</a:t>
                  </a:r>
                  <a:endParaRPr kumimoji="1" lang="en-US" altLang="ja-JP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3" name="グループ化 12">
                <a:extLst>
                  <a:ext uri="{FF2B5EF4-FFF2-40B4-BE49-F238E27FC236}">
                    <a16:creationId xmlns:a16="http://schemas.microsoft.com/office/drawing/2014/main" id="{6C7A7084-E5E8-4787-BDD5-F201B3211D45}"/>
                  </a:ext>
                </a:extLst>
              </p:cNvPr>
              <p:cNvGrpSpPr/>
              <p:nvPr/>
            </p:nvGrpSpPr>
            <p:grpSpPr>
              <a:xfrm>
                <a:off x="2640918" y="2291179"/>
                <a:ext cx="2246146" cy="1419484"/>
                <a:chOff x="1078276" y="1325495"/>
                <a:chExt cx="2045404" cy="1135323"/>
              </a:xfrm>
            </p:grpSpPr>
            <p:grpSp>
              <p:nvGrpSpPr>
                <p:cNvPr id="14" name="グループ化 13">
                  <a:extLst>
                    <a:ext uri="{FF2B5EF4-FFF2-40B4-BE49-F238E27FC236}">
                      <a16:creationId xmlns:a16="http://schemas.microsoft.com/office/drawing/2014/main" id="{BAB4FE77-7287-45F5-8C91-AE41799026FD}"/>
                    </a:ext>
                  </a:extLst>
                </p:cNvPr>
                <p:cNvGrpSpPr/>
                <p:nvPr/>
              </p:nvGrpSpPr>
              <p:grpSpPr>
                <a:xfrm>
                  <a:off x="1668541" y="1647536"/>
                  <a:ext cx="996883" cy="813282"/>
                  <a:chOff x="2126696" y="1671300"/>
                  <a:chExt cx="996883" cy="813282"/>
                </a:xfrm>
              </p:grpSpPr>
              <p:sp>
                <p:nvSpPr>
                  <p:cNvPr id="16" name="正方形/長方形 15">
                    <a:extLst>
                      <a:ext uri="{FF2B5EF4-FFF2-40B4-BE49-F238E27FC236}">
                        <a16:creationId xmlns:a16="http://schemas.microsoft.com/office/drawing/2014/main" id="{F9BF284F-BD21-4DAF-9FCB-DDB776A1831D}"/>
                      </a:ext>
                    </a:extLst>
                  </p:cNvPr>
                  <p:cNvSpPr/>
                  <p:nvPr/>
                </p:nvSpPr>
                <p:spPr>
                  <a:xfrm>
                    <a:off x="2126696" y="1671300"/>
                    <a:ext cx="996883" cy="813282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grpSp>
                <p:nvGrpSpPr>
                  <p:cNvPr id="17" name="グループ化 35">
                    <a:extLst>
                      <a:ext uri="{FF2B5EF4-FFF2-40B4-BE49-F238E27FC236}">
                        <a16:creationId xmlns:a16="http://schemas.microsoft.com/office/drawing/2014/main" id="{45CC7604-1B1B-4395-ACC4-260AE3C0501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38185" y="1775964"/>
                    <a:ext cx="806830" cy="524282"/>
                    <a:chOff x="857224" y="2100720"/>
                    <a:chExt cx="785818" cy="542462"/>
                  </a:xfrm>
                  <a:solidFill>
                    <a:schemeClr val="tx1"/>
                  </a:solidFill>
                </p:grpSpPr>
                <p:sp>
                  <p:nvSpPr>
                    <p:cNvPr id="18" name="平行四辺形 23">
                      <a:extLst>
                        <a:ext uri="{FF2B5EF4-FFF2-40B4-BE49-F238E27FC236}">
                          <a16:creationId xmlns:a16="http://schemas.microsoft.com/office/drawing/2014/main" id="{C7B33955-D8F1-4832-8A77-026CF9A196D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7224" y="2428868"/>
                      <a:ext cx="785818" cy="214314"/>
                    </a:xfrm>
                    <a:prstGeom prst="parallelogram">
                      <a:avLst>
                        <a:gd name="adj" fmla="val 40826"/>
                      </a:avLst>
                    </a:prstGeom>
                    <a:grpFill/>
                    <a:ln w="9525" algn="ctr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54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19" name="平行四辺形 24">
                      <a:extLst>
                        <a:ext uri="{FF2B5EF4-FFF2-40B4-BE49-F238E27FC236}">
                          <a16:creationId xmlns:a16="http://schemas.microsoft.com/office/drawing/2014/main" id="{3B1962A9-2437-44A7-B21E-7F418835020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7224" y="2397622"/>
                      <a:ext cx="785818" cy="214314"/>
                    </a:xfrm>
                    <a:prstGeom prst="parallelogram">
                      <a:avLst>
                        <a:gd name="adj" fmla="val 40826"/>
                      </a:avLst>
                    </a:prstGeom>
                    <a:grpFill/>
                    <a:ln w="9525" algn="ctr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54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20" name="平行四辺形 25">
                      <a:extLst>
                        <a:ext uri="{FF2B5EF4-FFF2-40B4-BE49-F238E27FC236}">
                          <a16:creationId xmlns:a16="http://schemas.microsoft.com/office/drawing/2014/main" id="{B3DE5BED-2548-4CFA-ADFE-EA0DDB902D2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7224" y="2366376"/>
                      <a:ext cx="785818" cy="214314"/>
                    </a:xfrm>
                    <a:prstGeom prst="parallelogram">
                      <a:avLst>
                        <a:gd name="adj" fmla="val 40826"/>
                      </a:avLst>
                    </a:prstGeom>
                    <a:grpFill/>
                    <a:ln w="9525" algn="ctr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54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21" name="平行四辺形 26">
                      <a:extLst>
                        <a:ext uri="{FF2B5EF4-FFF2-40B4-BE49-F238E27FC236}">
                          <a16:creationId xmlns:a16="http://schemas.microsoft.com/office/drawing/2014/main" id="{CCCC6E88-1C29-4C06-80F8-6C63559D187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7224" y="2336232"/>
                      <a:ext cx="785818" cy="214314"/>
                    </a:xfrm>
                    <a:prstGeom prst="parallelogram">
                      <a:avLst>
                        <a:gd name="adj" fmla="val 40826"/>
                      </a:avLst>
                    </a:prstGeom>
                    <a:grpFill/>
                    <a:ln w="9525" algn="ctr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54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22" name="平行四辺形 27">
                      <a:extLst>
                        <a:ext uri="{FF2B5EF4-FFF2-40B4-BE49-F238E27FC236}">
                          <a16:creationId xmlns:a16="http://schemas.microsoft.com/office/drawing/2014/main" id="{1E0B6B74-208E-4685-A2BB-1E22603A1FC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7224" y="2316136"/>
                      <a:ext cx="785818" cy="214314"/>
                    </a:xfrm>
                    <a:prstGeom prst="parallelogram">
                      <a:avLst>
                        <a:gd name="adj" fmla="val 40826"/>
                      </a:avLst>
                    </a:prstGeom>
                    <a:grpFill/>
                    <a:ln w="9525" algn="ctr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54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23" name="平行四辺形 28">
                      <a:extLst>
                        <a:ext uri="{FF2B5EF4-FFF2-40B4-BE49-F238E27FC236}">
                          <a16:creationId xmlns:a16="http://schemas.microsoft.com/office/drawing/2014/main" id="{81D8B451-8434-48DD-A13D-90471E66C05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7224" y="2284890"/>
                      <a:ext cx="785818" cy="214314"/>
                    </a:xfrm>
                    <a:prstGeom prst="parallelogram">
                      <a:avLst>
                        <a:gd name="adj" fmla="val 40826"/>
                      </a:avLst>
                    </a:prstGeom>
                    <a:grpFill/>
                    <a:ln w="9525" algn="ctr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54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24" name="平行四辺形 29">
                      <a:extLst>
                        <a:ext uri="{FF2B5EF4-FFF2-40B4-BE49-F238E27FC236}">
                          <a16:creationId xmlns:a16="http://schemas.microsoft.com/office/drawing/2014/main" id="{F209C217-D11D-40C5-A5F4-8BA8B29FC02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7224" y="2253644"/>
                      <a:ext cx="785818" cy="214314"/>
                    </a:xfrm>
                    <a:prstGeom prst="parallelogram">
                      <a:avLst>
                        <a:gd name="adj" fmla="val 40826"/>
                      </a:avLst>
                    </a:prstGeom>
                    <a:grpFill/>
                    <a:ln w="9525" algn="ctr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54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25" name="平行四辺形 30">
                      <a:extLst>
                        <a:ext uri="{FF2B5EF4-FFF2-40B4-BE49-F238E27FC236}">
                          <a16:creationId xmlns:a16="http://schemas.microsoft.com/office/drawing/2014/main" id="{03566F6C-4377-4FA5-ADED-D3C3254805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7224" y="2223500"/>
                      <a:ext cx="785818" cy="214314"/>
                    </a:xfrm>
                    <a:prstGeom prst="parallelogram">
                      <a:avLst>
                        <a:gd name="adj" fmla="val 40826"/>
                      </a:avLst>
                    </a:prstGeom>
                    <a:grpFill/>
                    <a:ln w="9525" algn="ctr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54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26" name="平行四辺形 31">
                      <a:extLst>
                        <a:ext uri="{FF2B5EF4-FFF2-40B4-BE49-F238E27FC236}">
                          <a16:creationId xmlns:a16="http://schemas.microsoft.com/office/drawing/2014/main" id="{114BE360-4175-4DB7-BD16-785C78CF593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7224" y="2193356"/>
                      <a:ext cx="785818" cy="214314"/>
                    </a:xfrm>
                    <a:prstGeom prst="parallelogram">
                      <a:avLst>
                        <a:gd name="adj" fmla="val 40826"/>
                      </a:avLst>
                    </a:prstGeom>
                    <a:grpFill/>
                    <a:ln w="9525" algn="ctr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54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27" name="平行四辺形 32">
                      <a:extLst>
                        <a:ext uri="{FF2B5EF4-FFF2-40B4-BE49-F238E27FC236}">
                          <a16:creationId xmlns:a16="http://schemas.microsoft.com/office/drawing/2014/main" id="{C28C6352-EF88-4459-88C7-38190F950B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7224" y="2162110"/>
                      <a:ext cx="785818" cy="214314"/>
                    </a:xfrm>
                    <a:prstGeom prst="parallelogram">
                      <a:avLst>
                        <a:gd name="adj" fmla="val 40826"/>
                      </a:avLst>
                    </a:prstGeom>
                    <a:grpFill/>
                    <a:ln w="9525" algn="ctr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54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28" name="平行四辺形 33">
                      <a:extLst>
                        <a:ext uri="{FF2B5EF4-FFF2-40B4-BE49-F238E27FC236}">
                          <a16:creationId xmlns:a16="http://schemas.microsoft.com/office/drawing/2014/main" id="{D6FF8484-934C-4A3C-B16A-85605439EB0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7224" y="2130864"/>
                      <a:ext cx="785818" cy="214314"/>
                    </a:xfrm>
                    <a:prstGeom prst="parallelogram">
                      <a:avLst>
                        <a:gd name="adj" fmla="val 40826"/>
                      </a:avLst>
                    </a:prstGeom>
                    <a:grpFill/>
                    <a:ln w="9525" algn="ctr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54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29" name="平行四辺形 34">
                      <a:extLst>
                        <a:ext uri="{FF2B5EF4-FFF2-40B4-BE49-F238E27FC236}">
                          <a16:creationId xmlns:a16="http://schemas.microsoft.com/office/drawing/2014/main" id="{8EEB3118-9276-4EA9-AF04-57CCFBD7F76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7224" y="2100720"/>
                      <a:ext cx="785818" cy="214314"/>
                    </a:xfrm>
                    <a:prstGeom prst="parallelogram">
                      <a:avLst>
                        <a:gd name="adj" fmla="val 40826"/>
                      </a:avLst>
                    </a:prstGeom>
                    <a:solidFill>
                      <a:schemeClr val="bg1"/>
                    </a:solidFill>
                    <a:ln w="9525" algn="ctr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54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38744A27-B62C-494D-8C88-B83E3D4438DE}"/>
                    </a:ext>
                  </a:extLst>
                </p:cNvPr>
                <p:cNvSpPr txBox="1"/>
                <p:nvPr/>
              </p:nvSpPr>
              <p:spPr>
                <a:xfrm>
                  <a:off x="1078276" y="1325495"/>
                  <a:ext cx="2045404" cy="3179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ja-JP" alt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メイリオ" panose="020B0604030504040204" pitchFamily="50" charset="-128"/>
                    </a:rPr>
                    <a:t>　</a:t>
                  </a:r>
                  <a:r>
                    <a:rPr kumimoji="1" lang="ja-JP" altLang="en-US" sz="10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メイリオ" panose="020B0604030504040204" pitchFamily="50" charset="-128"/>
                    </a:rPr>
                    <a:t>　</a:t>
                  </a:r>
                  <a:r>
                    <a:rPr kumimoji="1" lang="ja-JP" altLang="en-US" sz="110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メイリオ" panose="020B0604030504040204" pitchFamily="50" charset="-128"/>
                    </a:rPr>
                    <a:t>答案用紙を回収</a:t>
                  </a:r>
                  <a:endParaRPr kumimoji="1" lang="en-US" altLang="ja-JP" sz="105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grpSp>
            <p:nvGrpSpPr>
              <p:cNvPr id="30" name="グループ化 29">
                <a:extLst>
                  <a:ext uri="{FF2B5EF4-FFF2-40B4-BE49-F238E27FC236}">
                    <a16:creationId xmlns:a16="http://schemas.microsoft.com/office/drawing/2014/main" id="{FAF1D616-4A78-4840-840F-C63DF781A318}"/>
                  </a:ext>
                </a:extLst>
              </p:cNvPr>
              <p:cNvGrpSpPr/>
              <p:nvPr/>
            </p:nvGrpSpPr>
            <p:grpSpPr>
              <a:xfrm>
                <a:off x="4163290" y="2685773"/>
                <a:ext cx="2476259" cy="3187380"/>
                <a:chOff x="2208400" y="1806605"/>
                <a:chExt cx="2222358" cy="2965159"/>
              </a:xfrm>
            </p:grpSpPr>
            <p:pic>
              <p:nvPicPr>
                <p:cNvPr id="31" name="図 37" descr="sukyana.png">
                  <a:extLst>
                    <a:ext uri="{FF2B5EF4-FFF2-40B4-BE49-F238E27FC236}">
                      <a16:creationId xmlns:a16="http://schemas.microsoft.com/office/drawing/2014/main" id="{A4BD9ABE-8848-4779-9FDD-F8C0B44CF7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0521" y="2469869"/>
                  <a:ext cx="1160790" cy="173297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32" name="テキスト ボックス 7">
                  <a:extLst>
                    <a:ext uri="{FF2B5EF4-FFF2-40B4-BE49-F238E27FC236}">
                      <a16:creationId xmlns:a16="http://schemas.microsoft.com/office/drawing/2014/main" id="{80D3078E-CE7A-4998-962A-F78877CBF38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08400" y="4173521"/>
                  <a:ext cx="2222358" cy="5982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ctr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ja-JP" altLang="en-US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+mn-cs"/>
                    </a:rPr>
                    <a:t>スキャナで解答用紙</a:t>
                  </a:r>
                  <a:endParaRPr kumimoji="1" lang="en-US" altLang="ja-JP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+mn-cs"/>
                  </a:endParaRPr>
                </a:p>
                <a:p>
                  <a:pPr lvl="0" algn="ctr" defTabSz="914400" fontAlgn="ctr">
                    <a:defRPr/>
                  </a:pPr>
                  <a:r>
                    <a:rPr lang="ja-JP" altLang="en-US" sz="1050" b="1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を</a:t>
                  </a:r>
                  <a:r>
                    <a:rPr kumimoji="1" lang="en-US" altLang="ja-JP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+mn-cs"/>
                    </a:rPr>
                    <a:t>PDF</a:t>
                  </a:r>
                  <a:r>
                    <a:rPr kumimoji="1" lang="ja-JP" altLang="en-US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+mn-cs"/>
                    </a:rPr>
                    <a:t>ファイル</a:t>
                  </a:r>
                  <a:r>
                    <a:rPr kumimoji="1" lang="ja-JP" altLang="en-US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+mn-cs"/>
                    </a:rPr>
                    <a:t>化</a:t>
                  </a:r>
                  <a:endParaRPr kumimoji="1" lang="en-US" altLang="ja-JP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+mn-cs"/>
                  </a:endParaRPr>
                </a:p>
              </p:txBody>
            </p:sp>
            <p:sp>
              <p:nvSpPr>
                <p:cNvPr id="33" name="テキスト ボックス 40">
                  <a:extLst>
                    <a:ext uri="{FF2B5EF4-FFF2-40B4-BE49-F238E27FC236}">
                      <a16:creationId xmlns:a16="http://schemas.microsoft.com/office/drawing/2014/main" id="{7C27D08D-74A2-40FB-B53D-C90E3F7517B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17482" y="1806605"/>
                  <a:ext cx="1033178" cy="58736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lvl1pPr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ja-JP" altLang="en-US" sz="1050" b="1" dirty="0">
                      <a:solidFill>
                        <a:prstClr val="white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スキャナで</a:t>
                  </a:r>
                  <a:r>
                    <a:rPr kumimoji="1" lang="ja-JP" altLang="en-US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iryo UI" panose="020B0604030504040204" pitchFamily="50" charset="-128"/>
                      <a:ea typeface="Meiryo UI" panose="020B0604030504040204" pitchFamily="50" charset="-128"/>
                      <a:cs typeface="+mn-cs"/>
                    </a:rPr>
                    <a:t>読み取り</a:t>
                  </a:r>
                  <a:endParaRPr kumimoji="1" lang="en-US" altLang="ja-JP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34" name="直線矢印コネクタ 67">
                <a:extLst>
                  <a:ext uri="{FF2B5EF4-FFF2-40B4-BE49-F238E27FC236}">
                    <a16:creationId xmlns:a16="http://schemas.microsoft.com/office/drawing/2014/main" id="{2188BB4F-6080-4801-926C-F17944FB4B3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847129" y="3340907"/>
                <a:ext cx="373690" cy="414116"/>
              </a:xfrm>
              <a:prstGeom prst="straightConnector1">
                <a:avLst/>
              </a:prstGeom>
              <a:noFill/>
              <a:ln w="44450" algn="ctr">
                <a:solidFill>
                  <a:srgbClr val="0070C0"/>
                </a:solidFill>
                <a:prstDash val="sysDash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直線矢印コネクタ 67">
                <a:extLst>
                  <a:ext uri="{FF2B5EF4-FFF2-40B4-BE49-F238E27FC236}">
                    <a16:creationId xmlns:a16="http://schemas.microsoft.com/office/drawing/2014/main" id="{92A67763-79FF-4315-B39E-9AC952B51F7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391600" y="3246608"/>
                <a:ext cx="495288" cy="308429"/>
              </a:xfrm>
              <a:prstGeom prst="straightConnector1">
                <a:avLst/>
              </a:prstGeom>
              <a:noFill/>
              <a:ln w="44450" algn="ctr">
                <a:solidFill>
                  <a:srgbClr val="0070C0"/>
                </a:solidFill>
                <a:prstDash val="sysDash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DEE07F21-8720-4F2D-8708-92B97FC8E6F1}"/>
                  </a:ext>
                </a:extLst>
              </p:cNvPr>
              <p:cNvGrpSpPr/>
              <p:nvPr/>
            </p:nvGrpSpPr>
            <p:grpSpPr>
              <a:xfrm>
                <a:off x="6189005" y="4070713"/>
                <a:ext cx="1161041" cy="735304"/>
                <a:chOff x="3929224" y="3068923"/>
                <a:chExt cx="989712" cy="614262"/>
              </a:xfrm>
            </p:grpSpPr>
            <p:cxnSp>
              <p:nvCxnSpPr>
                <p:cNvPr id="37" name="直線矢印コネクタ 67">
                  <a:extLst>
                    <a:ext uri="{FF2B5EF4-FFF2-40B4-BE49-F238E27FC236}">
                      <a16:creationId xmlns:a16="http://schemas.microsoft.com/office/drawing/2014/main" id="{70099A98-AB7B-4709-860C-5C3D1A38393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929224" y="3336357"/>
                  <a:ext cx="989712" cy="0"/>
                </a:xfrm>
                <a:prstGeom prst="straightConnector1">
                  <a:avLst/>
                </a:prstGeom>
                <a:noFill/>
                <a:ln w="44450" algn="ctr">
                  <a:solidFill>
                    <a:srgbClr val="0070C0"/>
                  </a:solidFill>
                  <a:prstDash val="sysDash"/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pic>
              <p:nvPicPr>
                <p:cNvPr id="38" name="図 37">
                  <a:extLst>
                    <a:ext uri="{FF2B5EF4-FFF2-40B4-BE49-F238E27FC236}">
                      <a16:creationId xmlns:a16="http://schemas.microsoft.com/office/drawing/2014/main" id="{6DA55674-63A4-421B-AFB6-116B0A06D2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2980" y="3068923"/>
                  <a:ext cx="575871" cy="614262"/>
                </a:xfrm>
                <a:prstGeom prst="rect">
                  <a:avLst/>
                </a:prstGeom>
              </p:spPr>
            </p:pic>
          </p:grp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921CB4ED-A458-4910-A44E-DC8387AB1AE7}"/>
                  </a:ext>
                </a:extLst>
              </p:cNvPr>
              <p:cNvSpPr txBox="1"/>
              <p:nvPr/>
            </p:nvSpPr>
            <p:spPr>
              <a:xfrm>
                <a:off x="6090104" y="3439330"/>
                <a:ext cx="1151217" cy="63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4400">
                  <a:defRPr/>
                </a:pPr>
                <a:r>
                  <a:rPr kumimoji="1" lang="ja-JP" altLang="en-US" sz="1050" dirty="0"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メイリオ" panose="020B0604030504040204" pitchFamily="50" charset="-128"/>
                  </a:rPr>
                  <a:t>スキャン</a:t>
                </a:r>
                <a:endParaRPr kumimoji="1" lang="en-US" altLang="ja-JP" sz="1050" dirty="0">
                  <a:latin typeface="BIZ UDPゴシック" panose="020B0400000000000000" pitchFamily="50" charset="-128"/>
                  <a:ea typeface="BIZ UDPゴシック" panose="020B0400000000000000" pitchFamily="50" charset="-128"/>
                  <a:cs typeface="メイリオ" panose="020B0604030504040204" pitchFamily="50" charset="-128"/>
                </a:endParaRPr>
              </a:p>
              <a:p>
                <a:pPr lvl="0" defTabSz="914400">
                  <a:defRPr/>
                </a:pPr>
                <a:r>
                  <a:rPr kumimoji="1" lang="ja-JP" altLang="en-US" sz="1050" dirty="0"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メイリオ" panose="020B0604030504040204" pitchFamily="50" charset="-128"/>
                  </a:rPr>
                  <a:t>生徒解答</a:t>
                </a:r>
                <a:endParaRPr kumimoji="1" lang="en-US" altLang="ja-JP" sz="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AA468555-5B29-471C-804F-30C162D938AD}"/>
                  </a:ext>
                </a:extLst>
              </p:cNvPr>
              <p:cNvSpPr txBox="1"/>
              <p:nvPr/>
            </p:nvSpPr>
            <p:spPr>
              <a:xfrm>
                <a:off x="7315670" y="2953102"/>
                <a:ext cx="2322902" cy="912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100" dirty="0"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メイリオ" panose="020B0604030504040204" pitchFamily="50" charset="-128"/>
                  </a:rPr>
                  <a:t>PDF</a:t>
                </a:r>
                <a:r>
                  <a:rPr kumimoji="1" lang="ja-JP" altLang="en-US" sz="1100" dirty="0"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メイリオ" panose="020B0604030504040204" pitchFamily="50" charset="-128"/>
                  </a:rPr>
                  <a:t>データを</a:t>
                </a:r>
                <a:endParaRPr kumimoji="1" lang="en-US" altLang="ja-JP" sz="1100" dirty="0">
                  <a:latin typeface="BIZ UDPゴシック" panose="020B0400000000000000" pitchFamily="50" charset="-128"/>
                  <a:ea typeface="BIZ UDPゴシック" panose="020B0400000000000000" pitchFamily="50" charset="-128"/>
                  <a:cs typeface="メイリオ" panose="020B0604030504040204" pitchFamily="50" charset="-128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100" dirty="0">
                    <a:solidFill>
                      <a:srgbClr val="FF00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メイリオ" panose="020B0604030504040204" pitchFamily="50" charset="-128"/>
                  </a:rPr>
                  <a:t>スキャン答案フォルダ</a:t>
                </a:r>
                <a:r>
                  <a:rPr kumimoji="1" lang="ja-JP" altLang="en-US" sz="1100" dirty="0"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メイリオ" panose="020B0604030504040204" pitchFamily="50" charset="-128"/>
                  </a:rPr>
                  <a:t>に保存</a:t>
                </a:r>
                <a:endParaRPr kumimoji="1" lang="en-US" altLang="ja-JP" sz="11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39341C4B-02A8-4CA0-8457-3F375DA5D3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5652" y="3924120"/>
                <a:ext cx="1161014" cy="932618"/>
              </a:xfrm>
              <a:prstGeom prst="rect">
                <a:avLst/>
              </a:prstGeom>
            </p:spPr>
          </p:pic>
        </p:grpSp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15C6E5DD-3240-4B66-924B-DC867509D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9632" t="14216" r="29972" b="70550"/>
            <a:stretch/>
          </p:blipFill>
          <p:spPr>
            <a:xfrm>
              <a:off x="6996322" y="3026464"/>
              <a:ext cx="1417019" cy="1469369"/>
            </a:xfrm>
            <a:prstGeom prst="rect">
              <a:avLst/>
            </a:prstGeom>
          </p:spPr>
        </p:pic>
        <p:cxnSp>
          <p:nvCxnSpPr>
            <p:cNvPr id="44" name="直線矢印コネクタ 67">
              <a:extLst>
                <a:ext uri="{FF2B5EF4-FFF2-40B4-BE49-F238E27FC236}">
                  <a16:creationId xmlns:a16="http://schemas.microsoft.com/office/drawing/2014/main" id="{68C4EB6D-4C46-4A49-9976-DCD87F25323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81862" y="3609359"/>
              <a:ext cx="758528" cy="0"/>
            </a:xfrm>
            <a:prstGeom prst="straightConnector1">
              <a:avLst/>
            </a:prstGeom>
            <a:noFill/>
            <a:ln w="44450" algn="ctr">
              <a:solidFill>
                <a:srgbClr val="0070C0"/>
              </a:solidFill>
              <a:prstDash val="sys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直線矢印コネクタ 67">
              <a:extLst>
                <a:ext uri="{FF2B5EF4-FFF2-40B4-BE49-F238E27FC236}">
                  <a16:creationId xmlns:a16="http://schemas.microsoft.com/office/drawing/2014/main" id="{BB712EDE-B255-4F9A-A0D0-352F95CB580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90726" y="4281504"/>
              <a:ext cx="758528" cy="0"/>
            </a:xfrm>
            <a:prstGeom prst="straightConnector1">
              <a:avLst/>
            </a:prstGeom>
            <a:noFill/>
            <a:ln w="44450" algn="ctr">
              <a:solidFill>
                <a:srgbClr val="0070C0"/>
              </a:solidFill>
              <a:prstDash val="sys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1ACE15C6-AE25-475F-BBA0-690C17F76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87" t="22086" r="56073" b="69967"/>
            <a:stretch/>
          </p:blipFill>
          <p:spPr>
            <a:xfrm>
              <a:off x="5244893" y="4141184"/>
              <a:ext cx="1179072" cy="302641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</p:grpSp>
      <p:pic>
        <p:nvPicPr>
          <p:cNvPr id="47" name="図 46">
            <a:extLst>
              <a:ext uri="{FF2B5EF4-FFF2-40B4-BE49-F238E27FC236}">
                <a16:creationId xmlns:a16="http://schemas.microsoft.com/office/drawing/2014/main" id="{0F09EAE4-800E-4D7B-87D1-8B7DA25E8F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22593" r="24762" b="61540"/>
          <a:stretch/>
        </p:blipFill>
        <p:spPr>
          <a:xfrm>
            <a:off x="4400222" y="4769076"/>
            <a:ext cx="2608838" cy="61957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27919604-B2E5-4840-ADFD-28386A6AF2C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9" t="10193" r="31222" b="29784"/>
          <a:stretch/>
        </p:blipFill>
        <p:spPr>
          <a:xfrm>
            <a:off x="1585345" y="4893690"/>
            <a:ext cx="1730566" cy="179913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0" name="楕円 49">
            <a:extLst>
              <a:ext uri="{FF2B5EF4-FFF2-40B4-BE49-F238E27FC236}">
                <a16:creationId xmlns:a16="http://schemas.microsoft.com/office/drawing/2014/main" id="{9CE6EA03-E1CB-4FDE-AED7-274C06C6A773}"/>
              </a:ext>
            </a:extLst>
          </p:cNvPr>
          <p:cNvSpPr/>
          <p:nvPr/>
        </p:nvSpPr>
        <p:spPr>
          <a:xfrm>
            <a:off x="1861439" y="5068903"/>
            <a:ext cx="1303424" cy="256475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矢印: 右 50">
            <a:extLst>
              <a:ext uri="{FF2B5EF4-FFF2-40B4-BE49-F238E27FC236}">
                <a16:creationId xmlns:a16="http://schemas.microsoft.com/office/drawing/2014/main" id="{0B50AD2D-D93A-4D2B-9D16-D50C7BDFD847}"/>
              </a:ext>
            </a:extLst>
          </p:cNvPr>
          <p:cNvSpPr/>
          <p:nvPr/>
        </p:nvSpPr>
        <p:spPr>
          <a:xfrm>
            <a:off x="3209620" y="5108707"/>
            <a:ext cx="1143532" cy="18892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C7A42D1F-68A3-4DBD-8A01-AEECB64FD915}"/>
              </a:ext>
            </a:extLst>
          </p:cNvPr>
          <p:cNvSpPr/>
          <p:nvPr/>
        </p:nvSpPr>
        <p:spPr>
          <a:xfrm>
            <a:off x="4552839" y="4795455"/>
            <a:ext cx="1303424" cy="256475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3" name="直線矢印コネクタ 67">
            <a:extLst>
              <a:ext uri="{FF2B5EF4-FFF2-40B4-BE49-F238E27FC236}">
                <a16:creationId xmlns:a16="http://schemas.microsoft.com/office/drawing/2014/main" id="{C676DDEA-3B3E-46FF-9179-75DD9291E3A7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5325377" y="4451053"/>
            <a:ext cx="758528" cy="0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" name="吹き出し: 角を丸めた四角形 53">
            <a:extLst>
              <a:ext uri="{FF2B5EF4-FFF2-40B4-BE49-F238E27FC236}">
                <a16:creationId xmlns:a16="http://schemas.microsoft.com/office/drawing/2014/main" id="{C50876B3-BD65-4B9E-8234-14B33BD4CD47}"/>
              </a:ext>
            </a:extLst>
          </p:cNvPr>
          <p:cNvSpPr/>
          <p:nvPr/>
        </p:nvSpPr>
        <p:spPr>
          <a:xfrm>
            <a:off x="7133831" y="4458585"/>
            <a:ext cx="1581652" cy="488089"/>
          </a:xfrm>
          <a:prstGeom prst="wedgeRoundRectCallout">
            <a:avLst>
              <a:gd name="adj1" fmla="val -124064"/>
              <a:gd name="adj2" fmla="val 4239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kumimoji="1" lang="en-US" altLang="ja-JP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ABC-Z</a:t>
            </a:r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採点用</a:t>
            </a:r>
            <a:endParaRPr kumimoji="1" lang="en-US" altLang="ja-JP" sz="12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設定ファイル</a:t>
            </a:r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を活用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EACE100E-B96D-4359-BA38-CAC1EEE574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8" t="30294" r="24762" b="61540"/>
          <a:stretch/>
        </p:blipFill>
        <p:spPr>
          <a:xfrm>
            <a:off x="1435476" y="3975774"/>
            <a:ext cx="1891977" cy="24756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56" name="楕円 55">
            <a:extLst>
              <a:ext uri="{FF2B5EF4-FFF2-40B4-BE49-F238E27FC236}">
                <a16:creationId xmlns:a16="http://schemas.microsoft.com/office/drawing/2014/main" id="{84B286D0-1C2D-4331-8C72-4D6D60DDE70A}"/>
              </a:ext>
            </a:extLst>
          </p:cNvPr>
          <p:cNvSpPr/>
          <p:nvPr/>
        </p:nvSpPr>
        <p:spPr>
          <a:xfrm>
            <a:off x="4513044" y="5071412"/>
            <a:ext cx="2448946" cy="282129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7A823911-7A63-49F6-84D3-A00A209D186B}"/>
              </a:ext>
            </a:extLst>
          </p:cNvPr>
          <p:cNvSpPr txBox="1"/>
          <p:nvPr/>
        </p:nvSpPr>
        <p:spPr>
          <a:xfrm>
            <a:off x="1259615" y="3728561"/>
            <a:ext cx="19920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　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　</a:t>
            </a:r>
            <a:r>
              <a:rPr kumimoji="1"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解答用紙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を印刷して配布</a:t>
            </a: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58" name="直線矢印コネクタ 67">
            <a:extLst>
              <a:ext uri="{FF2B5EF4-FFF2-40B4-BE49-F238E27FC236}">
                <a16:creationId xmlns:a16="http://schemas.microsoft.com/office/drawing/2014/main" id="{0EE551C3-9BDE-47E5-AC5D-50B2E850873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251646" y="4254572"/>
            <a:ext cx="1301193" cy="864362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8D6B9011-7B23-4564-8E06-777CF8DFB390}"/>
              </a:ext>
            </a:extLst>
          </p:cNvPr>
          <p:cNvSpPr txBox="1"/>
          <p:nvPr/>
        </p:nvSpPr>
        <p:spPr>
          <a:xfrm>
            <a:off x="3224324" y="4432025"/>
            <a:ext cx="526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55577554-480F-43EA-A757-05C8FAE4610C}"/>
              </a:ext>
            </a:extLst>
          </p:cNvPr>
          <p:cNvSpPr txBox="1"/>
          <p:nvPr/>
        </p:nvSpPr>
        <p:spPr>
          <a:xfrm>
            <a:off x="5748660" y="3969334"/>
            <a:ext cx="526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5" name="角丸四角形 14">
            <a:extLst>
              <a:ext uri="{FF2B5EF4-FFF2-40B4-BE49-F238E27FC236}">
                <a16:creationId xmlns:a16="http://schemas.microsoft.com/office/drawing/2014/main" id="{4137CCD3-29CE-4578-AA8B-E4593174E3F1}"/>
              </a:ext>
            </a:extLst>
          </p:cNvPr>
          <p:cNvSpPr/>
          <p:nvPr/>
        </p:nvSpPr>
        <p:spPr>
          <a:xfrm>
            <a:off x="3457679" y="5603665"/>
            <a:ext cx="5588080" cy="1055636"/>
          </a:xfrm>
          <a:prstGeom prst="roundRect">
            <a:avLst>
              <a:gd name="adj" fmla="val 11233"/>
            </a:avLst>
          </a:prstGeom>
          <a:solidFill>
            <a:srgbClr val="FFF8E5"/>
          </a:solidFill>
          <a:ln w="57150" cap="rnd">
            <a:solidFill>
              <a:srgbClr val="F35B2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</a:t>
            </a:r>
            <a:r>
              <a:rPr kumimoji="1"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</a:t>
            </a:r>
            <a:r>
              <a:rPr kumimoji="1"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01A</a:t>
            </a:r>
            <a:r>
              <a:rPr kumimoji="1"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評価問題集解答用紙」を印刷して配布し、テスト実施</a:t>
            </a:r>
            <a:endParaRPr kumimoji="1" lang="en-US" altLang="ja-JP" sz="1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</a:t>
            </a:r>
            <a:r>
              <a:rPr kumimoji="1"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</a:t>
            </a:r>
            <a:r>
              <a:rPr kumimoji="1"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01A.abc</a:t>
            </a:r>
            <a:r>
              <a:rPr kumimoji="1" lang="en-US" altLang="ja-JP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kumimoji="1"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au</a:t>
            </a:r>
            <a:r>
              <a:rPr kumimoji="1"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」設定ファイルと</a:t>
            </a:r>
            <a:r>
              <a:rPr kumimoji="1" lang="ja-JP" altLang="en-US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③</a:t>
            </a:r>
            <a:r>
              <a:rPr kumimoji="1"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テスト解答後の</a:t>
            </a:r>
            <a:r>
              <a:rPr kumimoji="1"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PDF</a:t>
            </a:r>
            <a:r>
              <a:rPr kumimoji="1"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データ</a:t>
            </a:r>
            <a:endParaRPr kumimoji="1" lang="en-US" altLang="ja-JP" sz="1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（「</a:t>
            </a:r>
            <a:r>
              <a:rPr kumimoji="1" lang="ja-JP" altLang="en-US" sz="1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スキャン答案フォルダ</a:t>
            </a:r>
            <a:r>
              <a:rPr kumimoji="1"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」）を</a:t>
            </a:r>
            <a:r>
              <a:rPr kumimoji="1"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kumimoji="1"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スキャン答案取込ツール</a:t>
            </a:r>
            <a:r>
              <a:rPr kumimoji="1"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r>
              <a:rPr kumimoji="1"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で取込む</a:t>
            </a:r>
            <a:endParaRPr kumimoji="1" lang="en-US" altLang="ja-JP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18F188D3-7B60-46F1-B391-CC7F794C23B9}"/>
              </a:ext>
            </a:extLst>
          </p:cNvPr>
          <p:cNvSpPr txBox="1"/>
          <p:nvPr/>
        </p:nvSpPr>
        <p:spPr>
          <a:xfrm>
            <a:off x="6130255" y="3185315"/>
            <a:ext cx="526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199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B53E510-444D-4C31-B9CA-061B482E1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33" t="14216" r="31551" b="70550"/>
          <a:stretch/>
        </p:blipFill>
        <p:spPr>
          <a:xfrm>
            <a:off x="0" y="0"/>
            <a:ext cx="1143000" cy="1284694"/>
          </a:xfrm>
          <a:prstGeom prst="rect">
            <a:avLst/>
          </a:prstGeom>
        </p:spPr>
      </p:pic>
      <p:sp>
        <p:nvSpPr>
          <p:cNvPr id="5" name="吹き出し: 角を丸めた四角形 4">
            <a:extLst>
              <a:ext uri="{FF2B5EF4-FFF2-40B4-BE49-F238E27FC236}">
                <a16:creationId xmlns:a16="http://schemas.microsoft.com/office/drawing/2014/main" id="{306E12D0-62BD-4E62-B9F6-0DE04C864B41}"/>
              </a:ext>
            </a:extLst>
          </p:cNvPr>
          <p:cNvSpPr/>
          <p:nvPr/>
        </p:nvSpPr>
        <p:spPr>
          <a:xfrm>
            <a:off x="1300294" y="75501"/>
            <a:ext cx="7662338" cy="914469"/>
          </a:xfrm>
          <a:prstGeom prst="wedgeRoundRectCallout">
            <a:avLst>
              <a:gd name="adj1" fmla="val -53484"/>
              <a:gd name="adj2" fmla="val -1847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スキャン答案読み取りツール</a:t>
            </a:r>
            <a:r>
              <a:rPr kumimoji="1" lang="en-US" altLang="ja-JP" dirty="0"/>
              <a:t>】</a:t>
            </a:r>
            <a:r>
              <a:rPr kumimoji="1" lang="ja-JP" altLang="en-US" dirty="0"/>
              <a:t>で生徒の解答用紙（</a:t>
            </a:r>
            <a:r>
              <a:rPr kumimoji="1" lang="en-US" altLang="ja-JP" dirty="0"/>
              <a:t>PDF</a:t>
            </a:r>
            <a:r>
              <a:rPr kumimoji="1" lang="ja-JP" altLang="en-US" dirty="0"/>
              <a:t>処理した）を</a:t>
            </a:r>
            <a:endParaRPr kumimoji="1" lang="en-US" altLang="ja-JP" dirty="0"/>
          </a:p>
          <a:p>
            <a:r>
              <a:rPr kumimoji="1" lang="ja-JP" altLang="en-US" dirty="0"/>
              <a:t>取込みます。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197ECEF-451C-4D43-A9A8-2A630EF14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134" y="1966809"/>
            <a:ext cx="5515498" cy="394278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5380C390-83F6-444E-851C-ABFF146B5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55" y="1648273"/>
            <a:ext cx="1161014" cy="932618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DCB6CDF4-DFAB-4389-8849-E8B8657FDF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t="22593" r="18780" b="61540"/>
          <a:stretch/>
        </p:blipFill>
        <p:spPr>
          <a:xfrm>
            <a:off x="102748" y="2881153"/>
            <a:ext cx="2847969" cy="619572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46" name="吹き出し: 角を丸めた四角形 45">
            <a:extLst>
              <a:ext uri="{FF2B5EF4-FFF2-40B4-BE49-F238E27FC236}">
                <a16:creationId xmlns:a16="http://schemas.microsoft.com/office/drawing/2014/main" id="{B5BC2424-B80E-4DB6-9199-674425DF570F}"/>
              </a:ext>
            </a:extLst>
          </p:cNvPr>
          <p:cNvSpPr/>
          <p:nvPr/>
        </p:nvSpPr>
        <p:spPr>
          <a:xfrm>
            <a:off x="102748" y="3602795"/>
            <a:ext cx="3223800" cy="581552"/>
          </a:xfrm>
          <a:prstGeom prst="wedgeRoundRectCallout">
            <a:avLst>
              <a:gd name="adj1" fmla="val 84289"/>
              <a:gd name="adj2" fmla="val -14419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</a:t>
            </a:r>
            <a:r>
              <a:rPr kumimoji="1" lang="en-US" altLang="ja-JP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01A.abcau</a:t>
            </a:r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」</a:t>
            </a:r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をドラック＆ドロップ（</a:t>
            </a:r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マウスを左クリックしながら持っていく</a:t>
            </a:r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sp>
        <p:nvSpPr>
          <p:cNvPr id="47" name="矢印: 右 46">
            <a:extLst>
              <a:ext uri="{FF2B5EF4-FFF2-40B4-BE49-F238E27FC236}">
                <a16:creationId xmlns:a16="http://schemas.microsoft.com/office/drawing/2014/main" id="{5BE970C6-DCD1-4CDD-B1B0-7255F2D1CA0F}"/>
              </a:ext>
            </a:extLst>
          </p:cNvPr>
          <p:cNvSpPr/>
          <p:nvPr/>
        </p:nvSpPr>
        <p:spPr>
          <a:xfrm>
            <a:off x="1949539" y="2885738"/>
            <a:ext cx="1655162" cy="18892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id="{379F1A77-2ED6-41D2-988A-91680B42D215}"/>
              </a:ext>
            </a:extLst>
          </p:cNvPr>
          <p:cNvSpPr/>
          <p:nvPr/>
        </p:nvSpPr>
        <p:spPr>
          <a:xfrm>
            <a:off x="181368" y="2810131"/>
            <a:ext cx="1404007" cy="375007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F464ED1-7AD3-4911-958B-8058925F7CF8}"/>
              </a:ext>
            </a:extLst>
          </p:cNvPr>
          <p:cNvSpPr txBox="1"/>
          <p:nvPr/>
        </p:nvSpPr>
        <p:spPr>
          <a:xfrm>
            <a:off x="1363069" y="2509599"/>
            <a:ext cx="526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1" name="矢印: 折線 50">
            <a:extLst>
              <a:ext uri="{FF2B5EF4-FFF2-40B4-BE49-F238E27FC236}">
                <a16:creationId xmlns:a16="http://schemas.microsoft.com/office/drawing/2014/main" id="{DC52234A-7F05-463D-B388-EBC852850B51}"/>
              </a:ext>
            </a:extLst>
          </p:cNvPr>
          <p:cNvSpPr/>
          <p:nvPr/>
        </p:nvSpPr>
        <p:spPr>
          <a:xfrm rot="5400000">
            <a:off x="2772095" y="775284"/>
            <a:ext cx="297724" cy="3477936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91DFEDCA-A582-45C6-913A-939E36757026}"/>
              </a:ext>
            </a:extLst>
          </p:cNvPr>
          <p:cNvSpPr txBox="1"/>
          <p:nvPr/>
        </p:nvSpPr>
        <p:spPr>
          <a:xfrm>
            <a:off x="1526732" y="1883749"/>
            <a:ext cx="526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3" name="吹き出し: 角を丸めた四角形 52">
            <a:extLst>
              <a:ext uri="{FF2B5EF4-FFF2-40B4-BE49-F238E27FC236}">
                <a16:creationId xmlns:a16="http://schemas.microsoft.com/office/drawing/2014/main" id="{CC1D1280-90A2-4CA8-AE79-1588F6C13D3A}"/>
              </a:ext>
            </a:extLst>
          </p:cNvPr>
          <p:cNvSpPr/>
          <p:nvPr/>
        </p:nvSpPr>
        <p:spPr>
          <a:xfrm>
            <a:off x="1366761" y="1357777"/>
            <a:ext cx="3223800" cy="581552"/>
          </a:xfrm>
          <a:prstGeom prst="wedgeRoundRectCallout">
            <a:avLst>
              <a:gd name="adj1" fmla="val 48189"/>
              <a:gd name="adj2" fmla="val 18456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「スキャン答案フォルダ」</a:t>
            </a:r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をドラック＆ドロップ（</a:t>
            </a:r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マウスを左クリックしながら持っていく</a:t>
            </a:r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156063C1-0B87-4F03-93EF-29968C384117}"/>
              </a:ext>
            </a:extLst>
          </p:cNvPr>
          <p:cNvSpPr txBox="1"/>
          <p:nvPr/>
        </p:nvSpPr>
        <p:spPr>
          <a:xfrm>
            <a:off x="6656917" y="1186608"/>
            <a:ext cx="526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5" name="吹き出し: 角を丸めた四角形 54">
            <a:extLst>
              <a:ext uri="{FF2B5EF4-FFF2-40B4-BE49-F238E27FC236}">
                <a16:creationId xmlns:a16="http://schemas.microsoft.com/office/drawing/2014/main" id="{4AEB513E-43F5-4F57-9C69-167BDA49F8FD}"/>
              </a:ext>
            </a:extLst>
          </p:cNvPr>
          <p:cNvSpPr/>
          <p:nvPr/>
        </p:nvSpPr>
        <p:spPr>
          <a:xfrm>
            <a:off x="7096246" y="1371517"/>
            <a:ext cx="1654789" cy="581552"/>
          </a:xfrm>
          <a:prstGeom prst="wedgeRoundRectCallout">
            <a:avLst>
              <a:gd name="adj1" fmla="val -18494"/>
              <a:gd name="adj2" fmla="val 13908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kumimoji="1"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該当クラスを入力</a:t>
            </a:r>
            <a:endParaRPr kumimoji="1" lang="en-US" altLang="ja-JP" sz="1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2C8BC90D-891A-4177-887C-D7F16B7B3A97}"/>
              </a:ext>
            </a:extLst>
          </p:cNvPr>
          <p:cNvSpPr txBox="1"/>
          <p:nvPr/>
        </p:nvSpPr>
        <p:spPr>
          <a:xfrm>
            <a:off x="7338308" y="2967335"/>
            <a:ext cx="526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④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7" name="楕円 56">
            <a:extLst>
              <a:ext uri="{FF2B5EF4-FFF2-40B4-BE49-F238E27FC236}">
                <a16:creationId xmlns:a16="http://schemas.microsoft.com/office/drawing/2014/main" id="{00642236-07F9-41C2-A1FE-AE4997BBFC77}"/>
              </a:ext>
            </a:extLst>
          </p:cNvPr>
          <p:cNvSpPr/>
          <p:nvPr/>
        </p:nvSpPr>
        <p:spPr>
          <a:xfrm>
            <a:off x="7739993" y="2633661"/>
            <a:ext cx="1404007" cy="494984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吹き出し: 角を丸めた四角形 57">
            <a:extLst>
              <a:ext uri="{FF2B5EF4-FFF2-40B4-BE49-F238E27FC236}">
                <a16:creationId xmlns:a16="http://schemas.microsoft.com/office/drawing/2014/main" id="{5F025292-C521-4126-A8FD-BDEA6D54D532}"/>
              </a:ext>
            </a:extLst>
          </p:cNvPr>
          <p:cNvSpPr/>
          <p:nvPr/>
        </p:nvSpPr>
        <p:spPr>
          <a:xfrm>
            <a:off x="6510913" y="3846588"/>
            <a:ext cx="2164551" cy="581552"/>
          </a:xfrm>
          <a:prstGeom prst="wedgeRoundRectCallout">
            <a:avLst>
              <a:gd name="adj1" fmla="val 27638"/>
              <a:gd name="adj2" fmla="val -18187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kumimoji="1" lang="ja-JP" altLang="en-US" sz="1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スキャン答案を取り込む</a:t>
            </a:r>
            <a:r>
              <a:rPr kumimoji="1"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ボタンを押す</a:t>
            </a:r>
            <a:endParaRPr kumimoji="1" lang="en-US" altLang="ja-JP" sz="1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吹き出し: 下矢印 1">
            <a:extLst>
              <a:ext uri="{FF2B5EF4-FFF2-40B4-BE49-F238E27FC236}">
                <a16:creationId xmlns:a16="http://schemas.microsoft.com/office/drawing/2014/main" id="{D9575B87-7427-407C-B0D3-6D37F555711D}"/>
              </a:ext>
            </a:extLst>
          </p:cNvPr>
          <p:cNvSpPr/>
          <p:nvPr/>
        </p:nvSpPr>
        <p:spPr>
          <a:xfrm>
            <a:off x="140763" y="5798075"/>
            <a:ext cx="3147770" cy="865279"/>
          </a:xfrm>
          <a:prstGeom prst="downArrow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次のスライド</a:t>
            </a:r>
            <a:r>
              <a:rPr kumimoji="1" lang="ja-JP" altLang="en-US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（実際の動作）</a:t>
            </a:r>
          </a:p>
        </p:txBody>
      </p:sp>
    </p:spTree>
    <p:extLst>
      <p:ext uri="{BB962C8B-B14F-4D97-AF65-F5344CB8AC3E}">
        <p14:creationId xmlns:p14="http://schemas.microsoft.com/office/powerpoint/2010/main" val="4266032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画面録画 2">
            <a:hlinkClick r:id="" action="ppaction://media"/>
            <a:extLst>
              <a:ext uri="{FF2B5EF4-FFF2-40B4-BE49-F238E27FC236}">
                <a16:creationId xmlns:a16="http://schemas.microsoft.com/office/drawing/2014/main" id="{DDF725E7-3CF2-472B-A17B-7AF74687F3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6600753-9895-44A6-B985-33D1E188BF10}"/>
              </a:ext>
            </a:extLst>
          </p:cNvPr>
          <p:cNvSpPr txBox="1"/>
          <p:nvPr/>
        </p:nvSpPr>
        <p:spPr>
          <a:xfrm>
            <a:off x="374838" y="50343"/>
            <a:ext cx="796056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ja-JP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r>
              <a:rPr lang="ja-JP" altLang="en-US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スキャン答案取込ツール</a:t>
            </a:r>
            <a:r>
              <a:rPr lang="en-US" altLang="ja-JP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r>
              <a:rPr lang="ja-JP" altLang="en-US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の起動（</a:t>
            </a:r>
            <a:r>
              <a:rPr lang="ja-JP" altLang="en-US" sz="2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実際の動作</a:t>
            </a:r>
            <a:r>
              <a:rPr lang="ja-JP" altLang="en-US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2800" b="1" u="sng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ja-JP" altLang="en-US" sz="2400" b="1" u="sng" dirty="0">
              <a:latin typeface="ＭＳ Ｐゴシック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2127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E3972B60-CD92-4845-80B2-781836C24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6" r="12602" b="14721"/>
          <a:stretch/>
        </p:blipFill>
        <p:spPr>
          <a:xfrm>
            <a:off x="186234" y="636705"/>
            <a:ext cx="1000217" cy="400511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FE702C9-1E3E-4D92-9B27-84A4F35E3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55" y="1216612"/>
            <a:ext cx="6648557" cy="551731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0" name="吹き出し: 角を丸めた四角形 19">
            <a:extLst>
              <a:ext uri="{FF2B5EF4-FFF2-40B4-BE49-F238E27FC236}">
                <a16:creationId xmlns:a16="http://schemas.microsoft.com/office/drawing/2014/main" id="{8F42308D-E820-4696-AEFC-ACD3E7B547D4}"/>
              </a:ext>
            </a:extLst>
          </p:cNvPr>
          <p:cNvSpPr/>
          <p:nvPr/>
        </p:nvSpPr>
        <p:spPr>
          <a:xfrm>
            <a:off x="3015255" y="1429651"/>
            <a:ext cx="1186452" cy="461665"/>
          </a:xfrm>
          <a:prstGeom prst="wedgeRoundRectCallout">
            <a:avLst>
              <a:gd name="adj1" fmla="val -67993"/>
              <a:gd name="adj2" fmla="val 9526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kumimoji="1" lang="ja-JP" altLang="en-US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採点画面</a:t>
            </a:r>
          </a:p>
        </p:txBody>
      </p:sp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611BEC56-BA8D-4E4F-80C6-0B328283DA9D}"/>
              </a:ext>
            </a:extLst>
          </p:cNvPr>
          <p:cNvSpPr/>
          <p:nvPr/>
        </p:nvSpPr>
        <p:spPr>
          <a:xfrm>
            <a:off x="2263328" y="846657"/>
            <a:ext cx="3223800" cy="369955"/>
          </a:xfrm>
          <a:prstGeom prst="wedgeRoundRectCallout">
            <a:avLst>
              <a:gd name="adj1" fmla="val -37606"/>
              <a:gd name="adj2" fmla="val 11012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選択肢の記号（ア～ケ、１～９）は自動採点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47C5A091-214A-464C-95A3-287A11359EE4}"/>
              </a:ext>
            </a:extLst>
          </p:cNvPr>
          <p:cNvSpPr/>
          <p:nvPr/>
        </p:nvSpPr>
        <p:spPr>
          <a:xfrm>
            <a:off x="1889255" y="1301799"/>
            <a:ext cx="748147" cy="35868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862CE16-D3CB-448D-A508-76695D9517FD}"/>
              </a:ext>
            </a:extLst>
          </p:cNvPr>
          <p:cNvSpPr txBox="1"/>
          <p:nvPr/>
        </p:nvSpPr>
        <p:spPr>
          <a:xfrm>
            <a:off x="374838" y="50343"/>
            <a:ext cx="796056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ja-JP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</a:t>
            </a:r>
            <a:r>
              <a:rPr lang="ja-JP" altLang="en-US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採点方法（</a:t>
            </a:r>
            <a:r>
              <a:rPr lang="ja-JP" altLang="en-US" sz="2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選択問題自動採点</a:t>
            </a:r>
            <a:r>
              <a:rPr lang="ja-JP" altLang="en-US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2400" b="1" u="sng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1FBBF67-ACC6-4E71-91D1-EFB90B12D8F1}"/>
              </a:ext>
            </a:extLst>
          </p:cNvPr>
          <p:cNvSpPr/>
          <p:nvPr/>
        </p:nvSpPr>
        <p:spPr>
          <a:xfrm>
            <a:off x="130146" y="2733752"/>
            <a:ext cx="1112392" cy="778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7EAD0423-BA7A-444F-BDD7-87728466B8F8}"/>
              </a:ext>
            </a:extLst>
          </p:cNvPr>
          <p:cNvSpPr/>
          <p:nvPr/>
        </p:nvSpPr>
        <p:spPr>
          <a:xfrm>
            <a:off x="1242538" y="2911978"/>
            <a:ext cx="646717" cy="35868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7439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651</TotalTime>
  <Words>776</Words>
  <Application>Microsoft Office PowerPoint</Application>
  <PresentationFormat>画面に合わせる (4:3)</PresentationFormat>
  <Paragraphs>99</Paragraphs>
  <Slides>13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3" baseType="lpstr">
      <vt:lpstr>BIZ UDPゴシック</vt:lpstr>
      <vt:lpstr>Meiryo UI</vt:lpstr>
      <vt:lpstr>ＭＳ Ｐゴシック</vt:lpstr>
      <vt:lpstr>メイリオ</vt:lpstr>
      <vt:lpstr>游ゴシック</vt:lpstr>
      <vt:lpstr>游ゴシック Light</vt:lpstr>
      <vt:lpstr>Arial</vt:lpstr>
      <vt:lpstr>Calibri</vt:lpstr>
      <vt:lpstr>Calibri Light</vt:lpstr>
      <vt:lpstr>Office テーマ</vt:lpstr>
      <vt:lpstr>だれでも簡単にできる評価問題の採点 公民科における観点別学習評価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翁長良尚</dc:creator>
  <cp:lastModifiedBy>太 神里</cp:lastModifiedBy>
  <cp:revision>48</cp:revision>
  <dcterms:created xsi:type="dcterms:W3CDTF">2022-03-23T00:18:21Z</dcterms:created>
  <dcterms:modified xsi:type="dcterms:W3CDTF">2022-03-24T07:30:01Z</dcterms:modified>
</cp:coreProperties>
</file>